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8" r:id="rId3"/>
    <p:sldMasterId id="2147483692" r:id="rId4"/>
    <p:sldMasterId id="2147483706" r:id="rId5"/>
  </p:sldMasterIdLst>
  <p:notesMasterIdLst>
    <p:notesMasterId r:id="rId19"/>
  </p:notesMasterIdLst>
  <p:sldIdLst>
    <p:sldId id="256" r:id="rId6"/>
    <p:sldId id="257" r:id="rId7"/>
    <p:sldId id="270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6C"/>
    <a:srgbClr val="AD4D2A"/>
    <a:srgbClr val="285653"/>
    <a:srgbClr val="225451"/>
    <a:srgbClr val="562F37"/>
    <a:srgbClr val="4D827B"/>
    <a:srgbClr val="538F88"/>
    <a:srgbClr val="467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7" autoAdjust="0"/>
    <p:restoredTop sz="94678"/>
  </p:normalViewPr>
  <p:slideViewPr>
    <p:cSldViewPr snapToGrid="0">
      <p:cViewPr varScale="1">
        <p:scale>
          <a:sx n="102" d="100"/>
          <a:sy n="102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85036-0230-BC48-8CB6-9465AD8A8747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434F-2C96-054B-8F06-B24ED0EBA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4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. 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409E74-086D-1222-525A-BC4EF658F177}"/>
              </a:ext>
            </a:extLst>
          </p:cNvPr>
          <p:cNvSpPr/>
          <p:nvPr userDrawn="1"/>
        </p:nvSpPr>
        <p:spPr>
          <a:xfrm>
            <a:off x="0" y="5724934"/>
            <a:ext cx="12192000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428052-B3A4-36BE-F859-933EE16CA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0" y="727200"/>
            <a:ext cx="5505600" cy="2701800"/>
          </a:xfrm>
        </p:spPr>
        <p:txBody>
          <a:bodyPr anchor="b"/>
          <a:lstStyle>
            <a:lvl1pPr algn="l">
              <a:lnSpc>
                <a:spcPts val="5400"/>
              </a:lnSpc>
              <a:defRPr sz="6000"/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8CD0DD-008F-4A46-4334-B035C8D974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6400" y="3521075"/>
            <a:ext cx="550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sous-titre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91FBA8-C4F1-7503-C3C9-8F73FC2F3480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402105"/>
            <a:ext cx="0" cy="2455895"/>
          </a:xfrm>
          <a:prstGeom prst="line">
            <a:avLst/>
          </a:prstGeom>
          <a:ln w="1905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D4C8A82-4C85-99C5-85D9-3951F813AAF8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7173C04-9062-CB12-B358-34724D7C712C}"/>
              </a:ext>
            </a:extLst>
          </p:cNvPr>
          <p:cNvSpPr/>
          <p:nvPr userDrawn="1"/>
        </p:nvSpPr>
        <p:spPr>
          <a:xfrm>
            <a:off x="1012270" y="863067"/>
            <a:ext cx="3600000" cy="36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179556-A492-0B74-9D5A-A9CA8A0C0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5514" y="1133067"/>
            <a:ext cx="303851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Merci 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341D65-9DD6-57DF-C324-AAA5E17191AF}"/>
              </a:ext>
            </a:extLst>
          </p:cNvPr>
          <p:cNvSpPr txBox="1"/>
          <p:nvPr userDrawn="1"/>
        </p:nvSpPr>
        <p:spPr>
          <a:xfrm>
            <a:off x="5943600" y="3057570"/>
            <a:ext cx="3904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accent1"/>
                </a:solidFill>
                <a:latin typeface="+mn-lt"/>
              </a:rPr>
              <a:t>Merci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34D002-8B8B-1122-7678-2EF047C3326F}"/>
              </a:ext>
            </a:extLst>
          </p:cNvPr>
          <p:cNvSpPr txBox="1"/>
          <p:nvPr userDrawn="1"/>
        </p:nvSpPr>
        <p:spPr>
          <a:xfrm>
            <a:off x="6008915" y="4382342"/>
            <a:ext cx="469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accent1"/>
                </a:solidFill>
                <a:latin typeface="+mn-lt"/>
              </a:rPr>
              <a:t>fir Är Opmierksamkeet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22619-A918-8BFF-62E8-96A0AD4D4EE0}"/>
              </a:ext>
            </a:extLst>
          </p:cNvPr>
          <p:cNvSpPr/>
          <p:nvPr userDrawn="1"/>
        </p:nvSpPr>
        <p:spPr>
          <a:xfrm>
            <a:off x="0" y="5724934"/>
            <a:ext cx="12192000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3214F-2C0F-0712-7770-7049780E7634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91FBA8-C4F1-7503-C3C9-8F73FC2F3480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2455895"/>
          </a:xfrm>
          <a:prstGeom prst="line">
            <a:avLst/>
          </a:prstGeom>
          <a:ln w="1905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27173C04-9062-CB12-B358-34724D7C712C}"/>
              </a:ext>
            </a:extLst>
          </p:cNvPr>
          <p:cNvSpPr/>
          <p:nvPr userDrawn="1"/>
        </p:nvSpPr>
        <p:spPr>
          <a:xfrm>
            <a:off x="1012270" y="2350782"/>
            <a:ext cx="3600000" cy="36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179556-A492-0B74-9D5A-A9CA8A0C0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5514" y="2620782"/>
            <a:ext cx="303851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Merci F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98085A-2777-5BF4-9021-A18DDE9C3ACB}"/>
              </a:ext>
            </a:extLst>
          </p:cNvPr>
          <p:cNvSpPr txBox="1"/>
          <p:nvPr userDrawn="1"/>
        </p:nvSpPr>
        <p:spPr>
          <a:xfrm>
            <a:off x="5943600" y="3057570"/>
            <a:ext cx="3904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accent1"/>
                </a:solidFill>
                <a:latin typeface="+mn-lt"/>
              </a:rPr>
              <a:t>Merci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90460A-351B-8E62-1B31-1065EA71E232}"/>
              </a:ext>
            </a:extLst>
          </p:cNvPr>
          <p:cNvSpPr txBox="1"/>
          <p:nvPr userDrawn="1"/>
        </p:nvSpPr>
        <p:spPr>
          <a:xfrm>
            <a:off x="6008915" y="4382342"/>
            <a:ext cx="469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accent1"/>
                </a:solidFill>
                <a:latin typeface="+mn-lt"/>
              </a:rPr>
              <a:t>pour votre attention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B8D63-6D95-BA72-D36E-F2F307767545}"/>
              </a:ext>
            </a:extLst>
          </p:cNvPr>
          <p:cNvSpPr/>
          <p:nvPr userDrawn="1"/>
        </p:nvSpPr>
        <p:spPr>
          <a:xfrm>
            <a:off x="0" y="5724934"/>
            <a:ext cx="12192000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940D5-5726-0912-C1EB-DDD6C626DB6E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91FBA8-C4F1-7503-C3C9-8F73FC2F3480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2455895"/>
          </a:xfrm>
          <a:prstGeom prst="line">
            <a:avLst/>
          </a:prstGeom>
          <a:ln w="1905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27173C04-9062-CB12-B358-34724D7C712C}"/>
              </a:ext>
            </a:extLst>
          </p:cNvPr>
          <p:cNvSpPr/>
          <p:nvPr userDrawn="1"/>
        </p:nvSpPr>
        <p:spPr>
          <a:xfrm>
            <a:off x="1012270" y="2350782"/>
            <a:ext cx="3600000" cy="36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179556-A492-0B74-9D5A-A9CA8A0C0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5514" y="2620782"/>
            <a:ext cx="303851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6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Merci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98085A-2777-5BF4-9021-A18DDE9C3ACB}"/>
              </a:ext>
            </a:extLst>
          </p:cNvPr>
          <p:cNvSpPr txBox="1"/>
          <p:nvPr userDrawn="1"/>
        </p:nvSpPr>
        <p:spPr>
          <a:xfrm>
            <a:off x="5943600" y="3057570"/>
            <a:ext cx="3904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accent1"/>
                </a:solidFill>
                <a:latin typeface="+mn-lt"/>
              </a:rPr>
              <a:t>Danke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90460A-351B-8E62-1B31-1065EA71E232}"/>
              </a:ext>
            </a:extLst>
          </p:cNvPr>
          <p:cNvSpPr txBox="1"/>
          <p:nvPr userDrawn="1"/>
        </p:nvSpPr>
        <p:spPr>
          <a:xfrm>
            <a:off x="6008915" y="4382342"/>
            <a:ext cx="532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accent1"/>
                </a:solidFill>
                <a:latin typeface="+mn-lt"/>
              </a:rPr>
              <a:t>für Ihre Aufmerksamkeit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DF338-EBEE-E1C7-C130-325B34558437}"/>
              </a:ext>
            </a:extLst>
          </p:cNvPr>
          <p:cNvSpPr/>
          <p:nvPr userDrawn="1"/>
        </p:nvSpPr>
        <p:spPr>
          <a:xfrm>
            <a:off x="0" y="5724934"/>
            <a:ext cx="12192000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522A4-9ADD-3082-79D6-DA82E19E8594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91FBA8-C4F1-7503-C3C9-8F73FC2F3480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2455895"/>
          </a:xfrm>
          <a:prstGeom prst="line">
            <a:avLst/>
          </a:prstGeom>
          <a:ln w="1905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27173C04-9062-CB12-B358-34724D7C712C}"/>
              </a:ext>
            </a:extLst>
          </p:cNvPr>
          <p:cNvSpPr/>
          <p:nvPr userDrawn="1"/>
        </p:nvSpPr>
        <p:spPr>
          <a:xfrm>
            <a:off x="1012270" y="2350782"/>
            <a:ext cx="3600000" cy="360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179556-A492-0B74-9D5A-A9CA8A0C0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5514" y="2620782"/>
            <a:ext cx="303851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2. Chapitre 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00F58BB-4B19-0FFA-B4AD-6B58DB775C7E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vum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Ënnertitel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1"/>
                </a:solidFill>
              </a:rPr>
              <a:t>Intressevertriedung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2E0F53A-793A-EF65-F958-5EE7C90A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2392" y="2680874"/>
            <a:ext cx="1079754" cy="8073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4AC090F-C0A3-BC67-8CC7-69829D99E31D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C644C2-88DD-5EA3-EB00-AFA781D892F5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6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2. Chapitre F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00F58BB-4B19-0FFA-B4AD-6B58DB775C7E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Insérez le 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Insérez le sous-titre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1"/>
                </a:solidFill>
              </a:rPr>
              <a:t>Défense d'intérêts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2E0F53A-793A-EF65-F958-5EE7C90A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2392" y="2680874"/>
            <a:ext cx="1079754" cy="8073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4AC090F-C0A3-BC67-8CC7-69829D99E31D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CCAC4B-B3A4-B70A-1459-A9C8EAEB2DAF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64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2. Chapitre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00F58BB-4B19-0FFA-B4AD-6B58DB775C7E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Kapitelüberschrift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Untertitel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1"/>
                </a:solidFill>
              </a:rPr>
              <a:t>Interessenvertretung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2E0F53A-793A-EF65-F958-5EE7C90A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2392" y="2680874"/>
            <a:ext cx="1079754" cy="8073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4AC090F-C0A3-BC67-8CC7-69829D99E31D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E16CA46-8BB8-BCD7-B250-7F5DC4303ECE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63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ECB8-9C2C-D4E8-15E4-5C5DDF8A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287A-38EF-4CFB-9279-033C5FEA6BB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54C39-3628-8462-0102-2C1FC9A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E9D6-7C24-8245-BE20-879FE6B0F751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4C0BF-63BE-6FD4-7898-715E0A3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D55E-3459-756B-D7FB-75E397D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3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2. Contenu 2 col 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E548-1FDB-9522-CA28-714B94649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AE3B-DDF8-431B-DD4F-3EC631E718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65988" y="1839376"/>
            <a:ext cx="5004000" cy="4469984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5F6276-2928-1D2B-4FCC-C672EB5857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9799" y="1839376"/>
            <a:ext cx="5004000" cy="4469984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BA13-EFF5-BAAF-B8EB-40C214D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0184-1DEC-EC48-8E2D-81058665266E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C3542-275D-E5F1-E59B-ED5668B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5724D-5F31-3BCD-D47D-D42D619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3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2. Contenu 2 col 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C983B-0910-6CB6-264F-AB157D58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58" y="365125"/>
            <a:ext cx="10194430" cy="1325563"/>
          </a:xfrm>
        </p:spPr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4E560-2EA3-AB72-003C-00A67F74AF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958" y="1859433"/>
            <a:ext cx="4860000" cy="476895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8351E-DB72-E642-5B14-E5FE2D414A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0958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18C5AA-AF8B-8224-0C2D-B0567757A6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3799" y="1859433"/>
            <a:ext cx="4860000" cy="476896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33F03-37D5-E4B4-40E9-6FD74EDB44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3799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18DDD-7A27-BB39-195E-C4CC156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B25A-33E0-9443-90E9-328F0117514A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1CFF9-9014-ECF0-B9D0-2E380ACC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4724A6-0298-0EDD-A665-05B4E3E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50D0E8-135F-CFFA-CE40-097240F2C566}"/>
              </a:ext>
            </a:extLst>
          </p:cNvPr>
          <p:cNvCxnSpPr>
            <a:cxnSpLocks/>
          </p:cNvCxnSpPr>
          <p:nvPr userDrawn="1"/>
        </p:nvCxnSpPr>
        <p:spPr>
          <a:xfrm>
            <a:off x="1112833" y="2076307"/>
            <a:ext cx="0" cy="393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525E2B-9478-19CC-1E86-29CAF1B7AFD2}"/>
              </a:ext>
            </a:extLst>
          </p:cNvPr>
          <p:cNvCxnSpPr>
            <a:cxnSpLocks/>
          </p:cNvCxnSpPr>
          <p:nvPr userDrawn="1"/>
        </p:nvCxnSpPr>
        <p:spPr>
          <a:xfrm>
            <a:off x="6445674" y="2076307"/>
            <a:ext cx="0" cy="393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4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Contenu 2 co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E20B-1786-C189-AB0B-A747E55E1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600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B516A-EE6B-1A2D-4D02-76314B88F7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3799" y="987425"/>
            <a:ext cx="5940000" cy="50236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D98110-BC80-F87A-199C-582F080E89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600000" cy="3953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97C5D-5DAF-B6E0-10CB-8D22CDA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3E04-51F7-B44C-BABB-CA37E86DF5AA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3CF1C5-D976-635A-56AD-CB7163B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B94C5-434A-A53E-3893-D013D89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1317E9-0A1F-787E-BE1F-27684DF8981E}"/>
              </a:ext>
            </a:extLst>
          </p:cNvPr>
          <p:cNvCxnSpPr>
            <a:cxnSpLocks/>
          </p:cNvCxnSpPr>
          <p:nvPr userDrawn="1"/>
        </p:nvCxnSpPr>
        <p:spPr>
          <a:xfrm>
            <a:off x="5296939" y="987425"/>
            <a:ext cx="0" cy="50236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1. Chap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00F58BB-4B19-0FFA-B4AD-6B58DB775C7E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6858000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417" y="1176211"/>
            <a:ext cx="6445434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Insérez le 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19417" y="4055936"/>
            <a:ext cx="644543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Insérez le sous-titre</a:t>
            </a:r>
          </a:p>
        </p:txBody>
      </p:sp>
      <p:pic>
        <p:nvPicPr>
          <p:cNvPr id="37" name="Image 3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B94171-B3B9-0621-5C26-080B30985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2270" y="1645599"/>
            <a:ext cx="1080000" cy="3566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56096-0268-D7B4-91BA-C5A3C1E6AFA4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59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2. 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49EB7-A9E9-EAF4-7AFE-C15A7D351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958" y="457200"/>
            <a:ext cx="3708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FA67A-51CD-FB3C-C66E-31569883AB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0"/>
            <a:ext cx="7008812" cy="6506333"/>
          </a:xfrm>
          <a:solidFill>
            <a:schemeClr val="accent1">
              <a:alpha val="10109"/>
            </a:schemeClr>
          </a:solidFill>
        </p:spPr>
        <p:txBody>
          <a:bodyPr tIns="540000" anchor="t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insérer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ACE918-95F8-7AE9-EF0D-F93CD885ED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0958" y="2057399"/>
            <a:ext cx="3708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F5EBEE-3891-3E74-BCFB-95B4A83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3DB4-5115-AA4A-B04C-F56C2614EFAD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08294-4364-B4B7-7001-6E539F6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01B2-6166-77E2-B0EF-6C7EEE8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8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2. 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F384-0337-BC92-CCDA-01EA11B4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9AC93-57A8-4F43-93D6-54B11C0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59D6-B0A7-D14A-A6C3-88AC60F1BA27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00151-9C5A-14D2-7FCC-D3AF11D6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EB32D-2794-5465-F8C1-BA485E2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AE5C5-5F42-1585-8E80-2DCC10F5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E78F-E7A1-664B-B59F-C0429F1180EF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72366-289F-2243-C7F0-384ED7A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82008-BA29-7E5C-477A-AD68DF6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96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. Chapitre 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B09D19-F5BC-042F-DCEF-BC7E430260E4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vum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Ënnertitel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chemeClr val="accent2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2"/>
                </a:solidFill>
              </a:rPr>
              <a:t>Berodung &amp; Fuerschung</a:t>
            </a: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DBBA68D-024C-B0BC-1AD0-286998B6B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9090" y="2543898"/>
            <a:ext cx="1086358" cy="1086358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2F3C56-E5CE-77E2-693C-EEAD56B60E78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3D89DE-7A23-16F7-30A2-6DE0C76802CA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90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. Chapitre F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B09D19-F5BC-042F-DCEF-BC7E430260E4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Insérez le 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Insérez le sous-titre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chemeClr val="accent2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2"/>
                </a:solidFill>
              </a:rPr>
              <a:t>Conseil &amp; Recherche</a:t>
            </a: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DBBA68D-024C-B0BC-1AD0-286998B6B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9090" y="2543898"/>
            <a:ext cx="1086358" cy="1086358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2F3C56-E5CE-77E2-693C-EEAD56B60E78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BF1EF18-D8D6-CBC0-7240-088F17DF33E2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63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. Chapitre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B09D19-F5BC-042F-DCEF-BC7E430260E4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fr-FR" dirty="0" err="1"/>
              <a:t>Kapitelüberschrift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Untertitel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chemeClr val="accent2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chemeClr val="accent2"/>
                </a:solidFill>
              </a:rPr>
              <a:t>Beratung &amp; Forschung</a:t>
            </a: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DBBA68D-024C-B0BC-1AD0-286998B6B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9090" y="2543898"/>
            <a:ext cx="1086358" cy="1086358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2F3C56-E5CE-77E2-693C-EEAD56B60E78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9C3AC9-A686-B9C6-5077-8522A7D5471F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633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.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ECB8-9C2C-D4E8-15E4-5C5DDF8A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287A-38EF-4CFB-9279-033C5FEA6BB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54C39-3628-8462-0102-2C1FC9A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2125-F550-E34F-A061-855078E6E5C2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4C0BF-63BE-6FD4-7898-715E0A3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D55E-3459-756B-D7FB-75E397D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60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Contenu 2 col 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E548-1FDB-9522-CA28-714B94649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AE3B-DDF8-431B-DD4F-3EC631E718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65988" y="1839375"/>
            <a:ext cx="50040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5F6276-2928-1D2B-4FCC-C672EB5857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7399" y="1839375"/>
            <a:ext cx="50364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BA13-EFF5-BAAF-B8EB-40C214D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B724-C610-FC44-8C0E-66138AE8E88A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C3542-275D-E5F1-E59B-ED5668B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5724D-5F31-3BCD-D47D-D42D619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643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3. Contenu 2 col 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C983B-0910-6CB6-264F-AB157D58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365125"/>
            <a:ext cx="10187470" cy="1325563"/>
          </a:xfrm>
        </p:spPr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4E560-2EA3-AB72-003C-00A67F74AF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918" y="1859433"/>
            <a:ext cx="4860000" cy="476895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8351E-DB72-E642-5B14-E5FE2D414A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7918" y="2505075"/>
            <a:ext cx="4860000" cy="3684588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18C5AA-AF8B-8224-0C2D-B0567757A6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3799" y="1859433"/>
            <a:ext cx="4860000" cy="476896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33F03-37D5-E4B4-40E9-6FD74EDB44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3799" y="2505075"/>
            <a:ext cx="4860000" cy="3684588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18DDD-7A27-BB39-195E-C4CC156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E67E-E6DA-EE4F-8D86-ED10082D0DC8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1CFF9-9014-ECF0-B9D0-2E380ACC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4724A6-0298-0EDD-A665-05B4E3E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50D0E8-135F-CFFA-CE40-097240F2C566}"/>
              </a:ext>
            </a:extLst>
          </p:cNvPr>
          <p:cNvCxnSpPr>
            <a:cxnSpLocks/>
          </p:cNvCxnSpPr>
          <p:nvPr userDrawn="1"/>
        </p:nvCxnSpPr>
        <p:spPr>
          <a:xfrm>
            <a:off x="1119793" y="2076307"/>
            <a:ext cx="0" cy="41133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525E2B-9478-19CC-1E86-29CAF1B7AFD2}"/>
              </a:ext>
            </a:extLst>
          </p:cNvPr>
          <p:cNvCxnSpPr>
            <a:cxnSpLocks/>
          </p:cNvCxnSpPr>
          <p:nvPr userDrawn="1"/>
        </p:nvCxnSpPr>
        <p:spPr>
          <a:xfrm>
            <a:off x="6445674" y="2076307"/>
            <a:ext cx="0" cy="41133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72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3. Contenu 2 co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E20B-1786-C189-AB0B-A747E55E1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600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B516A-EE6B-1A2D-4D02-76314B88F7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3799" y="987425"/>
            <a:ext cx="5940000" cy="5023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D98110-BC80-F87A-199C-582F080E89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600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97C5D-5DAF-B6E0-10CB-8D22CDA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4F9-00AF-0845-BAAE-58D879F25EA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3CF1C5-D976-635A-56AD-CB7163B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B94C5-434A-A53E-3893-D013D89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1317E9-0A1F-787E-BE1F-27684DF8981E}"/>
              </a:ext>
            </a:extLst>
          </p:cNvPr>
          <p:cNvCxnSpPr>
            <a:cxnSpLocks/>
          </p:cNvCxnSpPr>
          <p:nvPr userDrawn="1"/>
        </p:nvCxnSpPr>
        <p:spPr>
          <a:xfrm>
            <a:off x="5296938" y="987425"/>
            <a:ext cx="0" cy="502368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9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.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ECB8-9C2C-D4E8-15E4-5C5DDF8A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287A-38EF-4CFB-9279-033C5FEA6BB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54C39-3628-8462-0102-2C1FC9A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4C0BF-63BE-6FD4-7898-715E0A3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D55E-3459-756B-D7FB-75E397D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43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3. 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49EB7-A9E9-EAF4-7AFE-C15A7D351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708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FA67A-51CD-FB3C-C66E-31569883AB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0"/>
            <a:ext cx="7008812" cy="6506333"/>
          </a:xfrm>
          <a:solidFill>
            <a:schemeClr val="accent2">
              <a:alpha val="10109"/>
            </a:schemeClr>
          </a:solidFill>
        </p:spPr>
        <p:txBody>
          <a:bodyPr tIns="540000" anchor="t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insérer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ACE918-95F8-7AE9-EF0D-F93CD885ED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708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F5EBEE-3891-3E74-BCFB-95B4A83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2BA5-FA52-AB46-8E89-2BB977A487E2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08294-4364-B4B7-7001-6E539F6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01B2-6166-77E2-B0EF-6C7EEE8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57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3. 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F384-0337-BC92-CCDA-01EA11B4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9AC93-57A8-4F43-93D6-54B11C0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83A-B67C-8F44-ADBD-1D1BE8643FC2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00151-9C5A-14D2-7FCC-D3AF11D6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EB32D-2794-5465-F8C1-BA485E2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416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3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AE5C5-5F42-1585-8E80-2DCC10F5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E494-C46C-D64F-88C9-0EE6719A7B3C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72366-289F-2243-C7F0-384ED7A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82008-BA29-7E5C-477A-AD68DF6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81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. Chapitre 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B5657-AB31-53FC-5FB5-F52307DB85CC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7A2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7A26C"/>
                </a:solidFill>
              </a:defRPr>
            </a:lvl1pPr>
          </a:lstStyle>
          <a:p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vum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Ënnertitel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7A26C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7A26C"/>
                </a:solidFill>
              </a:rPr>
              <a:t>Ausbildung &amp; Weiderbildung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8D653-974B-C203-F644-555E8C2BE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0908" y="2654713"/>
            <a:ext cx="942721" cy="81394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AE9CAB-9E08-573E-D917-A671BAF01AFB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1738EC-61FE-11C2-7721-2441D6B5F259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60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. Chapitre F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B5657-AB31-53FC-5FB5-F52307DB85CC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7A2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7A26C"/>
                </a:solidFill>
              </a:defRPr>
            </a:lvl1pPr>
          </a:lstStyle>
          <a:p>
            <a:r>
              <a:rPr lang="fr-FR" dirty="0"/>
              <a:t>Insérez le 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Insérez le sous-titre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7A26C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508569" y="4386020"/>
            <a:ext cx="26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7A26C"/>
                </a:solidFill>
              </a:rPr>
              <a:t>Formation initiale &amp; continue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8D653-974B-C203-F644-555E8C2BE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0908" y="2654713"/>
            <a:ext cx="942721" cy="81394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AE9CAB-9E08-573E-D917-A671BAF01AFB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162F225-DCB2-8AEB-7C1E-5932998FFA36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54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. Chapitre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B5657-AB31-53FC-5FB5-F52307DB85CC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7A2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7A26C"/>
                </a:solidFill>
              </a:defRPr>
            </a:lvl1pPr>
          </a:lstStyle>
          <a:p>
            <a:r>
              <a:rPr lang="fr-FR" dirty="0" err="1"/>
              <a:t>Kapitelüberschrift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Untertitel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7A26C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1387831" y="4386020"/>
            <a:ext cx="284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7A26C"/>
                </a:solidFill>
              </a:rPr>
              <a:t>Erstausbildung &amp; Weiterbildung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8D653-974B-C203-F644-555E8C2BE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0908" y="2654713"/>
            <a:ext cx="942721" cy="81394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AE9CAB-9E08-573E-D917-A671BAF01AFB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1F81588-3B15-E9EB-1278-0EDF64784B92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76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.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ECB8-9C2C-D4E8-15E4-5C5DDF8A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287A-38EF-4CFB-9279-033C5FEA6BB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54C39-3628-8462-0102-2C1FC9A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66DA-1301-3C47-BDE2-A2F9CA4146A6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4C0BF-63BE-6FD4-7898-715E0A3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D55E-3459-756B-D7FB-75E397D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538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4. Contenu 2 col 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E548-1FDB-9522-CA28-714B94649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AE3B-DDF8-431B-DD4F-3EC631E718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65988" y="1839374"/>
            <a:ext cx="50040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5F6276-2928-1D2B-4FCC-C672EB5857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7707" y="1839374"/>
            <a:ext cx="50040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BA13-EFF5-BAAF-B8EB-40C214D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E5FF-D789-2C46-B7C3-685B8FBC5F77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C3542-275D-E5F1-E59B-ED5668B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5724D-5F31-3BCD-D47D-D42D619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013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4. Contenu 2 col 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C983B-0910-6CB6-264F-AB157D58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365125"/>
            <a:ext cx="10187470" cy="1325563"/>
          </a:xfrm>
        </p:spPr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4E560-2EA3-AB72-003C-00A67F74AF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918" y="1859433"/>
            <a:ext cx="4860000" cy="476895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rgbClr val="57A26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8351E-DB72-E642-5B14-E5FE2D414A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7918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18C5AA-AF8B-8224-0C2D-B0567757A6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3800" y="1859433"/>
            <a:ext cx="4860000" cy="476896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rgbClr val="57A26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33F03-37D5-E4B4-40E9-6FD74EDB44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3800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18DDD-7A27-BB39-195E-C4CC156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99C5-1783-F340-8CFF-30A1B3981236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1CFF9-9014-ECF0-B9D0-2E380ACC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4724A6-0298-0EDD-A665-05B4E3E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50D0E8-135F-CFFA-CE40-097240F2C566}"/>
              </a:ext>
            </a:extLst>
          </p:cNvPr>
          <p:cNvCxnSpPr>
            <a:cxnSpLocks/>
          </p:cNvCxnSpPr>
          <p:nvPr userDrawn="1"/>
        </p:nvCxnSpPr>
        <p:spPr>
          <a:xfrm>
            <a:off x="1119793" y="2076307"/>
            <a:ext cx="0" cy="3934800"/>
          </a:xfrm>
          <a:prstGeom prst="line">
            <a:avLst/>
          </a:prstGeom>
          <a:ln w="38100">
            <a:solidFill>
              <a:srgbClr val="57A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525E2B-9478-19CC-1E86-29CAF1B7AFD2}"/>
              </a:ext>
            </a:extLst>
          </p:cNvPr>
          <p:cNvCxnSpPr>
            <a:cxnSpLocks/>
          </p:cNvCxnSpPr>
          <p:nvPr userDrawn="1"/>
        </p:nvCxnSpPr>
        <p:spPr>
          <a:xfrm>
            <a:off x="6445675" y="2076307"/>
            <a:ext cx="0" cy="3934800"/>
          </a:xfrm>
          <a:prstGeom prst="line">
            <a:avLst/>
          </a:prstGeom>
          <a:ln w="38100">
            <a:solidFill>
              <a:srgbClr val="57A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5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u 2 co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E20B-1786-C189-AB0B-A747E55E1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600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rgbClr val="57A26C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B516A-EE6B-1A2D-4D02-76314B88F7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12" y="987425"/>
            <a:ext cx="5940000" cy="5023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D98110-BC80-F87A-199C-582F080E89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600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97C5D-5DAF-B6E0-10CB-8D22CDA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289D-5357-D947-BA7F-1481F18F34F3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3CF1C5-D976-635A-56AD-CB7163B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B94C5-434A-A53E-3893-D013D89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1317E9-0A1F-787E-BE1F-27684DF8981E}"/>
              </a:ext>
            </a:extLst>
          </p:cNvPr>
          <p:cNvCxnSpPr>
            <a:cxnSpLocks/>
          </p:cNvCxnSpPr>
          <p:nvPr userDrawn="1"/>
        </p:nvCxnSpPr>
        <p:spPr>
          <a:xfrm>
            <a:off x="5295351" y="987425"/>
            <a:ext cx="0" cy="5023681"/>
          </a:xfrm>
          <a:prstGeom prst="line">
            <a:avLst/>
          </a:prstGeom>
          <a:ln w="38100">
            <a:solidFill>
              <a:srgbClr val="57A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7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1. Contenu 2 col 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E548-1FDB-9522-CA28-714B94649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AE3B-DDF8-431B-DD4F-3EC631E718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67918" y="1839375"/>
            <a:ext cx="5004000" cy="4463454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5F6276-2928-1D2B-4FCC-C672EB5857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1729" y="1839375"/>
            <a:ext cx="5004000" cy="4463454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BA13-EFF5-BAAF-B8EB-40C214D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BD19-688E-B341-8BCC-63DF485A5D3E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C3542-275D-E5F1-E59B-ED5668B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5724D-5F31-3BCD-D47D-D42D619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82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4. 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49EB7-A9E9-EAF4-7AFE-C15A7D351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708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rgbClr val="57A26C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FA67A-51CD-FB3C-C66E-31569883AB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0"/>
            <a:ext cx="7008812" cy="6506333"/>
          </a:xfrm>
          <a:solidFill>
            <a:srgbClr val="57A26C">
              <a:alpha val="10109"/>
            </a:srgbClr>
          </a:solidFill>
        </p:spPr>
        <p:txBody>
          <a:bodyPr tIns="540000" anchor="t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insérer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ACE918-95F8-7AE9-EF0D-F93CD885ED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708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F5EBEE-3891-3E74-BCFB-95B4A83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4202-0E1B-CF4D-BCA4-E0771F0A1343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08294-4364-B4B7-7001-6E539F6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01B2-6166-77E2-B0EF-6C7EEE8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106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4. 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F384-0337-BC92-CCDA-01EA11B4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9AC93-57A8-4F43-93D6-54B11C0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4120-31E5-4445-8A4F-015077986257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00151-9C5A-14D2-7FCC-D3AF11D6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EB32D-2794-5465-F8C1-BA485E2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926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AE5C5-5F42-1585-8E80-2DCC10F5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9C27-8AC9-7941-9ECD-D9456F94390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72366-289F-2243-C7F0-384ED7A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82008-BA29-7E5C-477A-AD68DF6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934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. Chapitre 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DE9689-4C5C-8C93-1515-937737AA0257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38F8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38F88"/>
                </a:solidFill>
              </a:defRPr>
            </a:lvl1pPr>
          </a:lstStyle>
          <a:p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vum</a:t>
            </a:r>
            <a:r>
              <a:rPr lang="fr-FR" dirty="0"/>
              <a:t> </a:t>
            </a:r>
            <a:r>
              <a:rPr lang="fr-FR" dirty="0" err="1"/>
              <a:t>Kapitel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Ënnertitel</a:t>
            </a:r>
            <a:r>
              <a:rPr lang="fr-FR" dirty="0"/>
              <a:t> </a:t>
            </a:r>
            <a:r>
              <a:rPr lang="fr-FR" dirty="0" err="1"/>
              <a:t>afügen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38F88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78B333B-DFA0-460B-2E9B-A854C5ED1A5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684544" y="4297855"/>
            <a:ext cx="425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38F88"/>
                </a:solidFill>
              </a:rPr>
              <a:t>Promotioun vu </a:t>
            </a:r>
            <a:br>
              <a:rPr lang="fr-FR" sz="1400" spc="40" baseline="0" dirty="0">
                <a:solidFill>
                  <a:srgbClr val="538F88"/>
                </a:solidFill>
              </a:rPr>
            </a:br>
            <a:r>
              <a:rPr lang="fr-FR" sz="1400" spc="40" baseline="0" dirty="0">
                <a:solidFill>
                  <a:srgbClr val="538F88"/>
                </a:solidFill>
              </a:rPr>
              <a:t>Lëtzebuerger Liewensmëttel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DB6E3B-DF74-1765-F229-CFBB8FD56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5057" y="2737890"/>
            <a:ext cx="1114425" cy="698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86D17B-86FE-E714-7F78-BE8660154373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02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. Chapitre F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DE9689-4C5C-8C93-1515-937737AA0257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38F8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38F88"/>
                </a:solidFill>
              </a:defRPr>
            </a:lvl1pPr>
          </a:lstStyle>
          <a:p>
            <a:r>
              <a:rPr lang="fr-FR" dirty="0"/>
              <a:t>Insérez le 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Insérez le sous-titre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38F88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78B333B-DFA0-460B-2E9B-A854C5ED1A5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684544" y="4297855"/>
            <a:ext cx="425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38F88"/>
                </a:solidFill>
              </a:rPr>
              <a:t>Promotion de produits</a:t>
            </a:r>
            <a:br>
              <a:rPr lang="fr-FR" sz="1400" spc="40" baseline="0" dirty="0">
                <a:solidFill>
                  <a:srgbClr val="538F88"/>
                </a:solidFill>
              </a:rPr>
            </a:br>
            <a:r>
              <a:rPr lang="fr-FR" sz="1400" spc="40" baseline="0" dirty="0">
                <a:solidFill>
                  <a:srgbClr val="538F88"/>
                </a:solidFill>
              </a:rPr>
              <a:t>agricoles luxembourgeois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DB6E3B-DF74-1765-F229-CFBB8FD56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5057" y="2737890"/>
            <a:ext cx="1114425" cy="698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96ABF-F941-499E-583B-3F5F0C1FC21C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53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. Chapitre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DE9689-4C5C-8C93-1515-937737AA0257}"/>
              </a:ext>
            </a:extLst>
          </p:cNvPr>
          <p:cNvSpPr/>
          <p:nvPr userDrawn="1"/>
        </p:nvSpPr>
        <p:spPr>
          <a:xfrm>
            <a:off x="0" y="6077666"/>
            <a:ext cx="12192000" cy="77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1AA4A61-6431-D164-ED46-41695C191DC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0"/>
            <a:ext cx="0" cy="3339885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FC3E03C6-6432-52A6-41CC-F08F789EAF78}"/>
              </a:ext>
            </a:extLst>
          </p:cNvPr>
          <p:cNvSpPr/>
          <p:nvPr userDrawn="1"/>
        </p:nvSpPr>
        <p:spPr>
          <a:xfrm>
            <a:off x="1770870" y="2045677"/>
            <a:ext cx="2082800" cy="20828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538F8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084AE-0A38-06E0-58CF-ED5766EEB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26" y="880578"/>
            <a:ext cx="5785423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538F88"/>
                </a:solidFill>
              </a:defRPr>
            </a:lvl1pPr>
          </a:lstStyle>
          <a:p>
            <a:r>
              <a:rPr lang="fr-FR" dirty="0" err="1"/>
              <a:t>Kapitelüberschrift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3D60F-5B71-14B8-9B07-9A352E22C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2026" y="3760303"/>
            <a:ext cx="578542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Untertitel</a:t>
            </a:r>
            <a:r>
              <a:rPr lang="fr-FR" dirty="0"/>
              <a:t> </a:t>
            </a:r>
            <a:r>
              <a:rPr lang="fr-FR" dirty="0" err="1"/>
              <a:t>einfügen</a:t>
            </a:r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7CA15-603D-4AD2-E470-FC16D622F44A}"/>
              </a:ext>
            </a:extLst>
          </p:cNvPr>
          <p:cNvSpPr/>
          <p:nvPr userDrawn="1"/>
        </p:nvSpPr>
        <p:spPr>
          <a:xfrm>
            <a:off x="1912270" y="2187077"/>
            <a:ext cx="1800000" cy="1800000"/>
          </a:xfrm>
          <a:prstGeom prst="ellipse">
            <a:avLst/>
          </a:prstGeom>
          <a:solidFill>
            <a:srgbClr val="538F88"/>
          </a:solidFill>
          <a:ln w="25400" cap="sq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78B333B-DFA0-460B-2E9B-A854C5ED1A5F}"/>
              </a:ext>
            </a:extLst>
          </p:cNvPr>
          <p:cNvCxnSpPr>
            <a:cxnSpLocks/>
          </p:cNvCxnSpPr>
          <p:nvPr userDrawn="1"/>
        </p:nvCxnSpPr>
        <p:spPr>
          <a:xfrm>
            <a:off x="2812270" y="4990454"/>
            <a:ext cx="0" cy="1867546"/>
          </a:xfrm>
          <a:prstGeom prst="line">
            <a:avLst/>
          </a:prstGeom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58145D0-430C-CDBF-5586-1CF5E05BA01C}"/>
              </a:ext>
            </a:extLst>
          </p:cNvPr>
          <p:cNvSpPr txBox="1"/>
          <p:nvPr userDrawn="1"/>
        </p:nvSpPr>
        <p:spPr>
          <a:xfrm>
            <a:off x="684544" y="4297855"/>
            <a:ext cx="425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40" baseline="0" dirty="0">
                <a:solidFill>
                  <a:srgbClr val="538F88"/>
                </a:solidFill>
              </a:rPr>
              <a:t>Vermarktung</a:t>
            </a:r>
          </a:p>
          <a:p>
            <a:pPr algn="ctr"/>
            <a:r>
              <a:rPr lang="fr-FR" sz="1400" spc="40" baseline="0" dirty="0">
                <a:solidFill>
                  <a:srgbClr val="538F88"/>
                </a:solidFill>
              </a:rPr>
              <a:t>landwirtschaftlicher Produkte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DB6E3B-DF74-1765-F229-CFBB8FD56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5057" y="2737890"/>
            <a:ext cx="1114425" cy="698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EDB639-3611-7C3B-D2A4-3A6FA01C22C5}"/>
              </a:ext>
            </a:extLst>
          </p:cNvPr>
          <p:cNvSpPr/>
          <p:nvPr userDrawn="1"/>
        </p:nvSpPr>
        <p:spPr>
          <a:xfrm rot="16200000">
            <a:off x="-2859565" y="2859564"/>
            <a:ext cx="6851283" cy="113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76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.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ECB8-9C2C-D4E8-15E4-5C5DDF8A7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287A-38EF-4CFB-9279-033C5FEA6BB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54C39-3628-8462-0102-2C1FC9A9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2CB-F8A5-2545-9003-F222C30F9827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4C0BF-63BE-6FD4-7898-715E0A3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DD55E-3459-756B-D7FB-75E397D9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874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. Contenu 2 col 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E548-1FDB-9522-CA28-714B94649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AE3B-DDF8-431B-DD4F-3EC631E718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65988" y="1839374"/>
            <a:ext cx="50040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5F6276-2928-1D2B-4FCC-C672EB5857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1729" y="1839374"/>
            <a:ext cx="5004000" cy="4469985"/>
          </a:xfrm>
          <a:solidFill>
            <a:schemeClr val="tx1">
              <a:alpha val="9581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fr-FR" dirty="0"/>
              <a:t>Insérez le texte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BA13-EFF5-BAAF-B8EB-40C214D4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3DE6-D335-564E-ABD4-165F9A022E8C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C3542-275D-E5F1-E59B-ED5668B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5724D-5F31-3BCD-D47D-D42D619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98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5. Contenu 2 col 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C983B-0910-6CB6-264F-AB157D58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365125"/>
            <a:ext cx="10187470" cy="1325563"/>
          </a:xfrm>
        </p:spPr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4E560-2EA3-AB72-003C-00A67F74AF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918" y="1859433"/>
            <a:ext cx="4860000" cy="476895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rgbClr val="538F8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8351E-DB72-E642-5B14-E5FE2D414A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7918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18C5AA-AF8B-8224-0C2D-B0567757A6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3799" y="1859433"/>
            <a:ext cx="4860000" cy="476896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rgbClr val="538F8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33F03-37D5-E4B4-40E9-6FD74EDB44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3799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18DDD-7A27-BB39-195E-C4CC156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AF56-D387-F843-AE4A-D3CC1F5D6DE7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1CFF9-9014-ECF0-B9D0-2E380ACC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4724A6-0298-0EDD-A665-05B4E3E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50D0E8-135F-CFFA-CE40-097240F2C566}"/>
              </a:ext>
            </a:extLst>
          </p:cNvPr>
          <p:cNvCxnSpPr>
            <a:cxnSpLocks/>
          </p:cNvCxnSpPr>
          <p:nvPr userDrawn="1"/>
        </p:nvCxnSpPr>
        <p:spPr>
          <a:xfrm>
            <a:off x="1119793" y="2076307"/>
            <a:ext cx="0" cy="3934800"/>
          </a:xfrm>
          <a:prstGeom prst="line">
            <a:avLst/>
          </a:prstGeom>
          <a:ln w="38100">
            <a:solidFill>
              <a:srgbClr val="538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525E2B-9478-19CC-1E86-29CAF1B7AFD2}"/>
              </a:ext>
            </a:extLst>
          </p:cNvPr>
          <p:cNvCxnSpPr>
            <a:cxnSpLocks/>
          </p:cNvCxnSpPr>
          <p:nvPr userDrawn="1"/>
        </p:nvCxnSpPr>
        <p:spPr>
          <a:xfrm>
            <a:off x="6445674" y="2076307"/>
            <a:ext cx="0" cy="3934800"/>
          </a:xfrm>
          <a:prstGeom prst="line">
            <a:avLst/>
          </a:prstGeom>
          <a:ln w="38100">
            <a:solidFill>
              <a:srgbClr val="538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36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5. Contenu 2 co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E20B-1786-C189-AB0B-A747E55E1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600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rgbClr val="538F88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B516A-EE6B-1A2D-4D02-76314B88F7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3799" y="987425"/>
            <a:ext cx="5940000" cy="5023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D98110-BC80-F87A-199C-582F080E89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600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97C5D-5DAF-B6E0-10CB-8D22CDA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3AC3-C527-CA41-AC92-BA20B2734A11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3CF1C5-D976-635A-56AD-CB7163B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B94C5-434A-A53E-3893-D013D89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1317E9-0A1F-787E-BE1F-27684DF8981E}"/>
              </a:ext>
            </a:extLst>
          </p:cNvPr>
          <p:cNvCxnSpPr>
            <a:cxnSpLocks/>
          </p:cNvCxnSpPr>
          <p:nvPr userDrawn="1"/>
        </p:nvCxnSpPr>
        <p:spPr>
          <a:xfrm>
            <a:off x="5296938" y="987425"/>
            <a:ext cx="0" cy="5023681"/>
          </a:xfrm>
          <a:prstGeom prst="line">
            <a:avLst/>
          </a:prstGeom>
          <a:ln w="38100">
            <a:solidFill>
              <a:srgbClr val="538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0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01. Contenu 2 col 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C983B-0910-6CB6-264F-AB157D58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8037" y="365125"/>
            <a:ext cx="10175757" cy="1325563"/>
          </a:xfrm>
        </p:spPr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34E560-2EA3-AB72-003C-00A67F74AF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8037" y="1859433"/>
            <a:ext cx="4860000" cy="476895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58351E-DB72-E642-5B14-E5FE2D414A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78037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18C5AA-AF8B-8224-0C2D-B0567757A6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3799" y="1859433"/>
            <a:ext cx="4860000" cy="476896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4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PETIT TITRE SUR UNE LIGNE EN MAJUSCULES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33F03-37D5-E4B4-40E9-6FD74EDB44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3799" y="2505075"/>
            <a:ext cx="4860000" cy="3506032"/>
          </a:xfrm>
        </p:spPr>
        <p:txBody>
          <a:bodyPr/>
          <a:lstStyle/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918DDD-7A27-BB39-195E-C4CC156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96F6-DC71-4149-AE79-0601792C95A0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01CFF9-9014-ECF0-B9D0-2E380ACC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4724A6-0298-0EDD-A665-05B4E3E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50D0E8-135F-CFFA-CE40-097240F2C566}"/>
              </a:ext>
            </a:extLst>
          </p:cNvPr>
          <p:cNvCxnSpPr>
            <a:cxnSpLocks/>
          </p:cNvCxnSpPr>
          <p:nvPr userDrawn="1"/>
        </p:nvCxnSpPr>
        <p:spPr>
          <a:xfrm>
            <a:off x="1129912" y="2076307"/>
            <a:ext cx="0" cy="3934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525E2B-9478-19CC-1E86-29CAF1B7AFD2}"/>
              </a:ext>
            </a:extLst>
          </p:cNvPr>
          <p:cNvCxnSpPr>
            <a:cxnSpLocks/>
          </p:cNvCxnSpPr>
          <p:nvPr userDrawn="1"/>
        </p:nvCxnSpPr>
        <p:spPr>
          <a:xfrm>
            <a:off x="6445674" y="2076307"/>
            <a:ext cx="0" cy="3934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20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5. 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49EB7-A9E9-EAF4-7AFE-C15A7D351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708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rgbClr val="538F88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FA67A-51CD-FB3C-C66E-31569883AB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0"/>
            <a:ext cx="7008812" cy="6506333"/>
          </a:xfrm>
          <a:solidFill>
            <a:srgbClr val="538F88">
              <a:alpha val="10109"/>
            </a:srgbClr>
          </a:solidFill>
        </p:spPr>
        <p:txBody>
          <a:bodyPr tIns="540000" anchor="t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insérer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ACE918-95F8-7AE9-EF0D-F93CD885ED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708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F5EBEE-3891-3E74-BCFB-95B4A83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1D29-07DB-1E46-986A-E24363E221B5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08294-4364-B4B7-7001-6E539F6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01B2-6166-77E2-B0EF-6C7EEE8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926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5. 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F384-0337-BC92-CCDA-01EA11B4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9AC93-57A8-4F43-93D6-54B11C0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699-F811-E440-9FD9-B40469A7F416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00151-9C5A-14D2-7FCC-D3AF11D6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EB32D-2794-5465-F8C1-BA485E2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659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AE5C5-5F42-1585-8E80-2DCC10F5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2FB-CA29-164F-A4F6-DF7647C127B1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72366-289F-2243-C7F0-384ED7A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82008-BA29-7E5C-477A-AD68DF6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6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1. Contenu 2 co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0E20B-1786-C189-AB0B-A747E55E1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8" y="457200"/>
            <a:ext cx="3600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B516A-EE6B-1A2D-4D02-76314B88F7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3799" y="987425"/>
            <a:ext cx="5940000" cy="50236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Insérez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D98110-BC80-F87A-199C-582F080E89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8" y="2057399"/>
            <a:ext cx="3600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97C5D-5DAF-B6E0-10CB-8D22CDA7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C4AD-9DEA-0041-A264-E26AD37D826D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3CF1C5-D976-635A-56AD-CB7163B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B94C5-434A-A53E-3893-D013D89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1317E9-0A1F-787E-BE1F-27684DF8981E}"/>
              </a:ext>
            </a:extLst>
          </p:cNvPr>
          <p:cNvCxnSpPr>
            <a:cxnSpLocks/>
          </p:cNvCxnSpPr>
          <p:nvPr userDrawn="1"/>
        </p:nvCxnSpPr>
        <p:spPr>
          <a:xfrm>
            <a:off x="5296939" y="987425"/>
            <a:ext cx="0" cy="502368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B49E6-C7CD-A45B-8D4E-3D93BCCEFF42}"/>
              </a:ext>
            </a:extLst>
          </p:cNvPr>
          <p:cNvSpPr/>
          <p:nvPr userDrawn="1"/>
        </p:nvSpPr>
        <p:spPr>
          <a:xfrm>
            <a:off x="11353799" y="6011107"/>
            <a:ext cx="838202" cy="8468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01. 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49EB7-A9E9-EAF4-7AFE-C15A7D351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919" y="457200"/>
            <a:ext cx="3708000" cy="1600200"/>
          </a:xfrm>
        </p:spPr>
        <p:txBody>
          <a:bodyPr anchor="b"/>
          <a:lstStyle>
            <a:lvl1pPr>
              <a:lnSpc>
                <a:spcPts val="288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Insérez le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FA67A-51CD-FB3C-C66E-31569883AB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0"/>
            <a:ext cx="7008812" cy="6506333"/>
          </a:xfrm>
          <a:solidFill>
            <a:schemeClr val="tx2">
              <a:alpha val="10109"/>
            </a:schemeClr>
          </a:solidFill>
        </p:spPr>
        <p:txBody>
          <a:bodyPr tIns="540000" anchor="t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insérer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ACE918-95F8-7AE9-EF0D-F93CD885ED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7919" y="2057399"/>
            <a:ext cx="3708000" cy="3953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Insérez le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F5EBEE-3891-3E74-BCFB-95B4A83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42FE-DEC5-F045-9363-96E0809BC8BD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08294-4364-B4B7-7001-6E539F6A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01B2-6166-77E2-B0EF-6C7EEE8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75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1. 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F384-0337-BC92-CCDA-01EA11B4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Insérez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39AC93-57A8-4F43-93D6-54B11C0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D73-89D3-E04E-8F4F-A0CD02DC950B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00151-9C5A-14D2-7FCC-D3AF11D6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EB32D-2794-5465-F8C1-BA485E2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34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EAE5C5-5F42-1585-8E80-2DCC10F5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C2B3-7A50-044D-B786-84A95348286A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72366-289F-2243-C7F0-384ED7A7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82008-BA29-7E5C-477A-AD68DF6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8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76775A2-0B16-46E4-BE81-2380652FDCC6}"/>
              </a:ext>
            </a:extLst>
          </p:cNvPr>
          <p:cNvCxnSpPr>
            <a:cxnSpLocks/>
          </p:cNvCxnSpPr>
          <p:nvPr userDrawn="1"/>
        </p:nvCxnSpPr>
        <p:spPr>
          <a:xfrm>
            <a:off x="615902" y="0"/>
            <a:ext cx="0" cy="6011107"/>
          </a:xfrm>
          <a:prstGeom prst="line">
            <a:avLst/>
          </a:prstGeom>
          <a:ln w="127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B83FCC2-5F50-4D44-1985-E9AA5AF7C7D7}"/>
              </a:ext>
            </a:extLst>
          </p:cNvPr>
          <p:cNvSpPr/>
          <p:nvPr userDrawn="1"/>
        </p:nvSpPr>
        <p:spPr>
          <a:xfrm>
            <a:off x="0" y="6311900"/>
            <a:ext cx="12192000" cy="545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22FA8-15CB-8F3C-C126-DF3842F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18" y="365125"/>
            <a:ext cx="101858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3BB31-44DE-20BE-4D0D-C7858B05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918" y="1825625"/>
            <a:ext cx="10185881" cy="418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D916-AFB5-AB1C-5624-C637A55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1604" y="6483292"/>
            <a:ext cx="1072125" cy="213102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F26BE787-AC1E-5341-806B-88ABFA5260D8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00BB-2AC8-FD08-A8AF-EB5B823C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1319" y="6483292"/>
            <a:ext cx="4114800" cy="21310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57500-EE07-F9C3-D20F-D607B52D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19" y="6483292"/>
            <a:ext cx="533400" cy="213102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1" spc="30" baseline="0">
                <a:solidFill>
                  <a:schemeClr val="bg1"/>
                </a:solidFill>
              </a:defRPr>
            </a:lvl1pPr>
          </a:lstStyle>
          <a:p>
            <a:fld id="{8DB22024-1B0F-8348-B973-8FD24C4F8AF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E4E458-25D4-3D2D-64A3-99ACF8CA52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7150" y="5812878"/>
            <a:ext cx="857504" cy="8575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3A24C2-2A9A-D8E2-498E-0BC6FC7CF25E}"/>
              </a:ext>
            </a:extLst>
          </p:cNvPr>
          <p:cNvSpPr txBox="1"/>
          <p:nvPr userDrawn="1"/>
        </p:nvSpPr>
        <p:spPr>
          <a:xfrm>
            <a:off x="8923071" y="6490366"/>
            <a:ext cx="2430729" cy="215444"/>
          </a:xfrm>
          <a:prstGeom prst="rect">
            <a:avLst/>
          </a:prstGeom>
          <a:noFill/>
        </p:spPr>
        <p:txBody>
          <a:bodyPr wrap="square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100" dirty="0">
                <a:solidFill>
                  <a:schemeClr val="bg1"/>
                </a:solidFill>
                <a:effectLst/>
                <a:latin typeface="+mn-lt"/>
              </a:rPr>
              <a:t>Chambre d’Agriculture  |  www.lwk.lu</a:t>
            </a:r>
          </a:p>
        </p:txBody>
      </p:sp>
    </p:spTree>
    <p:extLst>
      <p:ext uri="{BB962C8B-B14F-4D97-AF65-F5344CB8AC3E}">
        <p14:creationId xmlns:p14="http://schemas.microsoft.com/office/powerpoint/2010/main" val="17809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ts val="39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lice système Courant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00" indent="-192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00" indent="-156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4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856654-8C94-149C-083A-0C3E93FC4176}"/>
              </a:ext>
            </a:extLst>
          </p:cNvPr>
          <p:cNvCxnSpPr>
            <a:cxnSpLocks/>
          </p:cNvCxnSpPr>
          <p:nvPr userDrawn="1"/>
        </p:nvCxnSpPr>
        <p:spPr>
          <a:xfrm>
            <a:off x="615902" y="0"/>
            <a:ext cx="0" cy="6011107"/>
          </a:xfrm>
          <a:prstGeom prst="line">
            <a:avLst/>
          </a:prstGeom>
          <a:ln w="127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1294A54-6889-85A7-1157-9A82E129E531}"/>
              </a:ext>
            </a:extLst>
          </p:cNvPr>
          <p:cNvSpPr/>
          <p:nvPr userDrawn="1"/>
        </p:nvSpPr>
        <p:spPr>
          <a:xfrm>
            <a:off x="0" y="6311900"/>
            <a:ext cx="12192000" cy="54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261BF3-BCD0-4BC2-0E6C-745580D370E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150" y="5812878"/>
            <a:ext cx="857504" cy="85750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D916-AFB5-AB1C-5624-C637A55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0529" y="6482997"/>
            <a:ext cx="2743200" cy="213102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03C14EAF-D686-5E45-9B2F-9B36FDC6C4B5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22FA8-15CB-8F3C-C126-DF3842F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18" y="365125"/>
            <a:ext cx="101858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3BB31-44DE-20BE-4D0D-C7858B05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918" y="1825625"/>
            <a:ext cx="10185882" cy="418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00BB-2AC8-FD08-A8AF-EB5B823C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4358" y="6482997"/>
            <a:ext cx="4114800" cy="21310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57500-EE07-F9C3-D20F-D607B52D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58" y="6482997"/>
            <a:ext cx="533400" cy="213102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1" spc="30" baseline="0">
                <a:solidFill>
                  <a:schemeClr val="bg1"/>
                </a:solidFill>
              </a:defRPr>
            </a:lvl1pPr>
          </a:lstStyle>
          <a:p>
            <a:fld id="{8DB22024-1B0F-8348-B973-8FD24C4F8AF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B2BC97-26D5-53F6-01D3-3FBD37E7EB85}"/>
              </a:ext>
            </a:extLst>
          </p:cNvPr>
          <p:cNvSpPr txBox="1"/>
          <p:nvPr userDrawn="1"/>
        </p:nvSpPr>
        <p:spPr>
          <a:xfrm>
            <a:off x="8923071" y="6488855"/>
            <a:ext cx="2430729" cy="215444"/>
          </a:xfrm>
          <a:prstGeom prst="rect">
            <a:avLst/>
          </a:prstGeom>
          <a:noFill/>
        </p:spPr>
        <p:txBody>
          <a:bodyPr wrap="square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100" dirty="0">
                <a:solidFill>
                  <a:schemeClr val="bg1"/>
                </a:solidFill>
                <a:effectLst/>
                <a:latin typeface="+mn-lt"/>
              </a:rPr>
              <a:t>Chambre d’Agriculture  |  www.lwk.lu</a:t>
            </a:r>
          </a:p>
        </p:txBody>
      </p:sp>
    </p:spTree>
    <p:extLst>
      <p:ext uri="{BB962C8B-B14F-4D97-AF65-F5344CB8AC3E}">
        <p14:creationId xmlns:p14="http://schemas.microsoft.com/office/powerpoint/2010/main" val="32649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0" r:id="rId2"/>
    <p:sldLayoutId id="2147483721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/>
  <p:txStyles>
    <p:titleStyle>
      <a:lvl1pPr algn="l" defTabSz="914400" rtl="0" eaLnBrk="1" latinLnBrk="0" hangingPunct="1">
        <a:lnSpc>
          <a:spcPts val="39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lice système Courant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00" indent="-192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00" indent="-156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4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DD15F07-3C34-8BE7-C42E-D53D089FEEA7}"/>
              </a:ext>
            </a:extLst>
          </p:cNvPr>
          <p:cNvCxnSpPr>
            <a:cxnSpLocks/>
          </p:cNvCxnSpPr>
          <p:nvPr userDrawn="1"/>
        </p:nvCxnSpPr>
        <p:spPr>
          <a:xfrm>
            <a:off x="615902" y="0"/>
            <a:ext cx="0" cy="6011107"/>
          </a:xfrm>
          <a:prstGeom prst="line">
            <a:avLst/>
          </a:prstGeom>
          <a:ln w="127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D36B5-A0C9-B840-0458-EA347DDADB26}"/>
              </a:ext>
            </a:extLst>
          </p:cNvPr>
          <p:cNvSpPr/>
          <p:nvPr userDrawn="1"/>
        </p:nvSpPr>
        <p:spPr>
          <a:xfrm>
            <a:off x="0" y="6311900"/>
            <a:ext cx="12192000" cy="54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3F6FB1-8F4E-D242-F00B-A32EB86FFBC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150" y="5812878"/>
            <a:ext cx="857504" cy="85750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D916-AFB5-AB1C-5624-C637A55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0529" y="6488176"/>
            <a:ext cx="2743200" cy="213102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6822BA3-CDF9-BE48-B1B9-7F0349A40CBB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22FA8-15CB-8F3C-C126-DF3842F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18" y="365125"/>
            <a:ext cx="101858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3BB31-44DE-20BE-4D0D-C7858B05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918" y="1825625"/>
            <a:ext cx="10185881" cy="418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00BB-2AC8-FD08-A8AF-EB5B823C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1319" y="6488176"/>
            <a:ext cx="4114800" cy="21310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57500-EE07-F9C3-D20F-D607B52D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19" y="6488176"/>
            <a:ext cx="533400" cy="213102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1" spc="30" baseline="0">
                <a:solidFill>
                  <a:schemeClr val="bg1"/>
                </a:solidFill>
              </a:defRPr>
            </a:lvl1pPr>
          </a:lstStyle>
          <a:p>
            <a:fld id="{8DB22024-1B0F-8348-B973-8FD24C4F8AF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54FF05-359B-6DBD-C125-C2105BC5B039}"/>
              </a:ext>
            </a:extLst>
          </p:cNvPr>
          <p:cNvSpPr txBox="1"/>
          <p:nvPr userDrawn="1"/>
        </p:nvSpPr>
        <p:spPr>
          <a:xfrm>
            <a:off x="8923071" y="6489009"/>
            <a:ext cx="2430729" cy="215444"/>
          </a:xfrm>
          <a:prstGeom prst="rect">
            <a:avLst/>
          </a:prstGeom>
          <a:noFill/>
        </p:spPr>
        <p:txBody>
          <a:bodyPr wrap="square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100" dirty="0">
                <a:solidFill>
                  <a:schemeClr val="bg1"/>
                </a:solidFill>
                <a:effectLst/>
                <a:latin typeface="+mn-lt"/>
              </a:rPr>
              <a:t>Chambre d’Agriculture  |  www.lwk.lu</a:t>
            </a:r>
          </a:p>
        </p:txBody>
      </p:sp>
    </p:spTree>
    <p:extLst>
      <p:ext uri="{BB962C8B-B14F-4D97-AF65-F5344CB8AC3E}">
        <p14:creationId xmlns:p14="http://schemas.microsoft.com/office/powerpoint/2010/main" val="31992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2" r:id="rId2"/>
    <p:sldLayoutId id="214748372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/>
  <p:txStyles>
    <p:titleStyle>
      <a:lvl1pPr algn="l" defTabSz="914400" rtl="0" eaLnBrk="1" latinLnBrk="0" hangingPunct="1">
        <a:lnSpc>
          <a:spcPts val="39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lice système Courant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00" indent="-192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00" indent="-156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4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9B27AC2-69F0-37DC-6398-4AD3A012817A}"/>
              </a:ext>
            </a:extLst>
          </p:cNvPr>
          <p:cNvCxnSpPr>
            <a:cxnSpLocks/>
          </p:cNvCxnSpPr>
          <p:nvPr userDrawn="1"/>
        </p:nvCxnSpPr>
        <p:spPr>
          <a:xfrm>
            <a:off x="615902" y="0"/>
            <a:ext cx="0" cy="6011107"/>
          </a:xfrm>
          <a:prstGeom prst="line">
            <a:avLst/>
          </a:prstGeom>
          <a:ln w="127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75589-04EF-A4A4-6D67-6296B8072AD1}"/>
              </a:ext>
            </a:extLst>
          </p:cNvPr>
          <p:cNvSpPr/>
          <p:nvPr userDrawn="1"/>
        </p:nvSpPr>
        <p:spPr>
          <a:xfrm>
            <a:off x="0" y="6311900"/>
            <a:ext cx="12192000" cy="545185"/>
          </a:xfrm>
          <a:prstGeom prst="rect">
            <a:avLst/>
          </a:prstGeom>
          <a:solidFill>
            <a:srgbClr val="57A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B841082-7542-8274-9FCC-8F75D16FDC0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150" y="5812878"/>
            <a:ext cx="857504" cy="85750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D916-AFB5-AB1C-5624-C637A55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0529" y="6486036"/>
            <a:ext cx="2743200" cy="213102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F3113FE-CAE0-7146-A866-1AE5D1D21342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22FA8-15CB-8F3C-C126-DF3842F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18" y="365125"/>
            <a:ext cx="101858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3BB31-44DE-20BE-4D0D-C7858B05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918" y="1825625"/>
            <a:ext cx="10185882" cy="418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00BB-2AC8-FD08-A8AF-EB5B823C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1319" y="6486036"/>
            <a:ext cx="4114800" cy="21310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57500-EE07-F9C3-D20F-D607B52D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19" y="6486036"/>
            <a:ext cx="533400" cy="213102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1" spc="30" baseline="0">
                <a:solidFill>
                  <a:schemeClr val="bg1"/>
                </a:solidFill>
              </a:defRPr>
            </a:lvl1pPr>
          </a:lstStyle>
          <a:p>
            <a:fld id="{8DB22024-1B0F-8348-B973-8FD24C4F8AF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36F2C06-BF63-92B6-2DA2-7DF5B2189C08}"/>
              </a:ext>
            </a:extLst>
          </p:cNvPr>
          <p:cNvSpPr txBox="1"/>
          <p:nvPr userDrawn="1"/>
        </p:nvSpPr>
        <p:spPr>
          <a:xfrm>
            <a:off x="8923071" y="6489131"/>
            <a:ext cx="2430729" cy="215444"/>
          </a:xfrm>
          <a:prstGeom prst="rect">
            <a:avLst/>
          </a:prstGeom>
          <a:noFill/>
        </p:spPr>
        <p:txBody>
          <a:bodyPr wrap="square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100" dirty="0">
                <a:solidFill>
                  <a:schemeClr val="bg1"/>
                </a:solidFill>
                <a:effectLst/>
                <a:latin typeface="+mn-lt"/>
              </a:rPr>
              <a:t>Chambre d’Agriculture  |  www.lwk.lu</a:t>
            </a:r>
          </a:p>
        </p:txBody>
      </p:sp>
    </p:spTree>
    <p:extLst>
      <p:ext uri="{BB962C8B-B14F-4D97-AF65-F5344CB8AC3E}">
        <p14:creationId xmlns:p14="http://schemas.microsoft.com/office/powerpoint/2010/main" val="19463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4" r:id="rId2"/>
    <p:sldLayoutId id="2147483725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/>
  <p:txStyles>
    <p:titleStyle>
      <a:lvl1pPr algn="l" defTabSz="914400" rtl="0" eaLnBrk="1" latinLnBrk="0" hangingPunct="1">
        <a:lnSpc>
          <a:spcPts val="39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lice système Courant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00" indent="-192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00" indent="-156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4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048760D-F8DD-25AC-1F97-2B3B25837AB7}"/>
              </a:ext>
            </a:extLst>
          </p:cNvPr>
          <p:cNvCxnSpPr>
            <a:cxnSpLocks/>
          </p:cNvCxnSpPr>
          <p:nvPr userDrawn="1"/>
        </p:nvCxnSpPr>
        <p:spPr>
          <a:xfrm>
            <a:off x="615902" y="0"/>
            <a:ext cx="0" cy="6011107"/>
          </a:xfrm>
          <a:prstGeom prst="line">
            <a:avLst/>
          </a:prstGeom>
          <a:ln w="127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D29AE-A805-4333-9C6A-2E3E4529E499}"/>
              </a:ext>
            </a:extLst>
          </p:cNvPr>
          <p:cNvSpPr/>
          <p:nvPr userDrawn="1"/>
        </p:nvSpPr>
        <p:spPr>
          <a:xfrm>
            <a:off x="0" y="6311900"/>
            <a:ext cx="12192000" cy="545185"/>
          </a:xfrm>
          <a:prstGeom prst="rect">
            <a:avLst/>
          </a:prstGeom>
          <a:solidFill>
            <a:srgbClr val="538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FE7420-3192-60B6-809D-67F1535554B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150" y="5812878"/>
            <a:ext cx="857504" cy="85750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D916-AFB5-AB1C-5624-C637A55C0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0529" y="6488298"/>
            <a:ext cx="2743200" cy="213102"/>
          </a:xfrm>
          <a:prstGeom prst="rect">
            <a:avLst/>
          </a:prstGeom>
        </p:spPr>
        <p:txBody>
          <a:bodyPr vert="horz" lIns="91440" tIns="45720" rIns="0" bIns="0" rtlCol="0" anchor="b" anchorCtr="0"/>
          <a:lstStyle>
            <a:lvl1pPr algn="r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77393B9B-D24D-8040-92A6-B5C44235B3A3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522FA8-15CB-8F3C-C126-DF3842F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18" y="365125"/>
            <a:ext cx="101858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3BB31-44DE-20BE-4D0D-C7858B05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918" y="1825625"/>
            <a:ext cx="10185882" cy="418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A00BB-2AC8-FD08-A8AF-EB5B823C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1319" y="6488298"/>
            <a:ext cx="4114800" cy="21310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900" spc="30" baseline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57500-EE07-F9C3-D20F-D607B52D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19" y="6488298"/>
            <a:ext cx="533400" cy="213102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900" b="1" spc="30" baseline="0">
                <a:solidFill>
                  <a:schemeClr val="bg1"/>
                </a:solidFill>
              </a:defRPr>
            </a:lvl1pPr>
          </a:lstStyle>
          <a:p>
            <a:fld id="{8DB22024-1B0F-8348-B973-8FD24C4F8AF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A66F2C-847F-DE93-6B14-7073E46725EC}"/>
              </a:ext>
            </a:extLst>
          </p:cNvPr>
          <p:cNvSpPr txBox="1"/>
          <p:nvPr userDrawn="1"/>
        </p:nvSpPr>
        <p:spPr>
          <a:xfrm>
            <a:off x="8923071" y="6489131"/>
            <a:ext cx="2430729" cy="215444"/>
          </a:xfrm>
          <a:prstGeom prst="rect">
            <a:avLst/>
          </a:prstGeom>
          <a:noFill/>
        </p:spPr>
        <p:txBody>
          <a:bodyPr wrap="square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100" dirty="0">
                <a:solidFill>
                  <a:schemeClr val="bg1"/>
                </a:solidFill>
                <a:effectLst/>
                <a:latin typeface="+mn-lt"/>
              </a:rPr>
              <a:t>Chambre d’Agriculture  |  www.lwk.lu</a:t>
            </a:r>
          </a:p>
        </p:txBody>
      </p:sp>
    </p:spTree>
    <p:extLst>
      <p:ext uri="{BB962C8B-B14F-4D97-AF65-F5344CB8AC3E}">
        <p14:creationId xmlns:p14="http://schemas.microsoft.com/office/powerpoint/2010/main" val="105773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6" r:id="rId2"/>
    <p:sldLayoutId id="2147483727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hdr="0"/>
  <p:txStyles>
    <p:titleStyle>
      <a:lvl1pPr algn="l" defTabSz="914400" rtl="0" eaLnBrk="1" latinLnBrk="0" hangingPunct="1">
        <a:lnSpc>
          <a:spcPts val="398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lice système Courant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00" indent="-192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0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00" indent="-156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400" indent="-156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CE6C-5E25-FE25-FA22-99960BD72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LU" dirty="0"/>
              <a:t>Die Triple S Initiative</a:t>
            </a:r>
            <a:endParaRPr lang="de-D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28EC2A-FA79-D6F6-331E-BE43B200B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LU" dirty="0"/>
              <a:t>Sicherheit und soziale Standards mit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1CA1B-5CD7-247C-B2C7-D7F71E4F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FOSTER: Analyse Anforderungen und Umsetzung Arbeitsrecht + Commodo</a:t>
            </a:r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7AA3B8-7636-5C1D-35E0-F4FE95F1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53206-D942-7703-883A-8F3F823C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82FD9F-FE34-84D4-F1C9-CEC93C0E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10</a:t>
            </a:fld>
            <a:endParaRPr lang="fr-FR" dirty="0"/>
          </a:p>
        </p:txBody>
      </p:sp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F798DD0F-DCAC-9D75-E2D8-F59BD79B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918" y="1690688"/>
            <a:ext cx="7442200" cy="4186238"/>
          </a:xfrm>
        </p:spPr>
      </p:pic>
    </p:spTree>
    <p:extLst>
      <p:ext uri="{BB962C8B-B14F-4D97-AF65-F5344CB8AC3E}">
        <p14:creationId xmlns:p14="http://schemas.microsoft.com/office/powerpoint/2010/main" val="16154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B3931-3D5F-0CD9-3DA7-529A40F6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FOSTER: Erstellung Erste Hilfe + Brandschutzkonzepte</a:t>
            </a:r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2E47D-7594-A335-3CF8-5BF1CAB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6A9CB-09A7-F202-72A3-CA749B3B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1E737-BC72-7E85-3CD6-A574716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11</a:t>
            </a:fld>
            <a:endParaRPr lang="fr-FR" dirty="0"/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632BFD72-0746-E96A-E29C-D4C7B920D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76" t="16455" r="38980" b="20202"/>
          <a:stretch/>
        </p:blipFill>
        <p:spPr>
          <a:xfrm>
            <a:off x="1289121" y="1690688"/>
            <a:ext cx="3635625" cy="4186238"/>
          </a:xfrm>
          <a:prstGeom prst="rect">
            <a:avLst/>
          </a:prstGeom>
        </p:spPr>
      </p:pic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4B5E5307-7F47-E5F5-7877-E7D109DF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6" t="20534" r="28024" b="10954"/>
          <a:stretch/>
        </p:blipFill>
        <p:spPr>
          <a:xfrm>
            <a:off x="5444432" y="1818284"/>
            <a:ext cx="4674344" cy="40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6D176-9272-98D1-F877-3DD22C8D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FOSTER: Online Schulungen und Schulungsplan Dokumentationssystem</a:t>
            </a:r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AEC78-BB66-E127-F5C6-31FB5CF0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74886-4EA7-B3B0-6683-968A579B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E4F54B-7944-0607-892C-AEFDD05A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5F460E6B-EF85-5A0A-BE34-314F6ABC6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3" t="11259" r="12118" b="11672"/>
          <a:stretch/>
        </p:blipFill>
        <p:spPr>
          <a:xfrm>
            <a:off x="1167918" y="1753691"/>
            <a:ext cx="6911091" cy="4186238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8FEC3101-5942-5F0B-B80E-D3455D7C6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1" t="19099" r="35237" b="8829"/>
          <a:stretch/>
        </p:blipFill>
        <p:spPr>
          <a:xfrm>
            <a:off x="8383711" y="1690688"/>
            <a:ext cx="3198915" cy="44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1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2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DB82B-E93D-FC34-E7DE-43377BBA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LU" dirty="0"/>
              <a:t>Die Landwirtschaftskammer arbeitet auf drei Ebenen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6CB34-D019-3D84-53A9-93C6F967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Politische Arbeit</a:t>
            </a:r>
          </a:p>
          <a:p>
            <a:r>
              <a:rPr lang="de-DE" sz="3600" dirty="0"/>
              <a:t>Informations- und Sensibilisierungskampagnen</a:t>
            </a:r>
          </a:p>
          <a:p>
            <a:r>
              <a:rPr lang="de-DE" sz="3600" dirty="0"/>
              <a:t>Betriebsindividuelle Beratung</a:t>
            </a:r>
          </a:p>
          <a:p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056F0-EA33-380F-CE62-118C2A9F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9E4E9-66F1-439A-4C4C-EE849852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14BCF-6BD5-6A37-6A1A-1F21EFA7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8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1B871-B583-F092-B157-52644C93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Triple S: Politische Arbeit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CADC1-359F-C593-30BF-3D2EFBAF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Analyse Gesetze + Umsetzbarkeit</a:t>
            </a:r>
          </a:p>
          <a:p>
            <a:r>
              <a:rPr lang="de-DE" sz="3200" dirty="0"/>
              <a:t>Stellungnahmen</a:t>
            </a:r>
          </a:p>
          <a:p>
            <a:r>
              <a:rPr lang="de-DE" sz="3200" dirty="0"/>
              <a:t>Beispiele: </a:t>
            </a:r>
          </a:p>
          <a:p>
            <a:pPr lvl="1"/>
            <a:r>
              <a:rPr lang="de-DE" sz="2800" dirty="0" err="1"/>
              <a:t>Recommandations</a:t>
            </a:r>
            <a:r>
              <a:rPr lang="de-DE" sz="2800" dirty="0"/>
              <a:t> </a:t>
            </a:r>
            <a:r>
              <a:rPr lang="de-DE" sz="2800" dirty="0" err="1"/>
              <a:t>Prévention</a:t>
            </a:r>
            <a:r>
              <a:rPr lang="de-DE" sz="2800"/>
              <a:t> AAA</a:t>
            </a:r>
            <a:endParaRPr lang="de-DE" sz="2800" dirty="0"/>
          </a:p>
          <a:p>
            <a:pPr lvl="1"/>
            <a:r>
              <a:rPr lang="de-DE" sz="2800" dirty="0"/>
              <a:t>Risikoanalysen</a:t>
            </a:r>
          </a:p>
          <a:p>
            <a:pPr lvl="1"/>
            <a:r>
              <a:rPr lang="de-DE" sz="2800" dirty="0"/>
              <a:t>Brandschutzkonzepte, Erste Hilfekonzepte</a:t>
            </a:r>
          </a:p>
          <a:p>
            <a:pPr lvl="1"/>
            <a:r>
              <a:rPr lang="de-DE" sz="2800" dirty="0"/>
              <a:t>Commodo</a:t>
            </a:r>
          </a:p>
          <a:p>
            <a:r>
              <a:rPr lang="de-DE" sz="3200" dirty="0"/>
              <a:t>Gesprächspartner: ITM, AAA, CGIDS, LTA, MBR, FEMAL,….</a:t>
            </a:r>
          </a:p>
          <a:p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381123-D981-6660-4A39-BAFFF4CB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DF2FC8-D6EE-4FAA-8F66-6E926ED1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C9B8E9-B183-E582-EBBE-71B1C0DE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2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20B20-C0D2-C575-4D07-A4EA0DDD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Triple S: Sensibilisierung und Hilfestellung für </a:t>
            </a:r>
            <a:r>
              <a:rPr lang="de-LU" b="1" dirty="0"/>
              <a:t>ALLE</a:t>
            </a:r>
            <a:r>
              <a:rPr lang="de-LU" dirty="0"/>
              <a:t> Landwirte, Winzer, Gärtner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EA864-CF34-922C-C353-523434B2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LU" sz="3600" dirty="0"/>
              <a:t>Sensibilisierung und Information via Presseartikel</a:t>
            </a:r>
          </a:p>
          <a:p>
            <a:r>
              <a:rPr lang="de-LU" sz="3600" dirty="0"/>
              <a:t>Infoveranstaltungen</a:t>
            </a:r>
          </a:p>
          <a:p>
            <a:r>
              <a:rPr lang="de-LU" sz="3600" dirty="0"/>
              <a:t>Hilfestellung</a:t>
            </a:r>
          </a:p>
          <a:p>
            <a:pPr lvl="1"/>
            <a:r>
              <a:rPr lang="de-LU" sz="3200" dirty="0"/>
              <a:t>Internetseite  LWK → Projekt 2025</a:t>
            </a:r>
          </a:p>
          <a:p>
            <a:pPr lvl="1"/>
            <a:r>
              <a:rPr lang="de-LU" sz="3200" dirty="0"/>
              <a:t>Hotline LWK → Projekt 2025</a:t>
            </a:r>
          </a:p>
          <a:p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384E1-C09E-A804-D5FF-8C828B1A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67D96-DB2C-3903-A239-46E5C9A7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6CA7F-08A1-64F1-ACBD-2E083E46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2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394C8-163E-F8F8-75FA-98A254FC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Foster LU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B4C61-F187-D8D5-415A-A12189EF8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LU" dirty="0"/>
              <a:t>Betriebsindividuelle 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24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BDD9F-44E6-EF18-2A7B-152C818C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Betriebsindividuelle Hilfestellung: FOSTER</a:t>
            </a:r>
            <a:endParaRPr lang="de-D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07895-E1CC-FA5E-A0D6-DB3F5F60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LU" sz="3200" dirty="0"/>
              <a:t>Pilotprojekt Foster</a:t>
            </a:r>
          </a:p>
          <a:p>
            <a:pPr lvl="1"/>
            <a:r>
              <a:rPr lang="de-LU" sz="2800" dirty="0"/>
              <a:t>Digital</a:t>
            </a:r>
          </a:p>
          <a:p>
            <a:pPr lvl="1"/>
            <a:r>
              <a:rPr lang="de-LU" sz="2800" dirty="0"/>
              <a:t>langfristig angelegt</a:t>
            </a:r>
          </a:p>
          <a:p>
            <a:pPr lvl="1"/>
            <a:r>
              <a:rPr lang="de-LU" sz="2800" dirty="0"/>
              <a:t>mit professioneller Begleitung bei der Umsetzung</a:t>
            </a:r>
          </a:p>
          <a:p>
            <a:r>
              <a:rPr lang="de-LU" sz="3200" dirty="0"/>
              <a:t>Aktuell: 11 +25 Betriebe im Pilotprojekt</a:t>
            </a:r>
          </a:p>
          <a:p>
            <a:r>
              <a:rPr lang="de-LU" sz="3200" dirty="0"/>
              <a:t>Ziel: langfristiges Beratungsangebot für Landwirtschaft, Wein- und Gartenbau aufbauen</a:t>
            </a:r>
          </a:p>
          <a:p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2F48EA-364A-F18A-19E4-9EC2337E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0D58B4-2C0C-04BF-136F-109BACD0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395E7-F423-B1B1-7125-A54FFEE3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16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B1879-0E29-3FCB-5614-6E5E63CE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/>
              <a:t>FOSTER</a:t>
            </a:r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8B4F3-A95C-A324-39ED-784B117E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924A0-4744-581C-0553-AAA1DEF5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D38A0C-54D0-63FD-D81A-D5BBF95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7</a:t>
            </a:fld>
            <a:endParaRPr lang="fr-FR" dirty="0"/>
          </a:p>
        </p:txBody>
      </p:sp>
      <p:pic>
        <p:nvPicPr>
          <p:cNvPr id="7" name="Inhaltsplatzhalter 10">
            <a:extLst>
              <a:ext uri="{FF2B5EF4-FFF2-40B4-BE49-F238E27FC236}">
                <a16:creationId xmlns:a16="http://schemas.microsoft.com/office/drawing/2014/main" id="{BA8F86A0-A518-611A-87A6-B44DE118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918" y="1690688"/>
            <a:ext cx="7442200" cy="4186238"/>
          </a:xfrm>
        </p:spPr>
      </p:pic>
    </p:spTree>
    <p:extLst>
      <p:ext uri="{BB962C8B-B14F-4D97-AF65-F5344CB8AC3E}">
        <p14:creationId xmlns:p14="http://schemas.microsoft.com/office/powerpoint/2010/main" val="187343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8D393-6BC7-8483-A50A-938A578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FOSTER: Eine Betriebsindividuelle Plattform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370AF-E627-177D-4019-35A557E2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F66E9-EEC4-601D-475A-5631BDD6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DF73E-23AE-BBAB-DCF4-EACD1998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8</a:t>
            </a:fld>
            <a:endParaRPr lang="fr-FR" dirty="0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BC3FD5B4-13E3-57AB-B255-81D3444BE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91" y="1690688"/>
            <a:ext cx="7442200" cy="4186238"/>
          </a:xfrm>
        </p:spPr>
      </p:pic>
    </p:spTree>
    <p:extLst>
      <p:ext uri="{BB962C8B-B14F-4D97-AF65-F5344CB8AC3E}">
        <p14:creationId xmlns:p14="http://schemas.microsoft.com/office/powerpoint/2010/main" val="416819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32371-DEB3-6957-271C-4E9F6A41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LU" dirty="0"/>
              <a:t>FOSTER: Klassische Gefährdungsbeurteilung mit digitaler Aktualisierung</a:t>
            </a:r>
            <a:endParaRPr lang="de-D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4E765-C24B-702F-1A28-FC8A3414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5821-8315-2D4E-AC44-8272DCAB0E24}" type="datetime1">
              <a:rPr lang="fr-LU" smtClean="0"/>
              <a:t>19/12/2024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6AE687-E40A-D606-921A-E8028710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77136F-5FF4-AA92-6416-3CBA19B5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024-1B0F-8348-B973-8FD24C4F8AFD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C5180176-BC61-3A40-EF36-49677C62C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918" y="1911678"/>
            <a:ext cx="7442200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179"/>
      </p:ext>
    </p:extLst>
  </p:cSld>
  <p:clrMapOvr>
    <a:masterClrMapping/>
  </p:clrMapOvr>
</p:sld>
</file>

<file path=ppt/theme/theme1.xml><?xml version="1.0" encoding="utf-8"?>
<a:theme xmlns:a="http://schemas.openxmlformats.org/drawingml/2006/main" name="01. LWK generell">
  <a:themeElements>
    <a:clrScheme name="LWK">
      <a:dk1>
        <a:srgbClr val="072F38"/>
      </a:dk1>
      <a:lt1>
        <a:srgbClr val="FFFFFF"/>
      </a:lt1>
      <a:dk2>
        <a:srgbClr val="00A550"/>
      </a:dk2>
      <a:lt2>
        <a:srgbClr val="FFFFFF"/>
      </a:lt2>
      <a:accent1>
        <a:srgbClr val="C3B055"/>
      </a:accent1>
      <a:accent2>
        <a:srgbClr val="7DB666"/>
      </a:accent2>
      <a:accent3>
        <a:srgbClr val="008F91"/>
      </a:accent3>
      <a:accent4>
        <a:srgbClr val="8F4E5B"/>
      </a:accent4>
      <a:accent5>
        <a:srgbClr val="D3704C"/>
      </a:accent5>
      <a:accent6>
        <a:srgbClr val="6BA5C2"/>
      </a:accent6>
      <a:hlink>
        <a:srgbClr val="027BC1"/>
      </a:hlink>
      <a:folHlink>
        <a:srgbClr val="AB599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. Intressevertriedung">
  <a:themeElements>
    <a:clrScheme name="LWK">
      <a:dk1>
        <a:srgbClr val="072F38"/>
      </a:dk1>
      <a:lt1>
        <a:srgbClr val="FFFFFF"/>
      </a:lt1>
      <a:dk2>
        <a:srgbClr val="00A550"/>
      </a:dk2>
      <a:lt2>
        <a:srgbClr val="FFFFFF"/>
      </a:lt2>
      <a:accent1>
        <a:srgbClr val="C3B055"/>
      </a:accent1>
      <a:accent2>
        <a:srgbClr val="7DB666"/>
      </a:accent2>
      <a:accent3>
        <a:srgbClr val="008F91"/>
      </a:accent3>
      <a:accent4>
        <a:srgbClr val="8F4E5B"/>
      </a:accent4>
      <a:accent5>
        <a:srgbClr val="D3704C"/>
      </a:accent5>
      <a:accent6>
        <a:srgbClr val="6BA5C2"/>
      </a:accent6>
      <a:hlink>
        <a:srgbClr val="027BC1"/>
      </a:hlink>
      <a:folHlink>
        <a:srgbClr val="AB599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. Berodung a Fuerschung">
  <a:themeElements>
    <a:clrScheme name="LWK">
      <a:dk1>
        <a:srgbClr val="072F38"/>
      </a:dk1>
      <a:lt1>
        <a:srgbClr val="FFFFFF"/>
      </a:lt1>
      <a:dk2>
        <a:srgbClr val="00A550"/>
      </a:dk2>
      <a:lt2>
        <a:srgbClr val="FFFFFF"/>
      </a:lt2>
      <a:accent1>
        <a:srgbClr val="C3B055"/>
      </a:accent1>
      <a:accent2>
        <a:srgbClr val="7DB666"/>
      </a:accent2>
      <a:accent3>
        <a:srgbClr val="008F91"/>
      </a:accent3>
      <a:accent4>
        <a:srgbClr val="8F4E5B"/>
      </a:accent4>
      <a:accent5>
        <a:srgbClr val="D3704C"/>
      </a:accent5>
      <a:accent6>
        <a:srgbClr val="6BA5C2"/>
      </a:accent6>
      <a:hlink>
        <a:srgbClr val="027BC1"/>
      </a:hlink>
      <a:folHlink>
        <a:srgbClr val="AB599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4. Ausbildung a Weiderbildung">
  <a:themeElements>
    <a:clrScheme name="LWK">
      <a:dk1>
        <a:srgbClr val="072F38"/>
      </a:dk1>
      <a:lt1>
        <a:srgbClr val="FFFFFF"/>
      </a:lt1>
      <a:dk2>
        <a:srgbClr val="00A550"/>
      </a:dk2>
      <a:lt2>
        <a:srgbClr val="FFFFFF"/>
      </a:lt2>
      <a:accent1>
        <a:srgbClr val="C3B055"/>
      </a:accent1>
      <a:accent2>
        <a:srgbClr val="7DB666"/>
      </a:accent2>
      <a:accent3>
        <a:srgbClr val="008F91"/>
      </a:accent3>
      <a:accent4>
        <a:srgbClr val="8F4E5B"/>
      </a:accent4>
      <a:accent5>
        <a:srgbClr val="D3704C"/>
      </a:accent5>
      <a:accent6>
        <a:srgbClr val="6BA5C2"/>
      </a:accent6>
      <a:hlink>
        <a:srgbClr val="027BC1"/>
      </a:hlink>
      <a:folHlink>
        <a:srgbClr val="AB599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5. Promotioun Letz Liewensmettel">
  <a:themeElements>
    <a:clrScheme name="LWK">
      <a:dk1>
        <a:srgbClr val="072F38"/>
      </a:dk1>
      <a:lt1>
        <a:srgbClr val="FFFFFF"/>
      </a:lt1>
      <a:dk2>
        <a:srgbClr val="00A550"/>
      </a:dk2>
      <a:lt2>
        <a:srgbClr val="FFFFFF"/>
      </a:lt2>
      <a:accent1>
        <a:srgbClr val="C3B055"/>
      </a:accent1>
      <a:accent2>
        <a:srgbClr val="7DB666"/>
      </a:accent2>
      <a:accent3>
        <a:srgbClr val="008F91"/>
      </a:accent3>
      <a:accent4>
        <a:srgbClr val="8F4E5B"/>
      </a:accent4>
      <a:accent5>
        <a:srgbClr val="D3704C"/>
      </a:accent5>
      <a:accent6>
        <a:srgbClr val="6BA5C2"/>
      </a:accent6>
      <a:hlink>
        <a:srgbClr val="027BC1"/>
      </a:hlink>
      <a:folHlink>
        <a:srgbClr val="AB599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Grand écran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Police système Courant</vt:lpstr>
      <vt:lpstr>01. LWK generell</vt:lpstr>
      <vt:lpstr>02. Intressevertriedung</vt:lpstr>
      <vt:lpstr>03. Berodung a Fuerschung</vt:lpstr>
      <vt:lpstr>04. Ausbildung a Weiderbildung</vt:lpstr>
      <vt:lpstr>05. Promotioun Letz Liewensmettel</vt:lpstr>
      <vt:lpstr>Die Triple S Initiative</vt:lpstr>
      <vt:lpstr>Die Landwirtschaftskammer arbeitet auf drei Ebenen</vt:lpstr>
      <vt:lpstr>Triple S: Politische Arbeit</vt:lpstr>
      <vt:lpstr>Triple S: Sensibilisierung und Hilfestellung für ALLE Landwirte, Winzer, Gärtner</vt:lpstr>
      <vt:lpstr>Foster LU</vt:lpstr>
      <vt:lpstr>Betriebsindividuelle Hilfestellung: FOSTER</vt:lpstr>
      <vt:lpstr>FOSTER</vt:lpstr>
      <vt:lpstr>FOSTER: Eine Betriebsindividuelle Plattform</vt:lpstr>
      <vt:lpstr>FOSTER: Klassische Gefährdungsbeurteilung mit digitaler Aktualisierung</vt:lpstr>
      <vt:lpstr>FOSTER: Analyse Anforderungen und Umsetzung Arbeitsrecht + Commodo</vt:lpstr>
      <vt:lpstr>FOSTER: Erstellung Erste Hilfe + Brandschutzkonzepte</vt:lpstr>
      <vt:lpstr>FOSTER: Online Schulungen und Schulungsplan Dokumentationssystem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Backendorf</dc:creator>
  <cp:lastModifiedBy>Bernard Margue</cp:lastModifiedBy>
  <cp:revision>42</cp:revision>
  <dcterms:created xsi:type="dcterms:W3CDTF">2022-12-28T09:16:43Z</dcterms:created>
  <dcterms:modified xsi:type="dcterms:W3CDTF">2024-12-19T13:24:58Z</dcterms:modified>
</cp:coreProperties>
</file>