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omments/modernComment_146_17F74644.xml" ContentType="application/vnd.ms-powerpoint.comments+xml"/>
  <Override PartName="/ppt/comments/modernComment_1B0_18F9B6DC.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1"/>
  </p:sldMasterIdLst>
  <p:notesMasterIdLst>
    <p:notesMasterId r:id="rId86"/>
  </p:notesMasterIdLst>
  <p:sldIdLst>
    <p:sldId id="257" r:id="rId2"/>
    <p:sldId id="326" r:id="rId3"/>
    <p:sldId id="432" r:id="rId4"/>
    <p:sldId id="261" r:id="rId5"/>
    <p:sldId id="263" r:id="rId6"/>
    <p:sldId id="403" r:id="rId7"/>
    <p:sldId id="360" r:id="rId8"/>
    <p:sldId id="262" r:id="rId9"/>
    <p:sldId id="368" r:id="rId10"/>
    <p:sldId id="404" r:id="rId11"/>
    <p:sldId id="315" r:id="rId12"/>
    <p:sldId id="256" r:id="rId13"/>
    <p:sldId id="361" r:id="rId14"/>
    <p:sldId id="265" r:id="rId15"/>
    <p:sldId id="369" r:id="rId16"/>
    <p:sldId id="266" r:id="rId17"/>
    <p:sldId id="267" r:id="rId18"/>
    <p:sldId id="270" r:id="rId19"/>
    <p:sldId id="299" r:id="rId20"/>
    <p:sldId id="268" r:id="rId21"/>
    <p:sldId id="269" r:id="rId22"/>
    <p:sldId id="271" r:id="rId23"/>
    <p:sldId id="272" r:id="rId24"/>
    <p:sldId id="273" r:id="rId25"/>
    <p:sldId id="300" r:id="rId26"/>
    <p:sldId id="301" r:id="rId27"/>
    <p:sldId id="274" r:id="rId28"/>
    <p:sldId id="303" r:id="rId29"/>
    <p:sldId id="304" r:id="rId30"/>
    <p:sldId id="305" r:id="rId31"/>
    <p:sldId id="283" r:id="rId32"/>
    <p:sldId id="308" r:id="rId33"/>
    <p:sldId id="279" r:id="rId34"/>
    <p:sldId id="280" r:id="rId35"/>
    <p:sldId id="307" r:id="rId36"/>
    <p:sldId id="276" r:id="rId37"/>
    <p:sldId id="275" r:id="rId38"/>
    <p:sldId id="277" r:id="rId39"/>
    <p:sldId id="309" r:id="rId40"/>
    <p:sldId id="306" r:id="rId41"/>
    <p:sldId id="407" r:id="rId42"/>
    <p:sldId id="406" r:id="rId43"/>
    <p:sldId id="405" r:id="rId44"/>
    <p:sldId id="408" r:id="rId45"/>
    <p:sldId id="409" r:id="rId46"/>
    <p:sldId id="410" r:id="rId47"/>
    <p:sldId id="317" r:id="rId48"/>
    <p:sldId id="411" r:id="rId49"/>
    <p:sldId id="427" r:id="rId50"/>
    <p:sldId id="318" r:id="rId51"/>
    <p:sldId id="428" r:id="rId52"/>
    <p:sldId id="319" r:id="rId53"/>
    <p:sldId id="429" r:id="rId54"/>
    <p:sldId id="321" r:id="rId55"/>
    <p:sldId id="430" r:id="rId56"/>
    <p:sldId id="419" r:id="rId57"/>
    <p:sldId id="431" r:id="rId58"/>
    <p:sldId id="425" r:id="rId59"/>
    <p:sldId id="420" r:id="rId60"/>
    <p:sldId id="426" r:id="rId61"/>
    <p:sldId id="422" r:id="rId62"/>
    <p:sldId id="424" r:id="rId63"/>
    <p:sldId id="421" r:id="rId64"/>
    <p:sldId id="323" r:id="rId65"/>
    <p:sldId id="412" r:id="rId66"/>
    <p:sldId id="413" r:id="rId67"/>
    <p:sldId id="296" r:id="rId68"/>
    <p:sldId id="297" r:id="rId69"/>
    <p:sldId id="286" r:id="rId70"/>
    <p:sldId id="281" r:id="rId71"/>
    <p:sldId id="285" r:id="rId72"/>
    <p:sldId id="376" r:id="rId73"/>
    <p:sldId id="298" r:id="rId74"/>
    <p:sldId id="287" r:id="rId75"/>
    <p:sldId id="288" r:id="rId76"/>
    <p:sldId id="289" r:id="rId77"/>
    <p:sldId id="290" r:id="rId78"/>
    <p:sldId id="291" r:id="rId79"/>
    <p:sldId id="322" r:id="rId80"/>
    <p:sldId id="324" r:id="rId81"/>
    <p:sldId id="414" r:id="rId82"/>
    <p:sldId id="416" r:id="rId83"/>
    <p:sldId id="417" r:id="rId84"/>
    <p:sldId id="384" r:id="rId8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5FF404-0AF8-D951-1837-604BDF1C6582}" name="Simone Dengler" initials="SD" userId="S::Simone.Dengler@aev.etat.lu::a0f5365e-4d0c-4562-b63b-30aae7405bbf" providerId="AD"/>
  <p188:author id="{D2D84806-3E1E-6085-A14C-2A306E641AB2}" name="Charles Ney" initials="CN" userId="S::Charles.Ney@aev.etat.lu::87c1ab6f-4e07-4b72-90aa-f5662d2f61f5" providerId="AD"/>
  <p188:author id="{7E2A1D09-5D26-919A-4D32-70E4ED327C9C}" name="Michel Biewesch" initials="MB" userId="S::Michel.Biewesch@aev.etat.lu::525685e1-1dd1-4a4f-bc9b-540b1d8a502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9C6"/>
    <a:srgbClr val="000000"/>
    <a:srgbClr val="F28C3E"/>
    <a:srgbClr val="D85424"/>
    <a:srgbClr val="FFEAC6"/>
    <a:srgbClr val="B7B445"/>
    <a:srgbClr val="6F884D"/>
    <a:srgbClr val="D67177"/>
    <a:srgbClr val="FB727B"/>
    <a:srgbClr val="EAED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2" autoAdjust="0"/>
    <p:restoredTop sz="94748" autoAdjust="0"/>
  </p:normalViewPr>
  <p:slideViewPr>
    <p:cSldViewPr snapToGrid="0" snapToObjects="1">
      <p:cViewPr varScale="1">
        <p:scale>
          <a:sx n="110" d="100"/>
          <a:sy n="110" d="100"/>
        </p:scale>
        <p:origin x="138"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modernComment_146_17F74644.xml><?xml version="1.0" encoding="utf-8"?>
<p188:cmLst xmlns:a="http://schemas.openxmlformats.org/drawingml/2006/main" xmlns:r="http://schemas.openxmlformats.org/officeDocument/2006/relationships" xmlns:p188="http://schemas.microsoft.com/office/powerpoint/2018/8/main">
  <p188:cm id="{50A29CD4-8436-420F-8239-EBB88A6C3F3D}" authorId="{705FF404-0AF8-D951-1837-604BDF1C6582}" created="2024-11-08T07:21:06.946">
    <ac:deMkLst xmlns:ac="http://schemas.microsoft.com/office/drawing/2013/main/command">
      <pc:docMk xmlns:pc="http://schemas.microsoft.com/office/powerpoint/2013/main/command"/>
      <pc:sldMk xmlns:pc="http://schemas.microsoft.com/office/powerpoint/2013/main/command" cId="402081348" sldId="326"/>
      <ac:spMk id="3" creationId="{BEBD05F0-525E-F988-D619-085D09ED7058}"/>
    </ac:deMkLst>
    <p188:txBody>
      <a:bodyPr/>
      <a:lstStyle/>
      <a:p>
        <a:r>
          <a:rPr lang="en-US"/>
          <a:t>Adapter en fonction des présentateurs</a:t>
        </a:r>
      </a:p>
    </p188:txBody>
  </p188:cm>
</p188:cmLst>
</file>

<file path=ppt/comments/modernComment_1B0_18F9B6DC.xml><?xml version="1.0" encoding="utf-8"?>
<p188:cmLst xmlns:a="http://schemas.openxmlformats.org/drawingml/2006/main" xmlns:r="http://schemas.openxmlformats.org/officeDocument/2006/relationships" xmlns:p188="http://schemas.microsoft.com/office/powerpoint/2018/8/main">
  <p188:cm id="{EE7BC7C8-AA34-4BA5-820C-3335B61740B3}" authorId="{705FF404-0AF8-D951-1837-604BDF1C6582}" created="2024-11-21T08:40:20.204">
    <pc:sldMkLst xmlns:pc="http://schemas.microsoft.com/office/powerpoint/2013/main/command">
      <pc:docMk/>
      <pc:sldMk cId="419018460" sldId="432"/>
    </pc:sldMkLst>
    <p188:txBody>
      <a:bodyPr/>
      <a:lstStyle/>
      <a:p>
        <a:r>
          <a:rPr lang="en-US"/>
          <a:t>@Gérard, wells du de ganzen Organigramme weisen?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4989F-C3B2-8E4B-B1DE-2AC91DC592C3}" type="datetimeFigureOut">
              <a:rPr lang="fr-FR" smtClean="0"/>
              <a:t>22/11/2024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B6063-8CD0-DB4C-A154-F0FC245325F9}" type="slidenum">
              <a:rPr lang="fr-FR" smtClean="0"/>
              <a:t>‹#›</a:t>
            </a:fld>
            <a:endParaRPr lang="fr-FR"/>
          </a:p>
        </p:txBody>
      </p:sp>
    </p:spTree>
    <p:extLst>
      <p:ext uri="{BB962C8B-B14F-4D97-AF65-F5344CB8AC3E}">
        <p14:creationId xmlns:p14="http://schemas.microsoft.com/office/powerpoint/2010/main" val="220849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B6063-8CD0-DB4C-A154-F0FC245325F9}" type="slidenum">
              <a:rPr lang="fr-FR" smtClean="0"/>
              <a:t>11</a:t>
            </a:fld>
            <a:endParaRPr lang="fr-FR"/>
          </a:p>
        </p:txBody>
      </p:sp>
    </p:spTree>
    <p:extLst>
      <p:ext uri="{BB962C8B-B14F-4D97-AF65-F5344CB8AC3E}">
        <p14:creationId xmlns:p14="http://schemas.microsoft.com/office/powerpoint/2010/main" val="4067655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B6063-8CD0-DB4C-A154-F0FC245325F9}" type="slidenum">
              <a:rPr lang="fr-FR" smtClean="0"/>
              <a:t>12</a:t>
            </a:fld>
            <a:endParaRPr lang="fr-FR"/>
          </a:p>
        </p:txBody>
      </p:sp>
    </p:spTree>
    <p:extLst>
      <p:ext uri="{BB962C8B-B14F-4D97-AF65-F5344CB8AC3E}">
        <p14:creationId xmlns:p14="http://schemas.microsoft.com/office/powerpoint/2010/main" val="3203045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B6063-8CD0-DB4C-A154-F0FC245325F9}" type="slidenum">
              <a:rPr lang="fr-FR" smtClean="0"/>
              <a:t>14</a:t>
            </a:fld>
            <a:endParaRPr lang="fr-FR"/>
          </a:p>
        </p:txBody>
      </p:sp>
    </p:spTree>
    <p:extLst>
      <p:ext uri="{BB962C8B-B14F-4D97-AF65-F5344CB8AC3E}">
        <p14:creationId xmlns:p14="http://schemas.microsoft.com/office/powerpoint/2010/main" val="115751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Segoe UI" panose="020B0502040204020203" pitchFamily="34" charset="0"/>
              </a:rPr>
              <a:t>Distanzen </a:t>
            </a:r>
            <a:r>
              <a:rPr lang="de-DE" sz="1800" dirty="0" err="1">
                <a:effectLst/>
                <a:latin typeface="Segoe UI" panose="020B0502040204020203" pitchFamily="34" charset="0"/>
              </a:rPr>
              <a:t>usech</a:t>
            </a:r>
            <a:r>
              <a:rPr lang="de-DE" sz="1800" dirty="0">
                <a:effectLst/>
                <a:latin typeface="Segoe UI" panose="020B0502040204020203" pitchFamily="34" charset="0"/>
              </a:rPr>
              <a:t> Kompetenz </a:t>
            </a:r>
            <a:r>
              <a:rPr lang="de-DE" sz="1800" dirty="0" err="1">
                <a:effectLst/>
                <a:latin typeface="Segoe UI" panose="020B0502040204020203" pitchFamily="34" charset="0"/>
              </a:rPr>
              <a:t>vun</a:t>
            </a:r>
            <a:r>
              <a:rPr lang="de-DE" sz="1800" dirty="0">
                <a:effectLst/>
                <a:latin typeface="Segoe UI" panose="020B0502040204020203" pitchFamily="34" charset="0"/>
              </a:rPr>
              <a:t> der AGE</a:t>
            </a:r>
            <a:endParaRPr lang="de-DE"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07B6063-8CD0-DB4C-A154-F0FC245325F9}" type="slidenum">
              <a:rPr lang="fr-FR" smtClean="0"/>
              <a:t>25</a:t>
            </a:fld>
            <a:endParaRPr lang="fr-FR"/>
          </a:p>
        </p:txBody>
      </p:sp>
    </p:spTree>
    <p:extLst>
      <p:ext uri="{BB962C8B-B14F-4D97-AF65-F5344CB8AC3E}">
        <p14:creationId xmlns:p14="http://schemas.microsoft.com/office/powerpoint/2010/main" val="304444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Ammoniak</a:t>
            </a:r>
            <a:r>
              <a:rPr lang="en-US" dirty="0"/>
              <a:t> </a:t>
            </a:r>
            <a:r>
              <a:rPr lang="en-US" dirty="0" err="1"/>
              <a:t>gett</a:t>
            </a:r>
            <a:r>
              <a:rPr lang="en-US" dirty="0"/>
              <a:t> </a:t>
            </a:r>
            <a:r>
              <a:rPr lang="en-US" dirty="0" err="1"/>
              <a:t>problemer</a:t>
            </a:r>
            <a:r>
              <a:rPr lang="en-US" dirty="0"/>
              <a:t>: </a:t>
            </a:r>
            <a:r>
              <a:rPr lang="en-US" dirty="0" err="1"/>
              <a:t>uewen</a:t>
            </a:r>
            <a:r>
              <a:rPr lang="en-US" dirty="0"/>
              <a:t> </a:t>
            </a:r>
            <a:r>
              <a:rPr lang="en-US" dirty="0" err="1"/>
              <a:t>ob</a:t>
            </a:r>
            <a:r>
              <a:rPr lang="en-US" dirty="0"/>
              <a:t> den Dag </a:t>
            </a:r>
            <a:r>
              <a:rPr lang="en-US" dirty="0" err="1"/>
              <a:t>wou</a:t>
            </a:r>
            <a:r>
              <a:rPr lang="en-US" dirty="0"/>
              <a:t> et direct ka </a:t>
            </a:r>
            <a:r>
              <a:rPr lang="en-US" dirty="0" err="1"/>
              <a:t>fortgoen</a:t>
            </a:r>
            <a:r>
              <a:rPr lang="en-US" dirty="0"/>
              <a:t>, well ITM </a:t>
            </a:r>
            <a:r>
              <a:rPr lang="en-US" dirty="0" err="1"/>
              <a:t>Gesondheetsproblemer</a:t>
            </a:r>
            <a:r>
              <a:rPr lang="en-US" dirty="0"/>
              <a:t>.</a:t>
            </a:r>
          </a:p>
        </p:txBody>
      </p:sp>
      <p:sp>
        <p:nvSpPr>
          <p:cNvPr id="4" name="Slide Number Placeholder 3"/>
          <p:cNvSpPr>
            <a:spLocks noGrp="1"/>
          </p:cNvSpPr>
          <p:nvPr>
            <p:ph type="sldNum" sz="quarter" idx="5"/>
          </p:nvPr>
        </p:nvSpPr>
        <p:spPr/>
        <p:txBody>
          <a:bodyPr/>
          <a:lstStyle/>
          <a:p>
            <a:fld id="{C07B6063-8CD0-DB4C-A154-F0FC245325F9}" type="slidenum">
              <a:rPr lang="fr-FR" smtClean="0"/>
              <a:t>34</a:t>
            </a:fld>
            <a:endParaRPr lang="fr-FR"/>
          </a:p>
        </p:txBody>
      </p:sp>
    </p:spTree>
    <p:extLst>
      <p:ext uri="{BB962C8B-B14F-4D97-AF65-F5344CB8AC3E}">
        <p14:creationId xmlns:p14="http://schemas.microsoft.com/office/powerpoint/2010/main" val="1543344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zs </a:t>
            </a:r>
            <a:r>
              <a:rPr lang="en-US" dirty="0" err="1"/>
              <a:t>schaffen</a:t>
            </a:r>
            <a:r>
              <a:rPr lang="en-US" dirty="0"/>
              <a:t> fir </a:t>
            </a:r>
            <a:r>
              <a:rPr lang="en-US" dirty="0" err="1"/>
              <a:t>vill</a:t>
            </a:r>
            <a:r>
              <a:rPr lang="en-US" dirty="0"/>
              <a:t> </a:t>
            </a:r>
            <a:r>
              <a:rPr lang="en-US" dirty="0" err="1"/>
              <a:t>mei</a:t>
            </a:r>
            <a:r>
              <a:rPr lang="en-US" dirty="0"/>
              <a:t> </a:t>
            </a:r>
            <a:r>
              <a:rPr lang="en-US" dirty="0" err="1"/>
              <a:t>ob</a:t>
            </a:r>
            <a:r>
              <a:rPr lang="en-US" dirty="0"/>
              <a:t> </a:t>
            </a:r>
            <a:r>
              <a:rPr lang="en-US" dirty="0" err="1"/>
              <a:t>dei</a:t>
            </a:r>
            <a:r>
              <a:rPr lang="en-US" dirty="0"/>
              <a:t> reel </a:t>
            </a:r>
            <a:r>
              <a:rPr lang="en-US" dirty="0" err="1"/>
              <a:t>Problematik</a:t>
            </a:r>
            <a:r>
              <a:rPr lang="en-US" dirty="0"/>
              <a:t> </a:t>
            </a:r>
            <a:r>
              <a:rPr lang="en-US" dirty="0" err="1"/>
              <a:t>zouzeschneiden</a:t>
            </a:r>
            <a:r>
              <a:rPr lang="en-US" dirty="0"/>
              <a:t>. Agriculture-</a:t>
            </a:r>
            <a:r>
              <a:rPr lang="en-US" dirty="0" err="1"/>
              <a:t>alimentaire</a:t>
            </a:r>
            <a:r>
              <a:rPr lang="en-US" dirty="0"/>
              <a:t> – </a:t>
            </a:r>
            <a:r>
              <a:rPr lang="en-US" dirty="0" err="1"/>
              <a:t>nettoyage</a:t>
            </a:r>
            <a:r>
              <a:rPr lang="en-US" dirty="0"/>
              <a:t> am </a:t>
            </a:r>
            <a:r>
              <a:rPr lang="en-US" dirty="0" err="1"/>
              <a:t>privaten</a:t>
            </a:r>
            <a:r>
              <a:rPr lang="en-US" dirty="0"/>
              <a:t>,…</a:t>
            </a:r>
          </a:p>
        </p:txBody>
      </p:sp>
      <p:sp>
        <p:nvSpPr>
          <p:cNvPr id="4" name="Slide Number Placeholder 3"/>
          <p:cNvSpPr>
            <a:spLocks noGrp="1"/>
          </p:cNvSpPr>
          <p:nvPr>
            <p:ph type="sldNum" sz="quarter" idx="5"/>
          </p:nvPr>
        </p:nvSpPr>
        <p:spPr/>
        <p:txBody>
          <a:bodyPr/>
          <a:lstStyle/>
          <a:p>
            <a:fld id="{C07B6063-8CD0-DB4C-A154-F0FC245325F9}" type="slidenum">
              <a:rPr lang="fr-FR" smtClean="0"/>
              <a:t>36</a:t>
            </a:fld>
            <a:endParaRPr lang="fr-FR"/>
          </a:p>
        </p:txBody>
      </p:sp>
    </p:spTree>
    <p:extLst>
      <p:ext uri="{BB962C8B-B14F-4D97-AF65-F5344CB8AC3E}">
        <p14:creationId xmlns:p14="http://schemas.microsoft.com/office/powerpoint/2010/main" val="2838486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B6063-8CD0-DB4C-A154-F0FC245325F9}" type="slidenum">
              <a:rPr lang="fr-FR" smtClean="0"/>
              <a:t>41</a:t>
            </a:fld>
            <a:endParaRPr lang="fr-FR"/>
          </a:p>
        </p:txBody>
      </p:sp>
    </p:spTree>
    <p:extLst>
      <p:ext uri="{BB962C8B-B14F-4D97-AF65-F5344CB8AC3E}">
        <p14:creationId xmlns:p14="http://schemas.microsoft.com/office/powerpoint/2010/main" val="99890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Article 4: Pays </a:t>
            </a:r>
            <a:r>
              <a:rPr lang="en-US" dirty="0" err="1"/>
              <a:t>voisins</a:t>
            </a:r>
            <a:endParaRPr lang="en-US" dirty="0"/>
          </a:p>
          <a:p>
            <a:endParaRPr lang="en-US" dirty="0"/>
          </a:p>
        </p:txBody>
      </p:sp>
      <p:sp>
        <p:nvSpPr>
          <p:cNvPr id="4" name="Slide Number Placeholder 3"/>
          <p:cNvSpPr>
            <a:spLocks noGrp="1"/>
          </p:cNvSpPr>
          <p:nvPr>
            <p:ph type="sldNum" sz="quarter" idx="5"/>
          </p:nvPr>
        </p:nvSpPr>
        <p:spPr/>
        <p:txBody>
          <a:bodyPr/>
          <a:lstStyle/>
          <a:p>
            <a:fld id="{C07B6063-8CD0-DB4C-A154-F0FC245325F9}" type="slidenum">
              <a:rPr lang="fr-FR" smtClean="0"/>
              <a:t>43</a:t>
            </a:fld>
            <a:endParaRPr lang="fr-FR"/>
          </a:p>
        </p:txBody>
      </p:sp>
    </p:spTree>
    <p:extLst>
      <p:ext uri="{BB962C8B-B14F-4D97-AF65-F5344CB8AC3E}">
        <p14:creationId xmlns:p14="http://schemas.microsoft.com/office/powerpoint/2010/main" val="1080453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www.gouvernement.lu/"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www.emwelt.lu/" TargetMode="External"/><Relationship Id="rId5" Type="http://schemas.openxmlformats.org/officeDocument/2006/relationships/hyperlink" Target="mailto:sandra.flammang@aev.etat.lu" TargetMode="External"/><Relationship Id="rId4" Type="http://schemas.openxmlformats.org/officeDocument/2006/relationships/hyperlink" Target="mailto:notification@aev.etat.l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 sans photo">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DC838D-1BBA-2648-8668-1657C459C7C5}"/>
              </a:ext>
            </a:extLst>
          </p:cNvPr>
          <p:cNvSpPr/>
          <p:nvPr userDrawn="1"/>
        </p:nvSpPr>
        <p:spPr>
          <a:xfrm>
            <a:off x="0" y="0"/>
            <a:ext cx="121843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12">
            <a:extLst>
              <a:ext uri="{FF2B5EF4-FFF2-40B4-BE49-F238E27FC236}">
                <a16:creationId xmlns:a16="http://schemas.microsoft.com/office/drawing/2014/main" id="{8EC3A902-8015-9248-B89F-69E46A63ADE9}"/>
              </a:ext>
            </a:extLst>
          </p:cNvPr>
          <p:cNvCxnSpPr/>
          <p:nvPr userDrawn="1"/>
        </p:nvCxnSpPr>
        <p:spPr>
          <a:xfrm>
            <a:off x="921856" y="3976936"/>
            <a:ext cx="559621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 5" descr="Une image contenant Graphique, graphisme, conception, typographie&#10;&#10;Description générée automatiquement">
            <a:extLst>
              <a:ext uri="{FF2B5EF4-FFF2-40B4-BE49-F238E27FC236}">
                <a16:creationId xmlns:a16="http://schemas.microsoft.com/office/drawing/2014/main" id="{3B97C23B-73DE-F3BB-2519-E9A3EE09898D}"/>
              </a:ext>
            </a:extLst>
          </p:cNvPr>
          <p:cNvPicPr>
            <a:picLocks noChangeAspect="1"/>
          </p:cNvPicPr>
          <p:nvPr userDrawn="1"/>
        </p:nvPicPr>
        <p:blipFill>
          <a:blip r:embed="rId2"/>
          <a:stretch>
            <a:fillRect/>
          </a:stretch>
        </p:blipFill>
        <p:spPr>
          <a:xfrm>
            <a:off x="921857" y="5355139"/>
            <a:ext cx="2532544" cy="791420"/>
          </a:xfrm>
          <a:prstGeom prst="rect">
            <a:avLst/>
          </a:prstGeom>
        </p:spPr>
      </p:pic>
      <p:pic>
        <p:nvPicPr>
          <p:cNvPr id="11" name="Image 10" descr="Une image contenant Graphique, cercle, graphisme, Caractère coloré&#10;&#10;Description générée automatiquement">
            <a:extLst>
              <a:ext uri="{FF2B5EF4-FFF2-40B4-BE49-F238E27FC236}">
                <a16:creationId xmlns:a16="http://schemas.microsoft.com/office/drawing/2014/main" id="{42D97982-9871-FA72-5BF8-B2D70C14C8F3}"/>
              </a:ext>
            </a:extLst>
          </p:cNvPr>
          <p:cNvPicPr>
            <a:picLocks noChangeAspect="1"/>
          </p:cNvPicPr>
          <p:nvPr userDrawn="1"/>
        </p:nvPicPr>
        <p:blipFill>
          <a:blip r:embed="rId3"/>
          <a:stretch>
            <a:fillRect/>
          </a:stretch>
        </p:blipFill>
        <p:spPr>
          <a:xfrm>
            <a:off x="8966793" y="-981721"/>
            <a:ext cx="4625537" cy="4625537"/>
          </a:xfrm>
          <a:prstGeom prst="rect">
            <a:avLst/>
          </a:prstGeom>
        </p:spPr>
      </p:pic>
      <p:sp>
        <p:nvSpPr>
          <p:cNvPr id="9" name="Espace réservé du titre 1">
            <a:extLst>
              <a:ext uri="{FF2B5EF4-FFF2-40B4-BE49-F238E27FC236}">
                <a16:creationId xmlns:a16="http://schemas.microsoft.com/office/drawing/2014/main" id="{5024ABC9-9ABB-040C-1052-DDE3152332E3}"/>
              </a:ext>
            </a:extLst>
          </p:cNvPr>
          <p:cNvSpPr>
            <a:spLocks noGrp="1"/>
          </p:cNvSpPr>
          <p:nvPr>
            <p:ph type="title" hasCustomPrompt="1"/>
          </p:nvPr>
        </p:nvSpPr>
        <p:spPr>
          <a:xfrm>
            <a:off x="921855" y="2318253"/>
            <a:ext cx="7594183" cy="1325563"/>
          </a:xfrm>
          <a:prstGeom prst="rect">
            <a:avLst/>
          </a:prstGeom>
        </p:spPr>
        <p:txBody>
          <a:bodyPr vert="horz" lIns="0" tIns="0" rIns="0" bIns="0" rtlCol="0" anchor="ctr">
            <a:normAutofit/>
          </a:bodyPr>
          <a:lstStyle>
            <a:lvl1pPr>
              <a:defRPr sz="4800"/>
            </a:lvl1pPr>
          </a:lstStyle>
          <a:p>
            <a:r>
              <a:rPr lang="fr-FR" dirty="0">
                <a:solidFill>
                  <a:schemeClr val="tx1"/>
                </a:solidFill>
              </a:rPr>
              <a:t>TITRE</a:t>
            </a:r>
            <a:br>
              <a:rPr lang="fr-FR" dirty="0">
                <a:solidFill>
                  <a:schemeClr val="tx1"/>
                </a:solidFill>
              </a:rPr>
            </a:br>
            <a:r>
              <a:rPr lang="fr-FR" dirty="0">
                <a:solidFill>
                  <a:schemeClr val="tx1"/>
                </a:solidFill>
              </a:rPr>
              <a:t>POWERPOINT</a:t>
            </a:r>
          </a:p>
        </p:txBody>
      </p:sp>
      <p:sp>
        <p:nvSpPr>
          <p:cNvPr id="2" name="Espace réservé du texte 2">
            <a:extLst>
              <a:ext uri="{FF2B5EF4-FFF2-40B4-BE49-F238E27FC236}">
                <a16:creationId xmlns:a16="http://schemas.microsoft.com/office/drawing/2014/main" id="{4D01B786-3267-1CED-AAB6-749DD5782D24}"/>
              </a:ext>
            </a:extLst>
          </p:cNvPr>
          <p:cNvSpPr>
            <a:spLocks noGrp="1"/>
          </p:cNvSpPr>
          <p:nvPr>
            <p:ph idx="1" hasCustomPrompt="1"/>
          </p:nvPr>
        </p:nvSpPr>
        <p:spPr>
          <a:xfrm>
            <a:off x="921856" y="4213950"/>
            <a:ext cx="3628110" cy="404146"/>
          </a:xfrm>
          <a:prstGeom prst="rect">
            <a:avLst/>
          </a:prstGeom>
        </p:spPr>
        <p:txBody>
          <a:bodyPr vert="horz" lIns="0" tIns="0" rIns="0" bIns="0" rtlCol="0">
            <a:normAutofit/>
          </a:bodyPr>
          <a:lstStyle>
            <a:lvl1pPr marL="0" indent="0">
              <a:buNone/>
              <a:defRPr sz="2400"/>
            </a:lvl1pPr>
          </a:lstStyle>
          <a:p>
            <a:pPr lvl="0"/>
            <a:r>
              <a:rPr lang="fr-FR" dirty="0"/>
              <a:t>Date 01.10.2024</a:t>
            </a:r>
          </a:p>
        </p:txBody>
      </p:sp>
    </p:spTree>
    <p:extLst>
      <p:ext uri="{BB962C8B-B14F-4D97-AF65-F5344CB8AC3E}">
        <p14:creationId xmlns:p14="http://schemas.microsoft.com/office/powerpoint/2010/main" val="260689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F89C1F-64E2-1445-8E9D-8E799D8BE86F}"/>
              </a:ext>
            </a:extLst>
          </p:cNvPr>
          <p:cNvSpPr>
            <a:spLocks noGrp="1"/>
          </p:cNvSpPr>
          <p:nvPr>
            <p:ph type="title" hasCustomPrompt="1"/>
          </p:nvPr>
        </p:nvSpPr>
        <p:spPr>
          <a:xfrm>
            <a:off x="921728" y="805351"/>
            <a:ext cx="8485883" cy="708978"/>
          </a:xfrm>
        </p:spPr>
        <p:txBody>
          <a:bodyPr lIns="0" tIns="0" rIns="0" bIns="0" anchor="t"/>
          <a:lstStyle>
            <a:lvl1pPr>
              <a:defRPr b="1" i="0">
                <a:latin typeface="Aptos Display" panose="020B0004020202020204" pitchFamily="34" charset="0"/>
                <a:cs typeface="Calibri" panose="020F0502020204030204" pitchFamily="34" charset="0"/>
              </a:defRPr>
            </a:lvl1pPr>
          </a:lstStyle>
          <a:p>
            <a:r>
              <a:rPr lang="fr-LU" dirty="0"/>
              <a:t>TITRE</a:t>
            </a:r>
            <a:endParaRPr lang="fr-FR" dirty="0"/>
          </a:p>
        </p:txBody>
      </p:sp>
      <p:sp>
        <p:nvSpPr>
          <p:cNvPr id="6" name="Espace réservé de la date 3">
            <a:extLst>
              <a:ext uri="{FF2B5EF4-FFF2-40B4-BE49-F238E27FC236}">
                <a16:creationId xmlns:a16="http://schemas.microsoft.com/office/drawing/2014/main" id="{09923600-D181-5FD2-6FBC-97F94133A0E6}"/>
              </a:ext>
            </a:extLst>
          </p:cNvPr>
          <p:cNvSpPr>
            <a:spLocks noGrp="1"/>
          </p:cNvSpPr>
          <p:nvPr>
            <p:ph type="dt" sz="half" idx="2"/>
          </p:nvPr>
        </p:nvSpPr>
        <p:spPr>
          <a:xfrm>
            <a:off x="921728" y="366539"/>
            <a:ext cx="4215628" cy="312111"/>
          </a:xfrm>
          <a:prstGeom prst="rect">
            <a:avLst/>
          </a:prstGeom>
        </p:spPr>
        <p:txBody>
          <a:bodyPr vert="horz" lIns="0" tIns="45720" rIns="91440" bIns="45720" rtlCol="0" anchor="ctr"/>
          <a:lstStyle>
            <a:lvl1pPr algn="l">
              <a:defRPr sz="1600" b="1" i="0">
                <a:solidFill>
                  <a:schemeClr val="tx1"/>
                </a:solidFill>
                <a:latin typeface="Aptos Display" panose="020B0004020202020204" pitchFamily="34" charset="0"/>
                <a:cs typeface="Calibri" panose="020F0502020204030204" pitchFamily="34" charset="0"/>
              </a:defRPr>
            </a:lvl1pPr>
          </a:lstStyle>
          <a:p>
            <a:endParaRPr lang="fr-FR" dirty="0"/>
          </a:p>
        </p:txBody>
      </p:sp>
      <p:sp>
        <p:nvSpPr>
          <p:cNvPr id="9" name="Espace réservé du contenu 4">
            <a:extLst>
              <a:ext uri="{FF2B5EF4-FFF2-40B4-BE49-F238E27FC236}">
                <a16:creationId xmlns:a16="http://schemas.microsoft.com/office/drawing/2014/main" id="{4E636C1E-E529-70AC-DE8D-93E47D62F5F9}"/>
              </a:ext>
            </a:extLst>
          </p:cNvPr>
          <p:cNvSpPr>
            <a:spLocks noGrp="1"/>
          </p:cNvSpPr>
          <p:nvPr>
            <p:ph sz="quarter" idx="12"/>
          </p:nvPr>
        </p:nvSpPr>
        <p:spPr>
          <a:xfrm>
            <a:off x="922338" y="1660874"/>
            <a:ext cx="9786937" cy="3536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1350200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3" name="Espace réservé du contenu 4">
            <a:extLst>
              <a:ext uri="{FF2B5EF4-FFF2-40B4-BE49-F238E27FC236}">
                <a16:creationId xmlns:a16="http://schemas.microsoft.com/office/drawing/2014/main" id="{9BE15CCE-99EB-39DB-772C-AEE594E21C86}"/>
              </a:ext>
            </a:extLst>
          </p:cNvPr>
          <p:cNvSpPr>
            <a:spLocks noGrp="1"/>
          </p:cNvSpPr>
          <p:nvPr>
            <p:ph sz="quarter" idx="13"/>
          </p:nvPr>
        </p:nvSpPr>
        <p:spPr>
          <a:xfrm>
            <a:off x="921728" y="1660874"/>
            <a:ext cx="4373562" cy="3536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Espace réservé du contenu 4">
            <a:extLst>
              <a:ext uri="{FF2B5EF4-FFF2-40B4-BE49-F238E27FC236}">
                <a16:creationId xmlns:a16="http://schemas.microsoft.com/office/drawing/2014/main" id="{CE11CE16-7BEB-2F4D-70FD-0D15BB008400}"/>
              </a:ext>
            </a:extLst>
          </p:cNvPr>
          <p:cNvSpPr>
            <a:spLocks noGrp="1"/>
          </p:cNvSpPr>
          <p:nvPr>
            <p:ph sz="quarter" idx="14"/>
          </p:nvPr>
        </p:nvSpPr>
        <p:spPr>
          <a:xfrm>
            <a:off x="5608028" y="1660874"/>
            <a:ext cx="4373562" cy="3536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Titre 1">
            <a:extLst>
              <a:ext uri="{FF2B5EF4-FFF2-40B4-BE49-F238E27FC236}">
                <a16:creationId xmlns:a16="http://schemas.microsoft.com/office/drawing/2014/main" id="{9EBC912F-EF19-1B45-D007-5E7418C5BE85}"/>
              </a:ext>
            </a:extLst>
          </p:cNvPr>
          <p:cNvSpPr>
            <a:spLocks noGrp="1"/>
          </p:cNvSpPr>
          <p:nvPr>
            <p:ph type="title" hasCustomPrompt="1"/>
          </p:nvPr>
        </p:nvSpPr>
        <p:spPr>
          <a:xfrm>
            <a:off x="921728" y="805351"/>
            <a:ext cx="8485883" cy="708978"/>
          </a:xfrm>
        </p:spPr>
        <p:txBody>
          <a:bodyPr lIns="0" tIns="0" rIns="0" bIns="0" anchor="t"/>
          <a:lstStyle>
            <a:lvl1pPr>
              <a:defRPr b="1" i="0">
                <a:latin typeface="Aptos Display" panose="020B0004020202020204" pitchFamily="34" charset="0"/>
                <a:cs typeface="Calibri" panose="020F0502020204030204" pitchFamily="34" charset="0"/>
              </a:defRPr>
            </a:lvl1pPr>
          </a:lstStyle>
          <a:p>
            <a:r>
              <a:rPr lang="fr-LU" dirty="0"/>
              <a:t>TITRE</a:t>
            </a:r>
            <a:endParaRPr lang="fr-FR" dirty="0"/>
          </a:p>
        </p:txBody>
      </p:sp>
      <p:sp>
        <p:nvSpPr>
          <p:cNvPr id="7" name="Espace réservé de la date 3">
            <a:extLst>
              <a:ext uri="{FF2B5EF4-FFF2-40B4-BE49-F238E27FC236}">
                <a16:creationId xmlns:a16="http://schemas.microsoft.com/office/drawing/2014/main" id="{AFFAA69C-06E0-2602-8750-7907A9C0ABC8}"/>
              </a:ext>
            </a:extLst>
          </p:cNvPr>
          <p:cNvSpPr>
            <a:spLocks noGrp="1"/>
          </p:cNvSpPr>
          <p:nvPr>
            <p:ph type="dt" sz="half" idx="2"/>
          </p:nvPr>
        </p:nvSpPr>
        <p:spPr>
          <a:xfrm>
            <a:off x="921728" y="366539"/>
            <a:ext cx="4215628" cy="312111"/>
          </a:xfrm>
          <a:prstGeom prst="rect">
            <a:avLst/>
          </a:prstGeom>
        </p:spPr>
        <p:txBody>
          <a:bodyPr vert="horz" lIns="0" tIns="45720" rIns="91440" bIns="45720" rtlCol="0" anchor="ctr"/>
          <a:lstStyle>
            <a:lvl1pPr algn="l">
              <a:defRPr sz="1600" b="1" i="0">
                <a:solidFill>
                  <a:schemeClr val="tx1"/>
                </a:solidFill>
                <a:latin typeface="Aptos Display" panose="020B0004020202020204" pitchFamily="34" charset="0"/>
                <a:cs typeface="Calibri" panose="020F0502020204030204" pitchFamily="34" charset="0"/>
              </a:defRPr>
            </a:lvl1pPr>
          </a:lstStyle>
          <a:p>
            <a:endParaRPr lang="fr-FR" dirty="0"/>
          </a:p>
        </p:txBody>
      </p:sp>
    </p:spTree>
    <p:extLst>
      <p:ext uri="{BB962C8B-B14F-4D97-AF65-F5344CB8AC3E}">
        <p14:creationId xmlns:p14="http://schemas.microsoft.com/office/powerpoint/2010/main" val="1893299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4" name="Espace réservé pour une image  2">
            <a:extLst>
              <a:ext uri="{FF2B5EF4-FFF2-40B4-BE49-F238E27FC236}">
                <a16:creationId xmlns:a16="http://schemas.microsoft.com/office/drawing/2014/main" id="{93FBBCD8-CB14-2F3F-BDA5-1AB717900ACB}"/>
              </a:ext>
            </a:extLst>
          </p:cNvPr>
          <p:cNvSpPr>
            <a:spLocks noGrp="1"/>
          </p:cNvSpPr>
          <p:nvPr>
            <p:ph type="pic" idx="13"/>
          </p:nvPr>
        </p:nvSpPr>
        <p:spPr>
          <a:xfrm>
            <a:off x="5494814" y="1660874"/>
            <a:ext cx="5230335" cy="35362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FR" dirty="0"/>
          </a:p>
        </p:txBody>
      </p:sp>
      <p:sp>
        <p:nvSpPr>
          <p:cNvPr id="7" name="Espace réservé du contenu 4">
            <a:extLst>
              <a:ext uri="{FF2B5EF4-FFF2-40B4-BE49-F238E27FC236}">
                <a16:creationId xmlns:a16="http://schemas.microsoft.com/office/drawing/2014/main" id="{5DFD83BB-BA89-EC5C-1B94-3189E4CAD3F1}"/>
              </a:ext>
            </a:extLst>
          </p:cNvPr>
          <p:cNvSpPr>
            <a:spLocks noGrp="1"/>
          </p:cNvSpPr>
          <p:nvPr>
            <p:ph sz="quarter" idx="14"/>
          </p:nvPr>
        </p:nvSpPr>
        <p:spPr>
          <a:xfrm>
            <a:off x="921728" y="1660874"/>
            <a:ext cx="4373562" cy="3536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Titre 1">
            <a:extLst>
              <a:ext uri="{FF2B5EF4-FFF2-40B4-BE49-F238E27FC236}">
                <a16:creationId xmlns:a16="http://schemas.microsoft.com/office/drawing/2014/main" id="{3EDBBD2C-38AB-061D-6024-ED0F1076524B}"/>
              </a:ext>
            </a:extLst>
          </p:cNvPr>
          <p:cNvSpPr>
            <a:spLocks noGrp="1"/>
          </p:cNvSpPr>
          <p:nvPr>
            <p:ph type="title" hasCustomPrompt="1"/>
          </p:nvPr>
        </p:nvSpPr>
        <p:spPr>
          <a:xfrm>
            <a:off x="921728" y="805351"/>
            <a:ext cx="8485883" cy="708978"/>
          </a:xfrm>
        </p:spPr>
        <p:txBody>
          <a:bodyPr lIns="0" tIns="0" rIns="0" bIns="0" anchor="t"/>
          <a:lstStyle>
            <a:lvl1pPr>
              <a:defRPr b="1" i="0">
                <a:latin typeface="Aptos Display" panose="020B0004020202020204" pitchFamily="34" charset="0"/>
                <a:cs typeface="Calibri" panose="020F0502020204030204" pitchFamily="34" charset="0"/>
              </a:defRPr>
            </a:lvl1pPr>
          </a:lstStyle>
          <a:p>
            <a:r>
              <a:rPr lang="fr-LU" dirty="0"/>
              <a:t>TITRE</a:t>
            </a:r>
            <a:endParaRPr lang="fr-FR" dirty="0"/>
          </a:p>
        </p:txBody>
      </p:sp>
      <p:sp>
        <p:nvSpPr>
          <p:cNvPr id="11" name="Espace réservé de la date 3">
            <a:extLst>
              <a:ext uri="{FF2B5EF4-FFF2-40B4-BE49-F238E27FC236}">
                <a16:creationId xmlns:a16="http://schemas.microsoft.com/office/drawing/2014/main" id="{087942E7-4DF5-2CD4-0323-D9D3D28BDDB0}"/>
              </a:ext>
            </a:extLst>
          </p:cNvPr>
          <p:cNvSpPr>
            <a:spLocks noGrp="1"/>
          </p:cNvSpPr>
          <p:nvPr>
            <p:ph type="dt" sz="half" idx="2"/>
          </p:nvPr>
        </p:nvSpPr>
        <p:spPr>
          <a:xfrm>
            <a:off x="921728" y="366539"/>
            <a:ext cx="4215628" cy="312111"/>
          </a:xfrm>
          <a:prstGeom prst="rect">
            <a:avLst/>
          </a:prstGeom>
        </p:spPr>
        <p:txBody>
          <a:bodyPr vert="horz" lIns="0" tIns="45720" rIns="91440" bIns="45720" rtlCol="0" anchor="ctr"/>
          <a:lstStyle>
            <a:lvl1pPr algn="l">
              <a:defRPr sz="1600" b="1" i="0">
                <a:solidFill>
                  <a:schemeClr val="tx1"/>
                </a:solidFill>
                <a:latin typeface="Aptos Display" panose="020B0004020202020204" pitchFamily="34" charset="0"/>
                <a:cs typeface="Calibri" panose="020F0502020204030204" pitchFamily="34" charset="0"/>
              </a:defRPr>
            </a:lvl1pPr>
          </a:lstStyle>
          <a:p>
            <a:endParaRPr lang="fr-FR" dirty="0"/>
          </a:p>
        </p:txBody>
      </p:sp>
    </p:spTree>
    <p:extLst>
      <p:ext uri="{BB962C8B-B14F-4D97-AF65-F5344CB8AC3E}">
        <p14:creationId xmlns:p14="http://schemas.microsoft.com/office/powerpoint/2010/main" val="1467129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F7C509B1-8324-84B7-F068-4C6673D5B4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1727" y="5019509"/>
            <a:ext cx="2864975" cy="572995"/>
          </a:xfrm>
          <a:prstGeom prst="rect">
            <a:avLst/>
          </a:prstGeom>
        </p:spPr>
      </p:pic>
      <p:pic>
        <p:nvPicPr>
          <p:cNvPr id="5" name="Picture 6">
            <a:extLst>
              <a:ext uri="{FF2B5EF4-FFF2-40B4-BE49-F238E27FC236}">
                <a16:creationId xmlns:a16="http://schemas.microsoft.com/office/drawing/2014/main" id="{418F46D5-5DE8-AB2E-5CFD-EF3E150643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355" y="4397195"/>
            <a:ext cx="1244627" cy="1244627"/>
          </a:xfrm>
          <a:prstGeom prst="rect">
            <a:avLst/>
          </a:prstGeom>
          <a:ln>
            <a:noFill/>
          </a:ln>
          <a:effectLst>
            <a:outerShdw blurRad="50800" dist="38100" dir="2700000" algn="tl" rotWithShape="0">
              <a:prstClr val="black">
                <a:alpha val="40000"/>
              </a:prstClr>
            </a:outerShdw>
          </a:effectLst>
        </p:spPr>
      </p:pic>
      <p:sp>
        <p:nvSpPr>
          <p:cNvPr id="6" name="Titre 1">
            <a:extLst>
              <a:ext uri="{FF2B5EF4-FFF2-40B4-BE49-F238E27FC236}">
                <a16:creationId xmlns:a16="http://schemas.microsoft.com/office/drawing/2014/main" id="{04319884-F784-4C25-284C-9881A313CA24}"/>
              </a:ext>
            </a:extLst>
          </p:cNvPr>
          <p:cNvSpPr>
            <a:spLocks noGrp="1"/>
          </p:cNvSpPr>
          <p:nvPr>
            <p:ph type="title" hasCustomPrompt="1"/>
          </p:nvPr>
        </p:nvSpPr>
        <p:spPr>
          <a:xfrm>
            <a:off x="921728" y="805351"/>
            <a:ext cx="8485883" cy="708978"/>
          </a:xfrm>
        </p:spPr>
        <p:txBody>
          <a:bodyPr lIns="0" tIns="0" rIns="0" bIns="0" anchor="t"/>
          <a:lstStyle>
            <a:lvl1pPr>
              <a:defRPr b="1" i="0">
                <a:latin typeface="Aptos Display" panose="020B0004020202020204" pitchFamily="34" charset="0"/>
                <a:cs typeface="Calibri" panose="020F0502020204030204" pitchFamily="34" charset="0"/>
              </a:defRPr>
            </a:lvl1pPr>
          </a:lstStyle>
          <a:p>
            <a:r>
              <a:rPr lang="fr-LU" dirty="0"/>
              <a:t>CONTACT</a:t>
            </a:r>
            <a:endParaRPr lang="fr-FR" dirty="0"/>
          </a:p>
        </p:txBody>
      </p:sp>
      <p:sp>
        <p:nvSpPr>
          <p:cNvPr id="11" name="Espace réservé du contenu 4">
            <a:extLst>
              <a:ext uri="{FF2B5EF4-FFF2-40B4-BE49-F238E27FC236}">
                <a16:creationId xmlns:a16="http://schemas.microsoft.com/office/drawing/2014/main" id="{63A09AAD-7995-E85B-EF05-073C195FE96C}"/>
              </a:ext>
            </a:extLst>
          </p:cNvPr>
          <p:cNvSpPr>
            <a:spLocks noGrp="1"/>
          </p:cNvSpPr>
          <p:nvPr>
            <p:ph sz="quarter" idx="12" hasCustomPrompt="1"/>
          </p:nvPr>
        </p:nvSpPr>
        <p:spPr>
          <a:xfrm>
            <a:off x="921727" y="1660874"/>
            <a:ext cx="9100202" cy="2390382"/>
          </a:xfrm>
        </p:spPr>
        <p:txBody>
          <a:bodyPr>
            <a:normAutofit/>
          </a:bodyPr>
          <a:lstStyle>
            <a:lvl1pPr>
              <a:defRPr>
                <a:solidFill>
                  <a:schemeClr val="tx1"/>
                </a:solidFill>
              </a:defRPr>
            </a:lvl1pPr>
          </a:lstStyle>
          <a:p>
            <a:pPr marL="0" indent="0" fontAlgn="t">
              <a:buNone/>
            </a:pPr>
            <a:r>
              <a:rPr lang="fr-CH" sz="2000" b="1" kern="100" dirty="0">
                <a:solidFill>
                  <a:srgbClr val="D75524"/>
                </a:solidFill>
                <a:effectLst/>
                <a:latin typeface="Aptos" panose="020B0004020202020204" pitchFamily="34" charset="0"/>
                <a:ea typeface="Times New Roman" panose="02020603050405020304" pitchFamily="18" charset="0"/>
              </a:rPr>
              <a:t>Prénom Nom</a:t>
            </a:r>
            <a:br>
              <a:rPr lang="fr-CH" sz="2000" b="1" kern="100" dirty="0">
                <a:solidFill>
                  <a:srgbClr val="D75524"/>
                </a:solidFill>
                <a:effectLst/>
                <a:latin typeface="Aptos" panose="020B0004020202020204" pitchFamily="34" charset="0"/>
                <a:ea typeface="Times New Roman" panose="02020603050405020304" pitchFamily="18" charset="0"/>
              </a:rPr>
            </a:br>
            <a:r>
              <a:rPr lang="fr-FR" sz="2000" kern="100" dirty="0">
                <a:effectLst/>
                <a:latin typeface="Aptos" panose="020B0004020202020204" pitchFamily="34" charset="0"/>
                <a:ea typeface="Times New Roman" panose="02020603050405020304" pitchFamily="18" charset="0"/>
              </a:rPr>
              <a:t>Unité permis et subsides – Transport et négoce de déchets</a:t>
            </a:r>
            <a:endParaRPr lang="en-US" sz="2000" kern="100" dirty="0">
              <a:effectLst/>
              <a:latin typeface="Aptos" panose="020B0004020202020204" pitchFamily="34" charset="0"/>
              <a:ea typeface="Calibri" panose="020F0502020204030204" pitchFamily="34" charset="0"/>
              <a:cs typeface="Times New Roman" panose="02020603050405020304" pitchFamily="18" charset="0"/>
            </a:endParaRPr>
          </a:p>
          <a:p>
            <a:pPr marL="0" indent="0">
              <a:buNone/>
            </a:pPr>
            <a:r>
              <a:rPr lang="fr-CH" sz="2000" kern="100" dirty="0">
                <a:effectLst/>
                <a:latin typeface="Aptos" panose="020B0004020202020204" pitchFamily="34" charset="0"/>
                <a:ea typeface="Times New Roman" panose="02020603050405020304" pitchFamily="18" charset="0"/>
              </a:rPr>
              <a:t>Administration de l’environnement</a:t>
            </a:r>
            <a:br>
              <a:rPr lang="fr-CH" sz="2000" kern="100" dirty="0">
                <a:effectLst/>
                <a:latin typeface="Aptos" panose="020B0004020202020204" pitchFamily="34" charset="0"/>
                <a:ea typeface="Times New Roman" panose="02020603050405020304" pitchFamily="18" charset="0"/>
              </a:rPr>
            </a:br>
            <a:r>
              <a:rPr lang="fr-CH" sz="2000" kern="100" dirty="0">
                <a:effectLst/>
                <a:latin typeface="Aptos" panose="020B0004020202020204" pitchFamily="34" charset="0"/>
                <a:ea typeface="Times New Roman" panose="02020603050405020304" pitchFamily="18" charset="0"/>
              </a:rPr>
              <a:t>1, avenue du </a:t>
            </a:r>
            <a:r>
              <a:rPr lang="fr-CH" sz="2000" kern="100" dirty="0" err="1">
                <a:effectLst/>
                <a:latin typeface="Aptos" panose="020B0004020202020204" pitchFamily="34" charset="0"/>
                <a:ea typeface="Times New Roman" panose="02020603050405020304" pitchFamily="18" charset="0"/>
              </a:rPr>
              <a:t>Rock’n’Roll</a:t>
            </a:r>
            <a:r>
              <a:rPr lang="fr-CH" sz="2000" kern="100" dirty="0">
                <a:effectLst/>
                <a:latin typeface="Aptos" panose="020B0004020202020204" pitchFamily="34" charset="0"/>
                <a:ea typeface="Times New Roman" panose="02020603050405020304" pitchFamily="18" charset="0"/>
              </a:rPr>
              <a:t> . L-4361 Esch-sur-Alzette</a:t>
            </a:r>
            <a:endParaRPr lang="fr-CH" sz="2000" kern="100" dirty="0">
              <a:latin typeface="Aptos" panose="020B0004020202020204" pitchFamily="34" charset="0"/>
              <a:ea typeface="Times New Roman" panose="02020603050405020304" pitchFamily="18" charset="0"/>
            </a:endParaRPr>
          </a:p>
          <a:p>
            <a:pPr marL="0" indent="0">
              <a:buNone/>
            </a:pPr>
            <a:r>
              <a:rPr lang="de-DE" sz="2000" u="sng" kern="100" dirty="0">
                <a:solidFill>
                  <a:srgbClr val="595959"/>
                </a:solidFill>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notification@aev.etat.lu</a:t>
            </a:r>
            <a:r>
              <a:rPr lang="de-DE" sz="2000" u="sng" kern="100" dirty="0">
                <a:solidFill>
                  <a:srgbClr val="595959"/>
                </a:solidFill>
                <a:latin typeface="Aptos" panose="020B0004020202020204" pitchFamily="34" charset="0"/>
                <a:ea typeface="Times New Roman" panose="02020603050405020304" pitchFamily="18" charset="0"/>
                <a:cs typeface="Times New Roman" panose="02020603050405020304" pitchFamily="18" charset="0"/>
              </a:rPr>
              <a:t> </a:t>
            </a:r>
            <a:r>
              <a:rPr lang="de-DE" sz="2000"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2000" kern="100" dirty="0" err="1">
                <a:effectLst/>
                <a:latin typeface="Aptos" panose="020B0004020202020204" pitchFamily="34" charset="0"/>
                <a:ea typeface="Times New Roman" panose="02020603050405020304" pitchFamily="18" charset="0"/>
                <a:cs typeface="Times New Roman" panose="02020603050405020304" pitchFamily="18" charset="0"/>
              </a:rPr>
              <a:t>aaaaaaa</a:t>
            </a:r>
            <a:r>
              <a:rPr lang="de-DE" sz="2000" kern="100" dirty="0" err="1">
                <a:effectLst/>
                <a:latin typeface="Aptos" panose="020B00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@aev.etat.lu</a:t>
            </a:r>
            <a:r>
              <a:rPr lang="de-DE" sz="2000" kern="100" dirty="0">
                <a:effectLst/>
                <a:latin typeface="Aptos" panose="020B0004020202020204" pitchFamily="34" charset="0"/>
                <a:ea typeface="Times New Roman" panose="02020603050405020304" pitchFamily="18" charset="0"/>
                <a:cs typeface="Times New Roman" panose="02020603050405020304" pitchFamily="18" charset="0"/>
              </a:rPr>
              <a:t> </a:t>
            </a:r>
            <a:endParaRPr lang="de-DE" sz="2000" u="sng" kern="100" dirty="0">
              <a:solidFill>
                <a:srgbClr val="595959"/>
              </a:solidFill>
              <a:latin typeface="Aptos" panose="020B0004020202020204" pitchFamily="34" charset="0"/>
              <a:ea typeface="Times New Roman" panose="02020603050405020304" pitchFamily="18" charset="0"/>
              <a:cs typeface="Times New Roman" panose="02020603050405020304" pitchFamily="18" charset="0"/>
            </a:endParaRPr>
          </a:p>
          <a:p>
            <a:pPr marL="0" indent="0">
              <a:buNone/>
            </a:pPr>
            <a:r>
              <a:rPr lang="de-DE" sz="2000" u="sng" kern="100" dirty="0">
                <a:solidFill>
                  <a:srgbClr val="D75524"/>
                </a:solidFill>
                <a:effectLst/>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www.emwelt.lu</a:t>
            </a:r>
            <a:r>
              <a:rPr lang="en-US" sz="2000" kern="100" dirty="0">
                <a:solidFill>
                  <a:srgbClr val="D75524"/>
                </a:solidFill>
                <a:effectLst/>
                <a:latin typeface="Aptos" panose="020B0004020202020204" pitchFamily="34" charset="0"/>
                <a:ea typeface="Times New Roman" panose="02020603050405020304" pitchFamily="18" charset="0"/>
                <a:cs typeface="Times New Roman" panose="02020603050405020304" pitchFamily="18" charset="0"/>
              </a:rPr>
              <a:t> </a:t>
            </a:r>
            <a:r>
              <a:rPr lang="de-DE" sz="2000" kern="100" dirty="0">
                <a:effectLst/>
                <a:latin typeface="Aptos" panose="020B0004020202020204" pitchFamily="34" charset="0"/>
                <a:ea typeface="Times New Roman" panose="02020603050405020304" pitchFamily="18" charset="0"/>
                <a:cs typeface="Times New Roman" panose="02020603050405020304" pitchFamily="18" charset="0"/>
              </a:rPr>
              <a:t>|</a:t>
            </a:r>
            <a:r>
              <a:rPr lang="de-DE" sz="2000" b="1" kern="100" dirty="0">
                <a:solidFill>
                  <a:srgbClr val="D75524"/>
                </a:solidFill>
                <a:effectLst/>
                <a:latin typeface="Aptos" panose="020B0004020202020204" pitchFamily="34" charset="0"/>
                <a:ea typeface="Times New Roman" panose="02020603050405020304" pitchFamily="18" charset="0"/>
                <a:cs typeface="Times New Roman" panose="02020603050405020304" pitchFamily="18" charset="0"/>
              </a:rPr>
              <a:t> </a:t>
            </a:r>
            <a:r>
              <a:rPr lang="de-DE" sz="2000" u="sng" kern="100" dirty="0">
                <a:solidFill>
                  <a:srgbClr val="595959"/>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www.gouvernement.lu</a:t>
            </a:r>
            <a:r>
              <a:rPr lang="de-DE" sz="2000" kern="10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2000" kern="100"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4253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BD66A31-5592-9C4F-BB7E-A8656C9A5036}"/>
              </a:ext>
            </a:extLst>
          </p:cNvPr>
          <p:cNvSpPr>
            <a:spLocks noGrp="1"/>
          </p:cNvSpPr>
          <p:nvPr>
            <p:ph type="title"/>
          </p:nvPr>
        </p:nvSpPr>
        <p:spPr>
          <a:xfrm>
            <a:off x="921728" y="949893"/>
            <a:ext cx="10515600" cy="1325563"/>
          </a:xfrm>
          <a:prstGeom prst="rect">
            <a:avLst/>
          </a:prstGeom>
        </p:spPr>
        <p:txBody>
          <a:bodyPr vert="horz" lIns="0" tIns="0" rIns="0" bIns="0" rtlCol="0" anchor="ctr">
            <a:normAutofit/>
          </a:bodyPr>
          <a:lstStyle/>
          <a:p>
            <a:r>
              <a:rPr lang="fr-FR" dirty="0"/>
              <a:t>Modifiez le style du titre</a:t>
            </a:r>
          </a:p>
        </p:txBody>
      </p:sp>
      <p:cxnSp>
        <p:nvCxnSpPr>
          <p:cNvPr id="16" name="Connecteur droit 15">
            <a:extLst>
              <a:ext uri="{FF2B5EF4-FFF2-40B4-BE49-F238E27FC236}">
                <a16:creationId xmlns:a16="http://schemas.microsoft.com/office/drawing/2014/main" id="{E556AE24-C911-304C-A6B6-ECEA8F3F5F91}"/>
              </a:ext>
            </a:extLst>
          </p:cNvPr>
          <p:cNvCxnSpPr>
            <a:cxnSpLocks/>
          </p:cNvCxnSpPr>
          <p:nvPr userDrawn="1"/>
        </p:nvCxnSpPr>
        <p:spPr>
          <a:xfrm>
            <a:off x="921728" y="6298785"/>
            <a:ext cx="97873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EA2D966C-6650-204F-B0A9-6E69787B4096}"/>
              </a:ext>
            </a:extLst>
          </p:cNvPr>
          <p:cNvSpPr>
            <a:spLocks noGrp="1"/>
          </p:cNvSpPr>
          <p:nvPr>
            <p:ph type="body" idx="1"/>
          </p:nvPr>
        </p:nvSpPr>
        <p:spPr>
          <a:xfrm>
            <a:off x="921727" y="2401139"/>
            <a:ext cx="10515599" cy="3775824"/>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TextBox 4">
            <a:extLst>
              <a:ext uri="{FF2B5EF4-FFF2-40B4-BE49-F238E27FC236}">
                <a16:creationId xmlns:a16="http://schemas.microsoft.com/office/drawing/2014/main" id="{06864272-C17F-D238-615E-4F9614EF3153}"/>
              </a:ext>
            </a:extLst>
          </p:cNvPr>
          <p:cNvSpPr txBox="1"/>
          <p:nvPr userDrawn="1"/>
        </p:nvSpPr>
        <p:spPr>
          <a:xfrm>
            <a:off x="400593" y="6302646"/>
            <a:ext cx="11791407" cy="523220"/>
          </a:xfrm>
          <a:prstGeom prst="rect">
            <a:avLst/>
          </a:prstGeom>
          <a:noFill/>
        </p:spPr>
        <p:txBody>
          <a:bodyPr wrap="square">
            <a:spAutoFit/>
          </a:bodyPr>
          <a:lstStyle/>
          <a:p>
            <a:pPr lvl="1"/>
            <a:r>
              <a:rPr lang="fr-FR" sz="1400" b="1" dirty="0">
                <a:latin typeface="Aptos Display" panose="020B0004020202020204" pitchFamily="34" charset="0"/>
              </a:rPr>
              <a:t>Administration de l’environnement							     	                                   </a:t>
            </a:r>
            <a:fld id="{90933CC1-8FDE-43FA-9CED-A7B7621AA120}" type="slidenum">
              <a:rPr lang="fr-FR" sz="1400" b="1" smtClean="0">
                <a:latin typeface="Aptos Display" panose="020B0004020202020204" pitchFamily="34" charset="0"/>
              </a:rPr>
              <a:t>‹#›</a:t>
            </a:fld>
            <a:r>
              <a:rPr lang="fr-FR" sz="1400" b="1" dirty="0">
                <a:latin typeface="Aptos Display" panose="020B0004020202020204" pitchFamily="34" charset="0"/>
              </a:rPr>
              <a:t>				</a:t>
            </a:r>
          </a:p>
        </p:txBody>
      </p:sp>
      <p:pic>
        <p:nvPicPr>
          <p:cNvPr id="7" name="Image 8" descr="Une image contenant Graphique, cercle, graphisme, Caractère coloré&#10;&#10;Description générée automatiquement">
            <a:extLst>
              <a:ext uri="{FF2B5EF4-FFF2-40B4-BE49-F238E27FC236}">
                <a16:creationId xmlns:a16="http://schemas.microsoft.com/office/drawing/2014/main" id="{30D2DCC9-F3A3-E2EB-E255-C0D7A18F7AB0}"/>
              </a:ext>
            </a:extLst>
          </p:cNvPr>
          <p:cNvPicPr>
            <a:picLocks noChangeAspect="1"/>
          </p:cNvPicPr>
          <p:nvPr userDrawn="1"/>
        </p:nvPicPr>
        <p:blipFill>
          <a:blip r:embed="rId7"/>
          <a:stretch>
            <a:fillRect/>
          </a:stretch>
        </p:blipFill>
        <p:spPr>
          <a:xfrm>
            <a:off x="10894401" y="5938270"/>
            <a:ext cx="709035" cy="709035"/>
          </a:xfrm>
          <a:prstGeom prst="rect">
            <a:avLst/>
          </a:prstGeom>
        </p:spPr>
      </p:pic>
      <p:pic>
        <p:nvPicPr>
          <p:cNvPr id="8" name="Picture 7">
            <a:extLst>
              <a:ext uri="{FF2B5EF4-FFF2-40B4-BE49-F238E27FC236}">
                <a16:creationId xmlns:a16="http://schemas.microsoft.com/office/drawing/2014/main" id="{16580E7D-1039-7AFF-C82E-48876A046918}"/>
              </a:ext>
            </a:extLst>
          </p:cNvPr>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000086" y="5872768"/>
            <a:ext cx="792000" cy="792000"/>
          </a:xfrm>
          <a:prstGeom prst="rect">
            <a:avLst/>
          </a:prstGeom>
          <a:noFill/>
          <a:ln>
            <a:noFill/>
          </a:ln>
        </p:spPr>
      </p:pic>
    </p:spTree>
    <p:extLst>
      <p:ext uri="{BB962C8B-B14F-4D97-AF65-F5344CB8AC3E}">
        <p14:creationId xmlns:p14="http://schemas.microsoft.com/office/powerpoint/2010/main" val="2322138361"/>
      </p:ext>
    </p:extLst>
  </p:cSld>
  <p:clrMap bg1="lt1" tx1="dk1" bg2="lt2" tx2="dk2" accent1="accent1" accent2="accent2" accent3="accent3" accent4="accent4" accent5="accent5" accent6="accent6" hlink="hlink" folHlink="folHlink"/>
  <p:sldLayoutIdLst>
    <p:sldLayoutId id="2147483717" r:id="rId1"/>
    <p:sldLayoutId id="2147483667" r:id="rId2"/>
    <p:sldLayoutId id="2147483719" r:id="rId3"/>
    <p:sldLayoutId id="2147483715" r:id="rId4"/>
    <p:sldLayoutId id="2147483718" r:id="rId5"/>
  </p:sldLayoutIdLst>
  <p:hf hdr="0" ftr="0" dt="0"/>
  <p:txStyles>
    <p:titleStyle>
      <a:lvl1pPr algn="l" defTabSz="914400" rtl="0" eaLnBrk="1" latinLnBrk="0" hangingPunct="1">
        <a:lnSpc>
          <a:spcPct val="90000"/>
        </a:lnSpc>
        <a:spcBef>
          <a:spcPct val="0"/>
        </a:spcBef>
        <a:buNone/>
        <a:defRPr sz="5400" b="1" kern="1200">
          <a:solidFill>
            <a:schemeClr val="tx1"/>
          </a:solidFill>
          <a:latin typeface="Aptos Display" panose="020B000402020202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46_17F74644.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microsoft.com/office/2018/10/relationships/comments" Target="../comments/modernComment_1B0_18F9B6DC.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services-publics.lu/fpgun-aev-commodo/APPLI.REF/Liste%20des%20substances%20dangereuses.xlsm"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itm.lu/"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aev.etat.lu/e_RA.php"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emwelt.lu/" TargetMode="External"/><Relationship Id="rId2" Type="http://schemas.openxmlformats.org/officeDocument/2006/relationships/hyperlink" Target="mailto:commodo@aev.etat.lu" TargetMode="External"/><Relationship Id="rId1" Type="http://schemas.openxmlformats.org/officeDocument/2006/relationships/slideLayout" Target="../slideLayouts/slideLayout2.xml"/><Relationship Id="rId4" Type="http://schemas.openxmlformats.org/officeDocument/2006/relationships/hyperlink" Target="http://www.gouvernement.lu/"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A618AD-B71D-D21B-54D5-4B3B46C56B85}"/>
              </a:ext>
            </a:extLst>
          </p:cNvPr>
          <p:cNvSpPr>
            <a:spLocks noGrp="1"/>
          </p:cNvSpPr>
          <p:nvPr>
            <p:ph type="title"/>
          </p:nvPr>
        </p:nvSpPr>
        <p:spPr>
          <a:xfrm>
            <a:off x="921855" y="1422401"/>
            <a:ext cx="7594183" cy="2475416"/>
          </a:xfrm>
        </p:spPr>
        <p:txBody>
          <a:bodyPr>
            <a:normAutofit fontScale="90000"/>
          </a:bodyPr>
          <a:lstStyle/>
          <a:p>
            <a:br>
              <a:rPr lang="fr-FR" sz="3600" dirty="0"/>
            </a:br>
            <a:r>
              <a:rPr lang="fr-FR" sz="3600" dirty="0"/>
              <a:t>Chambre d’Agriculture </a:t>
            </a:r>
            <a:br>
              <a:rPr lang="fr-FR" dirty="0"/>
            </a:br>
            <a:br>
              <a:rPr lang="fr-FR" dirty="0"/>
            </a:br>
            <a:r>
              <a:rPr lang="fr-FR" cap="all" dirty="0"/>
              <a:t>Établissements classés</a:t>
            </a:r>
            <a:br>
              <a:rPr lang="fr-FR" cap="all" dirty="0"/>
            </a:br>
            <a:r>
              <a:rPr lang="fr-FR" cap="all" dirty="0"/>
              <a:t>du secteur agricole</a:t>
            </a:r>
          </a:p>
        </p:txBody>
      </p:sp>
      <p:sp>
        <p:nvSpPr>
          <p:cNvPr id="3" name="Espace réservé du contenu 2">
            <a:extLst>
              <a:ext uri="{FF2B5EF4-FFF2-40B4-BE49-F238E27FC236}">
                <a16:creationId xmlns:a16="http://schemas.microsoft.com/office/drawing/2014/main" id="{BA46D56B-4F77-FAED-2EAE-9DC3F7169BBF}"/>
              </a:ext>
            </a:extLst>
          </p:cNvPr>
          <p:cNvSpPr>
            <a:spLocks noGrp="1"/>
          </p:cNvSpPr>
          <p:nvPr>
            <p:ph idx="1"/>
          </p:nvPr>
        </p:nvSpPr>
        <p:spPr/>
        <p:txBody>
          <a:bodyPr/>
          <a:lstStyle/>
          <a:p>
            <a:r>
              <a:rPr lang="fr-FR" dirty="0"/>
              <a:t>27.11.2024</a:t>
            </a:r>
          </a:p>
        </p:txBody>
      </p:sp>
      <p:pic>
        <p:nvPicPr>
          <p:cNvPr id="8" name="Picture 7">
            <a:extLst>
              <a:ext uri="{FF2B5EF4-FFF2-40B4-BE49-F238E27FC236}">
                <a16:creationId xmlns:a16="http://schemas.microsoft.com/office/drawing/2014/main" id="{7D397882-8AA7-3325-0AAB-DD526C404BFD}"/>
              </a:ext>
            </a:extLst>
          </p:cNvPr>
          <p:cNvPicPr>
            <a:picLocks noChangeAspect="1"/>
          </p:cNvPicPr>
          <p:nvPr/>
        </p:nvPicPr>
        <p:blipFill>
          <a:blip r:embed="rId2"/>
          <a:stretch>
            <a:fillRect/>
          </a:stretch>
        </p:blipFill>
        <p:spPr>
          <a:xfrm>
            <a:off x="10267907" y="5180858"/>
            <a:ext cx="1063748" cy="1080000"/>
          </a:xfrm>
          <a:prstGeom prst="rect">
            <a:avLst/>
          </a:prstGeom>
        </p:spPr>
      </p:pic>
      <p:pic>
        <p:nvPicPr>
          <p:cNvPr id="4" name="Picture 3" descr="A logo for a construction company&#10;&#10;Description automatically generated">
            <a:extLst>
              <a:ext uri="{FF2B5EF4-FFF2-40B4-BE49-F238E27FC236}">
                <a16:creationId xmlns:a16="http://schemas.microsoft.com/office/drawing/2014/main" id="{F1E272D4-02FD-6F8A-FABC-484B6310B1F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4425" y="5288858"/>
            <a:ext cx="972000" cy="972000"/>
          </a:xfrm>
          <a:prstGeom prst="rect">
            <a:avLst/>
          </a:prstGeom>
          <a:noFill/>
          <a:ln>
            <a:noFill/>
          </a:ln>
        </p:spPr>
      </p:pic>
    </p:spTree>
    <p:extLst>
      <p:ext uri="{BB962C8B-B14F-4D97-AF65-F5344CB8AC3E}">
        <p14:creationId xmlns:p14="http://schemas.microsoft.com/office/powerpoint/2010/main" val="31215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E885-9513-5341-0849-DC4749164673}"/>
              </a:ext>
            </a:extLst>
          </p:cNvPr>
          <p:cNvSpPr>
            <a:spLocks noGrp="1"/>
          </p:cNvSpPr>
          <p:nvPr>
            <p:ph type="title"/>
          </p:nvPr>
        </p:nvSpPr>
        <p:spPr/>
        <p:txBody>
          <a:bodyPr>
            <a:normAutofit/>
          </a:bodyPr>
          <a:lstStyle/>
          <a:p>
            <a:r>
              <a:rPr lang="en-US" sz="4000" dirty="0"/>
              <a:t>LÉGISLATIONS CONCERNÉES</a:t>
            </a:r>
          </a:p>
        </p:txBody>
      </p:sp>
      <p:sp>
        <p:nvSpPr>
          <p:cNvPr id="3" name="Content Placeholder 2">
            <a:extLst>
              <a:ext uri="{FF2B5EF4-FFF2-40B4-BE49-F238E27FC236}">
                <a16:creationId xmlns:a16="http://schemas.microsoft.com/office/drawing/2014/main" id="{83B24C95-6318-04CB-6E39-ED7EA48A9CB4}"/>
              </a:ext>
            </a:extLst>
          </p:cNvPr>
          <p:cNvSpPr>
            <a:spLocks noGrp="1"/>
          </p:cNvSpPr>
          <p:nvPr>
            <p:ph sz="quarter" idx="12"/>
          </p:nvPr>
        </p:nvSpPr>
        <p:spPr>
          <a:xfrm>
            <a:off x="922338" y="1660874"/>
            <a:ext cx="9786937" cy="4254896"/>
          </a:xfrm>
        </p:spPr>
        <p:txBody>
          <a:bodyPr>
            <a:normAutofit/>
          </a:bodyPr>
          <a:lstStyle/>
          <a:p>
            <a:pPr>
              <a:spcAft>
                <a:spcPts val="600"/>
              </a:spcAft>
            </a:pPr>
            <a:r>
              <a:rPr lang="fr-FR" sz="1800" dirty="0"/>
              <a:t>Les établissements sont divisés en classes :</a:t>
            </a:r>
          </a:p>
          <a:p>
            <a:pPr lvl="1">
              <a:spcAft>
                <a:spcPts val="600"/>
              </a:spcAft>
            </a:pPr>
            <a:r>
              <a:rPr lang="fr-FR" sz="1400" dirty="0"/>
              <a:t>en fonction de leur dangerosité,</a:t>
            </a:r>
          </a:p>
          <a:p>
            <a:pPr lvl="1">
              <a:spcAft>
                <a:spcPts val="600"/>
              </a:spcAft>
            </a:pPr>
            <a:r>
              <a:rPr lang="fr-FR" sz="1400" dirty="0"/>
              <a:t>en fonction de leur impact en général,</a:t>
            </a:r>
          </a:p>
          <a:p>
            <a:pPr lvl="1">
              <a:spcAft>
                <a:spcPts val="600"/>
              </a:spcAft>
            </a:pPr>
            <a:r>
              <a:rPr lang="fr-FR" sz="1400" dirty="0"/>
              <a:t>en fonction de leur impact sur les intérêts de l’autorité compétente :</a:t>
            </a:r>
          </a:p>
          <a:p>
            <a:pPr lvl="2">
              <a:spcAft>
                <a:spcPts val="600"/>
              </a:spcAft>
            </a:pPr>
            <a:r>
              <a:rPr lang="fr-FR" sz="1400" dirty="0"/>
              <a:t>classes 1, 1A et 1B,</a:t>
            </a:r>
          </a:p>
          <a:p>
            <a:pPr lvl="2">
              <a:spcAft>
                <a:spcPts val="600"/>
              </a:spcAft>
            </a:pPr>
            <a:r>
              <a:rPr lang="fr-FR" sz="1400" dirty="0"/>
              <a:t>classe 2,</a:t>
            </a:r>
          </a:p>
          <a:p>
            <a:pPr lvl="2">
              <a:spcAft>
                <a:spcPts val="600"/>
              </a:spcAft>
            </a:pPr>
            <a:r>
              <a:rPr lang="fr-FR" sz="1400" dirty="0"/>
              <a:t>classes 3, 3A et 3B,</a:t>
            </a:r>
          </a:p>
          <a:p>
            <a:pPr lvl="2">
              <a:spcAft>
                <a:spcPts val="600"/>
              </a:spcAft>
            </a:pPr>
            <a:r>
              <a:rPr lang="fr-FR" sz="1400" dirty="0"/>
              <a:t>classe 4.</a:t>
            </a:r>
          </a:p>
          <a:p>
            <a:pPr marL="0" indent="0">
              <a:buNone/>
            </a:pPr>
            <a:r>
              <a:rPr lang="fr-FR" sz="1800" dirty="0"/>
              <a:t>Classe 4 : Les établissements soumis aux dispositions de la classe 4 ne nécessitent pas d’autorisation pour l’exploitation (éventuellement une simple déclaration). L’absence de la procédure d’autorisation accélère la mise en service.</a:t>
            </a:r>
          </a:p>
          <a:p>
            <a:endParaRPr lang="en-US" dirty="0"/>
          </a:p>
        </p:txBody>
      </p:sp>
    </p:spTree>
    <p:extLst>
      <p:ext uri="{BB962C8B-B14F-4D97-AF65-F5344CB8AC3E}">
        <p14:creationId xmlns:p14="http://schemas.microsoft.com/office/powerpoint/2010/main" val="3642426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AD6BE-E34B-8200-222F-8A82F5D558D3}"/>
              </a:ext>
            </a:extLst>
          </p:cNvPr>
          <p:cNvSpPr>
            <a:spLocks noGrp="1"/>
          </p:cNvSpPr>
          <p:nvPr>
            <p:ph type="title"/>
          </p:nvPr>
        </p:nvSpPr>
        <p:spPr/>
        <p:txBody>
          <a:bodyPr>
            <a:normAutofit/>
          </a:bodyPr>
          <a:lstStyle/>
          <a:p>
            <a:r>
              <a:rPr lang="en-US" sz="4000" dirty="0"/>
              <a:t>LOI COMMODO</a:t>
            </a:r>
            <a:endParaRPr lang="fr-FR" sz="4000" dirty="0"/>
          </a:p>
        </p:txBody>
      </p:sp>
      <p:graphicFrame>
        <p:nvGraphicFramePr>
          <p:cNvPr id="7" name="Content Placeholder 4">
            <a:extLst>
              <a:ext uri="{FF2B5EF4-FFF2-40B4-BE49-F238E27FC236}">
                <a16:creationId xmlns:a16="http://schemas.microsoft.com/office/drawing/2014/main" id="{1F10811B-0475-7309-F3FB-F4B8585D0B32}"/>
              </a:ext>
            </a:extLst>
          </p:cNvPr>
          <p:cNvGraphicFramePr>
            <a:graphicFrameLocks/>
          </p:cNvGraphicFramePr>
          <p:nvPr>
            <p:extLst>
              <p:ext uri="{D42A27DB-BD31-4B8C-83A1-F6EECF244321}">
                <p14:modId xmlns:p14="http://schemas.microsoft.com/office/powerpoint/2010/main" val="3645877707"/>
              </p:ext>
            </p:extLst>
          </p:nvPr>
        </p:nvGraphicFramePr>
        <p:xfrm>
          <a:off x="921728" y="1661286"/>
          <a:ext cx="10292141" cy="3931920"/>
        </p:xfrm>
        <a:graphic>
          <a:graphicData uri="http://schemas.openxmlformats.org/drawingml/2006/table">
            <a:tbl>
              <a:tblPr>
                <a:tableStyleId>{BC89EF96-8CEA-46FF-86C4-4CE0E7609802}</a:tableStyleId>
              </a:tblPr>
              <a:tblGrid>
                <a:gridCol w="1056701">
                  <a:extLst>
                    <a:ext uri="{9D8B030D-6E8A-4147-A177-3AD203B41FA5}">
                      <a16:colId xmlns:a16="http://schemas.microsoft.com/office/drawing/2014/main" val="3764407304"/>
                    </a:ext>
                  </a:extLst>
                </a:gridCol>
                <a:gridCol w="1113906">
                  <a:extLst>
                    <a:ext uri="{9D8B030D-6E8A-4147-A177-3AD203B41FA5}">
                      <a16:colId xmlns:a16="http://schemas.microsoft.com/office/drawing/2014/main" val="3754079982"/>
                    </a:ext>
                  </a:extLst>
                </a:gridCol>
                <a:gridCol w="1379912">
                  <a:extLst>
                    <a:ext uri="{9D8B030D-6E8A-4147-A177-3AD203B41FA5}">
                      <a16:colId xmlns:a16="http://schemas.microsoft.com/office/drawing/2014/main" val="2337200251"/>
                    </a:ext>
                  </a:extLst>
                </a:gridCol>
                <a:gridCol w="1471353">
                  <a:extLst>
                    <a:ext uri="{9D8B030D-6E8A-4147-A177-3AD203B41FA5}">
                      <a16:colId xmlns:a16="http://schemas.microsoft.com/office/drawing/2014/main" val="1608506554"/>
                    </a:ext>
                  </a:extLst>
                </a:gridCol>
                <a:gridCol w="1762298">
                  <a:extLst>
                    <a:ext uri="{9D8B030D-6E8A-4147-A177-3AD203B41FA5}">
                      <a16:colId xmlns:a16="http://schemas.microsoft.com/office/drawing/2014/main" val="3636650384"/>
                    </a:ext>
                  </a:extLst>
                </a:gridCol>
                <a:gridCol w="1105593">
                  <a:extLst>
                    <a:ext uri="{9D8B030D-6E8A-4147-A177-3AD203B41FA5}">
                      <a16:colId xmlns:a16="http://schemas.microsoft.com/office/drawing/2014/main" val="2419148690"/>
                    </a:ext>
                  </a:extLst>
                </a:gridCol>
                <a:gridCol w="1047404">
                  <a:extLst>
                    <a:ext uri="{9D8B030D-6E8A-4147-A177-3AD203B41FA5}">
                      <a16:colId xmlns:a16="http://schemas.microsoft.com/office/drawing/2014/main" val="3674848447"/>
                    </a:ext>
                  </a:extLst>
                </a:gridCol>
                <a:gridCol w="1354974">
                  <a:extLst>
                    <a:ext uri="{9D8B030D-6E8A-4147-A177-3AD203B41FA5}">
                      <a16:colId xmlns:a16="http://schemas.microsoft.com/office/drawing/2014/main" val="1268883470"/>
                    </a:ext>
                  </a:extLst>
                </a:gridCol>
              </a:tblGrid>
              <a:tr h="0">
                <a:tc rowSpan="3">
                  <a:txBody>
                    <a:bodyPr/>
                    <a:lstStyle/>
                    <a:p>
                      <a:pPr algn="ctr"/>
                      <a:r>
                        <a:rPr lang="fr-FR" dirty="0">
                          <a:solidFill>
                            <a:sysClr val="windowText" lastClr="000000"/>
                          </a:solidFill>
                          <a:latin typeface="Aptos Display" panose="020B0004020202020204" pitchFamily="34" charset="0"/>
                        </a:rPr>
                        <a:t>Classe</a:t>
                      </a: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chemeClr val="bg1"/>
                    </a:solidFill>
                  </a:tcPr>
                </a:tc>
                <a:tc gridSpan="3">
                  <a:txBody>
                    <a:bodyPr/>
                    <a:lstStyle/>
                    <a:p>
                      <a:pPr algn="ctr"/>
                      <a:r>
                        <a:rPr lang="fr-FR" dirty="0">
                          <a:solidFill>
                            <a:sysClr val="windowText" lastClr="000000"/>
                          </a:solidFill>
                          <a:latin typeface="Aptos Display" panose="020B0004020202020204" pitchFamily="34" charset="0"/>
                        </a:rPr>
                        <a:t>Autorité compétente</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chemeClr val="bg1"/>
                    </a:solidFill>
                  </a:tcPr>
                </a:tc>
                <a:tc hMerge="1">
                  <a:txBody>
                    <a:bodyPr/>
                    <a:lstStyle/>
                    <a:p>
                      <a:endParaRPr lang="en-US" dirty="0">
                        <a:solidFill>
                          <a:srgbClr val="002060"/>
                        </a:solidFill>
                      </a:endParaRPr>
                    </a:p>
                  </a:txBody>
                  <a:tcPr/>
                </a:tc>
                <a:tc hMerge="1">
                  <a:txBody>
                    <a:bodyPr/>
                    <a:lstStyle/>
                    <a:p>
                      <a:endParaRPr lang="en-US" dirty="0">
                        <a:solidFill>
                          <a:srgbClr val="002060"/>
                        </a:solidFill>
                      </a:endParaRPr>
                    </a:p>
                  </a:txBody>
                  <a:tcPr/>
                </a:tc>
                <a:tc rowSpan="3">
                  <a:txBody>
                    <a:bodyPr/>
                    <a:lstStyle/>
                    <a:p>
                      <a:pPr algn="ctr"/>
                      <a:r>
                        <a:rPr lang="fr-FR" dirty="0">
                          <a:solidFill>
                            <a:sysClr val="windowText" lastClr="000000"/>
                          </a:solidFill>
                          <a:latin typeface="Aptos Display" panose="020B0004020202020204" pitchFamily="34" charset="0"/>
                        </a:rPr>
                        <a:t>Enquête publique</a:t>
                      </a: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rowSpan="2" gridSpan="3">
                  <a:txBody>
                    <a:bodyPr/>
                    <a:lstStyle/>
                    <a:p>
                      <a:pPr algn="ctr"/>
                      <a:r>
                        <a:rPr lang="en-US" dirty="0">
                          <a:solidFill>
                            <a:sysClr val="windowText" lastClr="000000"/>
                          </a:solidFill>
                          <a:latin typeface="Aptos Display" panose="020B0004020202020204" pitchFamily="34" charset="0"/>
                        </a:rPr>
                        <a:t>Administration </a:t>
                      </a:r>
                      <a:r>
                        <a:rPr lang="en-US" dirty="0" err="1">
                          <a:solidFill>
                            <a:sysClr val="windowText" lastClr="000000"/>
                          </a:solidFill>
                          <a:latin typeface="Aptos Display" panose="020B0004020202020204" pitchFamily="34" charset="0"/>
                        </a:rPr>
                        <a:t>compétente</a:t>
                      </a: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tcPr>
                </a:tc>
                <a:tc rowSpan="2" hMerge="1">
                  <a:txBody>
                    <a:bodyPr/>
                    <a:lstStyle/>
                    <a:p>
                      <a:pPr algn="ct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rowSpan="2" hMerge="1">
                  <a:txBody>
                    <a:bodyPr/>
                    <a:lstStyle/>
                    <a:p>
                      <a:pPr algn="ct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2133621220"/>
                  </a:ext>
                </a:extLst>
              </a:tr>
              <a:tr h="137160">
                <a:tc vMerge="1">
                  <a:txBody>
                    <a:bodyPr/>
                    <a:lstStyle/>
                    <a:p>
                      <a:endParaRPr lang="en-US" dirty="0">
                        <a:solidFill>
                          <a:srgbClr val="002060"/>
                        </a:solidFill>
                      </a:endParaRPr>
                    </a:p>
                  </a:txBody>
                  <a:tcPr/>
                </a:tc>
                <a:tc rowSpan="2">
                  <a:txBody>
                    <a:bodyPr/>
                    <a:lstStyle/>
                    <a:p>
                      <a:pPr algn="ctr"/>
                      <a:r>
                        <a:rPr lang="fr-FR" dirty="0">
                          <a:solidFill>
                            <a:sysClr val="windowText" lastClr="000000"/>
                          </a:solidFill>
                          <a:latin typeface="Aptos Display" panose="020B0004020202020204" pitchFamily="34" charset="0"/>
                        </a:rPr>
                        <a:t>Min. Env.</a:t>
                      </a: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rowSpan="2">
                  <a:txBody>
                    <a:bodyPr/>
                    <a:lstStyle/>
                    <a:p>
                      <a:pPr algn="ctr"/>
                      <a:r>
                        <a:rPr lang="fr-FR" dirty="0">
                          <a:solidFill>
                            <a:sysClr val="windowText" lastClr="000000"/>
                          </a:solidFill>
                          <a:latin typeface="Aptos Display" panose="020B0004020202020204" pitchFamily="34" charset="0"/>
                        </a:rPr>
                        <a:t>Min. Travail</a:t>
                      </a:r>
                      <a:endParaRPr lang="en-US" dirty="0">
                        <a:solidFill>
                          <a:sysClr val="windowText" lastClr="000000"/>
                        </a:solidFill>
                        <a:latin typeface="Aptos Display" panose="020B0004020202020204" pitchFamily="34" charset="0"/>
                      </a:endParaRPr>
                    </a:p>
                  </a:txBody>
                  <a:tcPr anchor="ct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rowSpan="2">
                  <a:txBody>
                    <a:bodyPr/>
                    <a:lstStyle/>
                    <a:p>
                      <a:pPr algn="ctr"/>
                      <a:r>
                        <a:rPr lang="fr-FR" dirty="0">
                          <a:solidFill>
                            <a:sysClr val="windowText" lastClr="000000"/>
                          </a:solidFill>
                          <a:latin typeface="Aptos Display" panose="020B0004020202020204" pitchFamily="34" charset="0"/>
                        </a:rPr>
                        <a:t>Bourgmestre</a:t>
                      </a: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vMerge="1">
                  <a:txBody>
                    <a:bodyPr/>
                    <a:lstStyle/>
                    <a:p>
                      <a:endParaRPr lang="en-US" dirty="0">
                        <a:solidFill>
                          <a:srgbClr val="002060"/>
                        </a:solidFill>
                      </a:endParaRPr>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139109083"/>
                  </a:ext>
                </a:extLst>
              </a:tr>
              <a:tr h="5029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dirty="0">
                          <a:solidFill>
                            <a:sysClr val="windowText" lastClr="000000"/>
                          </a:solidFill>
                          <a:latin typeface="Aptos Display" panose="020B0004020202020204" pitchFamily="34" charset="0"/>
                        </a:rPr>
                        <a:t>AEV</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B w="12700" cap="flat" cmpd="sng" algn="ctr">
                      <a:solidFill>
                        <a:srgbClr val="D75524"/>
                      </a:solidFill>
                      <a:prstDash val="solid"/>
                      <a:round/>
                      <a:headEnd type="none" w="med" len="med"/>
                      <a:tailEnd type="none" w="med" len="med"/>
                    </a:lnB>
                    <a:solidFill>
                      <a:srgbClr val="F28C3E"/>
                    </a:solidFill>
                  </a:tcPr>
                </a:tc>
                <a:tc>
                  <a:txBody>
                    <a:bodyPr/>
                    <a:lstStyle/>
                    <a:p>
                      <a:pPr algn="ctr"/>
                      <a:r>
                        <a:rPr lang="en-US" dirty="0">
                          <a:solidFill>
                            <a:sysClr val="windowText" lastClr="000000"/>
                          </a:solidFill>
                          <a:latin typeface="Aptos Display" panose="020B0004020202020204" pitchFamily="34" charset="0"/>
                        </a:rPr>
                        <a:t>ITM</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r>
                        <a:rPr lang="en-US" dirty="0">
                          <a:solidFill>
                            <a:sysClr val="windowText" lastClr="000000"/>
                          </a:solidFill>
                          <a:latin typeface="Aptos Display" panose="020B0004020202020204" pitchFamily="34" charset="0"/>
                        </a:rPr>
                        <a:t>Commune</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1775576474"/>
                  </a:ext>
                </a:extLst>
              </a:tr>
              <a:tr h="0">
                <a:tc>
                  <a:txBody>
                    <a:bodyPr/>
                    <a:lstStyle/>
                    <a:p>
                      <a:pPr algn="ctr"/>
                      <a:r>
                        <a:rPr lang="fr-FR" dirty="0">
                          <a:solidFill>
                            <a:sysClr val="windowText" lastClr="000000"/>
                          </a:solidFill>
                          <a:latin typeface="Aptos Display" panose="020B0004020202020204" pitchFamily="34" charset="0"/>
                        </a:rPr>
                        <a:t>1</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900503498"/>
                  </a:ext>
                </a:extLst>
              </a:tr>
              <a:tr h="0">
                <a:tc>
                  <a:txBody>
                    <a:bodyPr/>
                    <a:lstStyle/>
                    <a:p>
                      <a:pPr algn="ctr"/>
                      <a:r>
                        <a:rPr lang="fr-FR" dirty="0">
                          <a:solidFill>
                            <a:sysClr val="windowText" lastClr="000000"/>
                          </a:solidFill>
                          <a:latin typeface="Aptos Display" panose="020B0004020202020204" pitchFamily="34" charset="0"/>
                        </a:rPr>
                        <a:t>1A</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3331513253"/>
                  </a:ext>
                </a:extLst>
              </a:tr>
              <a:tr h="0">
                <a:tc>
                  <a:txBody>
                    <a:bodyPr/>
                    <a:lstStyle/>
                    <a:p>
                      <a:pPr algn="ctr"/>
                      <a:r>
                        <a:rPr lang="fr-FR" dirty="0">
                          <a:solidFill>
                            <a:sysClr val="windowText" lastClr="000000"/>
                          </a:solidFill>
                          <a:latin typeface="Aptos Display" panose="020B0004020202020204" pitchFamily="34" charset="0"/>
                        </a:rPr>
                        <a:t>1B</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53568599"/>
                  </a:ext>
                </a:extLst>
              </a:tr>
              <a:tr h="0">
                <a:tc>
                  <a:txBody>
                    <a:bodyPr/>
                    <a:lstStyle/>
                    <a:p>
                      <a:pPr algn="ctr"/>
                      <a:r>
                        <a:rPr lang="fr-FR" dirty="0">
                          <a:solidFill>
                            <a:sysClr val="windowText" lastClr="000000"/>
                          </a:solidFill>
                          <a:latin typeface="Aptos Display" panose="020B0004020202020204" pitchFamily="34" charset="0"/>
                        </a:rPr>
                        <a:t>2</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2567330106"/>
                  </a:ext>
                </a:extLst>
              </a:tr>
              <a:tr h="0">
                <a:tc>
                  <a:txBody>
                    <a:bodyPr/>
                    <a:lstStyle/>
                    <a:p>
                      <a:pPr algn="ctr"/>
                      <a:r>
                        <a:rPr lang="fr-FR" dirty="0">
                          <a:solidFill>
                            <a:sysClr val="windowText" lastClr="000000"/>
                          </a:solidFill>
                          <a:latin typeface="Aptos Display" panose="020B0004020202020204" pitchFamily="34" charset="0"/>
                        </a:rPr>
                        <a:t>3</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marL="0" algn="ctr" defTabSz="914400" rtl="0" eaLnBrk="1" latinLnBrk="0" hangingPunct="1"/>
                      <a:r>
                        <a:rPr lang="fr-FR" sz="1800" kern="1200" dirty="0">
                          <a:solidFill>
                            <a:sysClr val="windowText" lastClr="000000"/>
                          </a:solidFill>
                          <a:latin typeface="Aptos Display" panose="020B0004020202020204" pitchFamily="34" charset="0"/>
                          <a:ea typeface="+mn-ea"/>
                          <a:cs typeface="+mn-cs"/>
                        </a:rPr>
                        <a:t>x</a:t>
                      </a:r>
                      <a:endParaRPr lang="en-US" sz="1800" kern="1200" dirty="0">
                        <a:solidFill>
                          <a:sysClr val="windowText" lastClr="000000"/>
                        </a:solidFill>
                        <a:latin typeface="Aptos Display" panose="020B0004020202020204" pitchFamily="34" charset="0"/>
                        <a:ea typeface="+mn-ea"/>
                        <a:cs typeface="+mn-cs"/>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en-US" sz="1800" kern="1200" dirty="0">
                          <a:solidFill>
                            <a:sysClr val="windowText" lastClr="000000"/>
                          </a:solidFill>
                          <a:latin typeface="Aptos Display" panose="020B0004020202020204" pitchFamily="34" charset="0"/>
                          <a:ea typeface="+mn-ea"/>
                          <a:cs typeface="+mn-cs"/>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marL="0" algn="ctr" defTabSz="914400" rtl="0" eaLnBrk="1" latinLnBrk="0" hangingPunct="1"/>
                      <a:r>
                        <a:rPr lang="en-US" sz="1800" kern="1200" dirty="0">
                          <a:solidFill>
                            <a:sysClr val="windowText" lastClr="000000"/>
                          </a:solidFill>
                          <a:latin typeface="Aptos Display" panose="020B0004020202020204" pitchFamily="34" charset="0"/>
                          <a:ea typeface="+mn-ea"/>
                          <a:cs typeface="+mn-cs"/>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2060403173"/>
                  </a:ext>
                </a:extLst>
              </a:tr>
              <a:tr h="0">
                <a:tc>
                  <a:txBody>
                    <a:bodyPr/>
                    <a:lstStyle/>
                    <a:p>
                      <a:pPr algn="ctr"/>
                      <a:r>
                        <a:rPr lang="fr-FR" dirty="0">
                          <a:solidFill>
                            <a:sysClr val="windowText" lastClr="000000"/>
                          </a:solidFill>
                          <a:latin typeface="Aptos Display" panose="020B0004020202020204" pitchFamily="34" charset="0"/>
                        </a:rPr>
                        <a:t>3A</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929324069"/>
                  </a:ext>
                </a:extLst>
              </a:tr>
              <a:tr h="0">
                <a:tc>
                  <a:txBody>
                    <a:bodyPr/>
                    <a:lstStyle/>
                    <a:p>
                      <a:pPr algn="ctr"/>
                      <a:r>
                        <a:rPr lang="fr-FR" dirty="0">
                          <a:solidFill>
                            <a:sysClr val="windowText" lastClr="000000"/>
                          </a:solidFill>
                          <a:latin typeface="Aptos Display" panose="020B0004020202020204" pitchFamily="34" charset="0"/>
                        </a:rPr>
                        <a:t>3B</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en-US" sz="1800" kern="1200" dirty="0">
                          <a:solidFill>
                            <a:sysClr val="windowText" lastClr="000000"/>
                          </a:solidFill>
                          <a:latin typeface="Aptos Display" panose="020B0004020202020204" pitchFamily="34" charset="0"/>
                          <a:ea typeface="+mn-ea"/>
                          <a:cs typeface="+mn-cs"/>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2922166725"/>
                  </a:ext>
                </a:extLst>
              </a:tr>
              <a:tr h="0">
                <a:tc>
                  <a:txBody>
                    <a:bodyPr/>
                    <a:lstStyle/>
                    <a:p>
                      <a:pPr algn="ctr"/>
                      <a:r>
                        <a:rPr lang="fr-FR" dirty="0">
                          <a:solidFill>
                            <a:sysClr val="windowText" lastClr="000000"/>
                          </a:solidFill>
                          <a:latin typeface="Aptos Display" panose="020B0004020202020204" pitchFamily="34" charset="0"/>
                        </a:rPr>
                        <a:t>4</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1475922935"/>
                  </a:ext>
                </a:extLst>
              </a:tr>
            </a:tbl>
          </a:graphicData>
        </a:graphic>
      </p:graphicFrame>
    </p:spTree>
    <p:extLst>
      <p:ext uri="{BB962C8B-B14F-4D97-AF65-F5344CB8AC3E}">
        <p14:creationId xmlns:p14="http://schemas.microsoft.com/office/powerpoint/2010/main" val="707591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AD6BE-E34B-8200-222F-8A82F5D558D3}"/>
              </a:ext>
            </a:extLst>
          </p:cNvPr>
          <p:cNvSpPr>
            <a:spLocks noGrp="1"/>
          </p:cNvSpPr>
          <p:nvPr>
            <p:ph type="title"/>
          </p:nvPr>
        </p:nvSpPr>
        <p:spPr/>
        <p:txBody>
          <a:bodyPr>
            <a:normAutofit/>
          </a:bodyPr>
          <a:lstStyle/>
          <a:p>
            <a:r>
              <a:rPr lang="en-US" sz="4000" dirty="0"/>
              <a:t>LOI COMMODO</a:t>
            </a:r>
            <a:endParaRPr lang="fr-FR" sz="4000" dirty="0"/>
          </a:p>
        </p:txBody>
      </p:sp>
      <p:graphicFrame>
        <p:nvGraphicFramePr>
          <p:cNvPr id="7" name="Content Placeholder 4">
            <a:extLst>
              <a:ext uri="{FF2B5EF4-FFF2-40B4-BE49-F238E27FC236}">
                <a16:creationId xmlns:a16="http://schemas.microsoft.com/office/drawing/2014/main" id="{1F10811B-0475-7309-F3FB-F4B8585D0B32}"/>
              </a:ext>
            </a:extLst>
          </p:cNvPr>
          <p:cNvGraphicFramePr>
            <a:graphicFrameLocks/>
          </p:cNvGraphicFramePr>
          <p:nvPr>
            <p:extLst>
              <p:ext uri="{D42A27DB-BD31-4B8C-83A1-F6EECF244321}">
                <p14:modId xmlns:p14="http://schemas.microsoft.com/office/powerpoint/2010/main" val="745068080"/>
              </p:ext>
            </p:extLst>
          </p:nvPr>
        </p:nvGraphicFramePr>
        <p:xfrm>
          <a:off x="921728" y="1661286"/>
          <a:ext cx="10292141" cy="3931920"/>
        </p:xfrm>
        <a:graphic>
          <a:graphicData uri="http://schemas.openxmlformats.org/drawingml/2006/table">
            <a:tbl>
              <a:tblPr>
                <a:tableStyleId>{BC89EF96-8CEA-46FF-86C4-4CE0E7609802}</a:tableStyleId>
              </a:tblPr>
              <a:tblGrid>
                <a:gridCol w="1056701">
                  <a:extLst>
                    <a:ext uri="{9D8B030D-6E8A-4147-A177-3AD203B41FA5}">
                      <a16:colId xmlns:a16="http://schemas.microsoft.com/office/drawing/2014/main" val="3764407304"/>
                    </a:ext>
                  </a:extLst>
                </a:gridCol>
                <a:gridCol w="1113906">
                  <a:extLst>
                    <a:ext uri="{9D8B030D-6E8A-4147-A177-3AD203B41FA5}">
                      <a16:colId xmlns:a16="http://schemas.microsoft.com/office/drawing/2014/main" val="3754079982"/>
                    </a:ext>
                  </a:extLst>
                </a:gridCol>
                <a:gridCol w="1379912">
                  <a:extLst>
                    <a:ext uri="{9D8B030D-6E8A-4147-A177-3AD203B41FA5}">
                      <a16:colId xmlns:a16="http://schemas.microsoft.com/office/drawing/2014/main" val="2337200251"/>
                    </a:ext>
                  </a:extLst>
                </a:gridCol>
                <a:gridCol w="1471353">
                  <a:extLst>
                    <a:ext uri="{9D8B030D-6E8A-4147-A177-3AD203B41FA5}">
                      <a16:colId xmlns:a16="http://schemas.microsoft.com/office/drawing/2014/main" val="1608506554"/>
                    </a:ext>
                  </a:extLst>
                </a:gridCol>
                <a:gridCol w="1762298">
                  <a:extLst>
                    <a:ext uri="{9D8B030D-6E8A-4147-A177-3AD203B41FA5}">
                      <a16:colId xmlns:a16="http://schemas.microsoft.com/office/drawing/2014/main" val="3636650384"/>
                    </a:ext>
                  </a:extLst>
                </a:gridCol>
                <a:gridCol w="1105593">
                  <a:extLst>
                    <a:ext uri="{9D8B030D-6E8A-4147-A177-3AD203B41FA5}">
                      <a16:colId xmlns:a16="http://schemas.microsoft.com/office/drawing/2014/main" val="2419148690"/>
                    </a:ext>
                  </a:extLst>
                </a:gridCol>
                <a:gridCol w="1047404">
                  <a:extLst>
                    <a:ext uri="{9D8B030D-6E8A-4147-A177-3AD203B41FA5}">
                      <a16:colId xmlns:a16="http://schemas.microsoft.com/office/drawing/2014/main" val="3674848447"/>
                    </a:ext>
                  </a:extLst>
                </a:gridCol>
                <a:gridCol w="1354974">
                  <a:extLst>
                    <a:ext uri="{9D8B030D-6E8A-4147-A177-3AD203B41FA5}">
                      <a16:colId xmlns:a16="http://schemas.microsoft.com/office/drawing/2014/main" val="1268883470"/>
                    </a:ext>
                  </a:extLst>
                </a:gridCol>
              </a:tblGrid>
              <a:tr h="0">
                <a:tc rowSpan="3">
                  <a:txBody>
                    <a:bodyPr/>
                    <a:lstStyle/>
                    <a:p>
                      <a:pPr algn="ctr"/>
                      <a:r>
                        <a:rPr lang="fr-FR" dirty="0">
                          <a:solidFill>
                            <a:sysClr val="windowText" lastClr="000000"/>
                          </a:solidFill>
                          <a:latin typeface="Aptos Display" panose="020B0004020202020204" pitchFamily="34" charset="0"/>
                        </a:rPr>
                        <a:t>Classe</a:t>
                      </a: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chemeClr val="bg1"/>
                    </a:solidFill>
                  </a:tcPr>
                </a:tc>
                <a:tc gridSpan="3">
                  <a:txBody>
                    <a:bodyPr/>
                    <a:lstStyle/>
                    <a:p>
                      <a:pPr algn="ctr"/>
                      <a:r>
                        <a:rPr lang="fr-FR" dirty="0">
                          <a:solidFill>
                            <a:sysClr val="windowText" lastClr="000000"/>
                          </a:solidFill>
                          <a:latin typeface="Aptos Display" panose="020B0004020202020204" pitchFamily="34" charset="0"/>
                        </a:rPr>
                        <a:t>Autorité compétente</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chemeClr val="bg1"/>
                    </a:solidFill>
                  </a:tcPr>
                </a:tc>
                <a:tc hMerge="1">
                  <a:txBody>
                    <a:bodyPr/>
                    <a:lstStyle/>
                    <a:p>
                      <a:endParaRPr lang="en-US" dirty="0">
                        <a:solidFill>
                          <a:srgbClr val="002060"/>
                        </a:solidFill>
                      </a:endParaRPr>
                    </a:p>
                  </a:txBody>
                  <a:tcPr/>
                </a:tc>
                <a:tc hMerge="1">
                  <a:txBody>
                    <a:bodyPr/>
                    <a:lstStyle/>
                    <a:p>
                      <a:endParaRPr lang="en-US" dirty="0">
                        <a:solidFill>
                          <a:srgbClr val="002060"/>
                        </a:solidFill>
                      </a:endParaRPr>
                    </a:p>
                  </a:txBody>
                  <a:tcPr/>
                </a:tc>
                <a:tc rowSpan="3">
                  <a:txBody>
                    <a:bodyPr/>
                    <a:lstStyle/>
                    <a:p>
                      <a:pPr algn="ctr"/>
                      <a:r>
                        <a:rPr lang="fr-FR" dirty="0">
                          <a:solidFill>
                            <a:sysClr val="windowText" lastClr="000000"/>
                          </a:solidFill>
                          <a:latin typeface="Aptos Display" panose="020B0004020202020204" pitchFamily="34" charset="0"/>
                        </a:rPr>
                        <a:t>Enquête publique</a:t>
                      </a: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rowSpan="2" gridSpan="3">
                  <a:txBody>
                    <a:bodyPr/>
                    <a:lstStyle/>
                    <a:p>
                      <a:pPr algn="ctr"/>
                      <a:r>
                        <a:rPr lang="en-US" dirty="0">
                          <a:solidFill>
                            <a:sysClr val="windowText" lastClr="000000"/>
                          </a:solidFill>
                          <a:latin typeface="Aptos Display" panose="020B0004020202020204" pitchFamily="34" charset="0"/>
                        </a:rPr>
                        <a:t>Administration </a:t>
                      </a:r>
                      <a:r>
                        <a:rPr lang="en-US" dirty="0" err="1">
                          <a:solidFill>
                            <a:sysClr val="windowText" lastClr="000000"/>
                          </a:solidFill>
                          <a:latin typeface="Aptos Display" panose="020B0004020202020204" pitchFamily="34" charset="0"/>
                        </a:rPr>
                        <a:t>compétente</a:t>
                      </a: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tcPr>
                </a:tc>
                <a:tc rowSpan="2" hMerge="1">
                  <a:txBody>
                    <a:bodyPr/>
                    <a:lstStyle/>
                    <a:p>
                      <a:pPr algn="ct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rowSpan="2" hMerge="1">
                  <a:txBody>
                    <a:bodyPr/>
                    <a:lstStyle/>
                    <a:p>
                      <a:pPr algn="ct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2133621220"/>
                  </a:ext>
                </a:extLst>
              </a:tr>
              <a:tr h="137160">
                <a:tc vMerge="1">
                  <a:txBody>
                    <a:bodyPr/>
                    <a:lstStyle/>
                    <a:p>
                      <a:endParaRPr lang="en-US" dirty="0">
                        <a:solidFill>
                          <a:srgbClr val="002060"/>
                        </a:solidFill>
                      </a:endParaRPr>
                    </a:p>
                  </a:txBody>
                  <a:tcPr/>
                </a:tc>
                <a:tc rowSpan="2">
                  <a:txBody>
                    <a:bodyPr/>
                    <a:lstStyle/>
                    <a:p>
                      <a:pPr algn="ctr"/>
                      <a:r>
                        <a:rPr lang="fr-FR" dirty="0">
                          <a:solidFill>
                            <a:sysClr val="windowText" lastClr="000000"/>
                          </a:solidFill>
                          <a:latin typeface="Aptos Display" panose="020B0004020202020204" pitchFamily="34" charset="0"/>
                        </a:rPr>
                        <a:t>Min. Env.</a:t>
                      </a: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rowSpan="2">
                  <a:txBody>
                    <a:bodyPr/>
                    <a:lstStyle/>
                    <a:p>
                      <a:pPr marL="0" algn="ctr" defTabSz="914400" rtl="0" eaLnBrk="1" latinLnBrk="0" hangingPunct="1"/>
                      <a:r>
                        <a:rPr lang="fr-FR" sz="1800" kern="1200" dirty="0">
                          <a:solidFill>
                            <a:sysClr val="windowText" lastClr="000000"/>
                          </a:solidFill>
                          <a:latin typeface="Aptos Display" panose="020B0004020202020204" pitchFamily="34" charset="0"/>
                          <a:ea typeface="+mn-ea"/>
                          <a:cs typeface="+mn-cs"/>
                        </a:rPr>
                        <a:t>Min. Travail</a:t>
                      </a:r>
                      <a:endParaRPr lang="en-US" sz="1800" kern="1200" dirty="0">
                        <a:solidFill>
                          <a:sysClr val="windowText" lastClr="000000"/>
                        </a:solidFill>
                        <a:latin typeface="Aptos Display" panose="020B0004020202020204" pitchFamily="34" charset="0"/>
                        <a:ea typeface="+mn-ea"/>
                        <a:cs typeface="+mn-cs"/>
                      </a:endParaRPr>
                    </a:p>
                  </a:txBody>
                  <a:tcPr anchor="ct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rowSpan="2">
                  <a:txBody>
                    <a:bodyPr/>
                    <a:lstStyle/>
                    <a:p>
                      <a:pPr algn="ctr"/>
                      <a:r>
                        <a:rPr lang="fr-FR" dirty="0">
                          <a:solidFill>
                            <a:sysClr val="windowText" lastClr="000000"/>
                          </a:solidFill>
                          <a:latin typeface="Aptos Display" panose="020B0004020202020204" pitchFamily="34" charset="0"/>
                        </a:rPr>
                        <a:t>Bourgmestre</a:t>
                      </a:r>
                      <a:endParaRPr lang="en-US"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vMerge="1">
                  <a:txBody>
                    <a:bodyPr/>
                    <a:lstStyle/>
                    <a:p>
                      <a:endParaRPr lang="en-US" dirty="0">
                        <a:solidFill>
                          <a:srgbClr val="002060"/>
                        </a:solidFill>
                      </a:endParaRPr>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139109083"/>
                  </a:ext>
                </a:extLst>
              </a:tr>
              <a:tr h="5029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algn="ctr" defTabSz="914400" rtl="0" eaLnBrk="1" latinLnBrk="0" hangingPunct="1"/>
                      <a:r>
                        <a:rPr lang="en-US" sz="1800" kern="1200" dirty="0">
                          <a:solidFill>
                            <a:sysClr val="windowText" lastClr="000000"/>
                          </a:solidFill>
                          <a:latin typeface="Aptos Display" panose="020B0004020202020204" pitchFamily="34" charset="0"/>
                          <a:ea typeface="+mn-ea"/>
                          <a:cs typeface="+mn-cs"/>
                        </a:rPr>
                        <a:t>AEV</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B w="12700" cap="flat" cmpd="sng" algn="ctr">
                      <a:solidFill>
                        <a:srgbClr val="D75524"/>
                      </a:solidFill>
                      <a:prstDash val="solid"/>
                      <a:round/>
                      <a:headEnd type="none" w="med" len="med"/>
                      <a:tailEnd type="none" w="med" len="med"/>
                    </a:lnB>
                    <a:noFill/>
                  </a:tcPr>
                </a:tc>
                <a:tc>
                  <a:txBody>
                    <a:bodyPr/>
                    <a:lstStyle/>
                    <a:p>
                      <a:pPr algn="ctr"/>
                      <a:r>
                        <a:rPr lang="en-US" dirty="0">
                          <a:solidFill>
                            <a:sysClr val="windowText" lastClr="000000"/>
                          </a:solidFill>
                          <a:latin typeface="Aptos Display" panose="020B0004020202020204" pitchFamily="34" charset="0"/>
                        </a:rPr>
                        <a:t>ITM</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r>
                        <a:rPr lang="en-US" dirty="0">
                          <a:solidFill>
                            <a:sysClr val="windowText" lastClr="000000"/>
                          </a:solidFill>
                          <a:latin typeface="Aptos Display" panose="020B0004020202020204" pitchFamily="34" charset="0"/>
                        </a:rPr>
                        <a:t>Commune</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1775576474"/>
                  </a:ext>
                </a:extLst>
              </a:tr>
              <a:tr h="0">
                <a:tc>
                  <a:txBody>
                    <a:bodyPr/>
                    <a:lstStyle/>
                    <a:p>
                      <a:pPr algn="ctr"/>
                      <a:r>
                        <a:rPr lang="fr-FR" dirty="0">
                          <a:solidFill>
                            <a:sysClr val="windowText" lastClr="000000"/>
                          </a:solidFill>
                          <a:latin typeface="Aptos Display" panose="020B0004020202020204" pitchFamily="34" charset="0"/>
                        </a:rPr>
                        <a:t>1</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fr-FR" sz="1800" kern="1200" dirty="0">
                          <a:solidFill>
                            <a:sysClr val="windowText" lastClr="000000"/>
                          </a:solidFill>
                          <a:latin typeface="Aptos Display" panose="020B0004020202020204" pitchFamily="34" charset="0"/>
                          <a:ea typeface="+mn-ea"/>
                          <a:cs typeface="+mn-cs"/>
                        </a:rPr>
                        <a:t>x</a:t>
                      </a:r>
                      <a:endParaRPr lang="en-US" sz="1800" kern="1200" dirty="0">
                        <a:solidFill>
                          <a:sysClr val="windowText" lastClr="000000"/>
                        </a:solidFill>
                        <a:latin typeface="Aptos Display" panose="020B0004020202020204" pitchFamily="34" charset="0"/>
                        <a:ea typeface="+mn-ea"/>
                        <a:cs typeface="+mn-cs"/>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chemeClr val="accent3">
                        <a:alpha val="50196"/>
                      </a:schemeClr>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chemeClr val="accent3">
                        <a:alpha val="50196"/>
                      </a:schemeClr>
                    </a:solidFill>
                  </a:tcPr>
                </a:tc>
                <a:tc>
                  <a:txBody>
                    <a:bodyPr/>
                    <a:lstStyle/>
                    <a:p>
                      <a:pPr marL="0" algn="ctr" defTabSz="914400" rtl="0" eaLnBrk="1" latinLnBrk="0" hangingPunct="1"/>
                      <a:r>
                        <a:rPr lang="en-US" sz="1800" kern="1200" dirty="0">
                          <a:solidFill>
                            <a:sysClr val="windowText" lastClr="000000"/>
                          </a:solidFill>
                          <a:latin typeface="Aptos Display" panose="020B0004020202020204" pitchFamily="34" charset="0"/>
                          <a:ea typeface="+mn-ea"/>
                          <a:cs typeface="+mn-cs"/>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49804"/>
                      </a:srgbClr>
                    </a:solidFill>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chemeClr val="accent3">
                        <a:alpha val="50196"/>
                      </a:schemeClr>
                    </a:solidFill>
                  </a:tcPr>
                </a:tc>
                <a:extLst>
                  <a:ext uri="{0D108BD9-81ED-4DB2-BD59-A6C34878D82A}">
                    <a16:rowId xmlns:a16="http://schemas.microsoft.com/office/drawing/2014/main" val="900503498"/>
                  </a:ext>
                </a:extLst>
              </a:tr>
              <a:tr h="0">
                <a:tc>
                  <a:txBody>
                    <a:bodyPr/>
                    <a:lstStyle/>
                    <a:p>
                      <a:pPr algn="ctr"/>
                      <a:r>
                        <a:rPr lang="fr-FR" dirty="0">
                          <a:solidFill>
                            <a:sysClr val="windowText" lastClr="000000"/>
                          </a:solidFill>
                          <a:latin typeface="Aptos Display" panose="020B0004020202020204" pitchFamily="34" charset="0"/>
                        </a:rPr>
                        <a:t>1A</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fr-FR" sz="1800" kern="1200" dirty="0">
                          <a:solidFill>
                            <a:sysClr val="windowText" lastClr="000000"/>
                          </a:solidFill>
                          <a:latin typeface="Aptos Display" panose="020B0004020202020204" pitchFamily="34" charset="0"/>
                          <a:ea typeface="+mn-ea"/>
                          <a:cs typeface="+mn-cs"/>
                        </a:rPr>
                        <a:t>x</a:t>
                      </a:r>
                      <a:endParaRPr lang="en-US" sz="1800" kern="1200" dirty="0">
                        <a:solidFill>
                          <a:sysClr val="windowText" lastClr="000000"/>
                        </a:solidFill>
                        <a:latin typeface="Aptos Display" panose="020B0004020202020204" pitchFamily="34" charset="0"/>
                        <a:ea typeface="+mn-ea"/>
                        <a:cs typeface="+mn-cs"/>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3331513253"/>
                  </a:ext>
                </a:extLst>
              </a:tr>
              <a:tr h="0">
                <a:tc>
                  <a:txBody>
                    <a:bodyPr/>
                    <a:lstStyle/>
                    <a:p>
                      <a:pPr algn="ctr"/>
                      <a:r>
                        <a:rPr lang="fr-FR" dirty="0">
                          <a:solidFill>
                            <a:sysClr val="windowText" lastClr="000000"/>
                          </a:solidFill>
                          <a:latin typeface="Aptos Display" panose="020B0004020202020204" pitchFamily="34" charset="0"/>
                        </a:rPr>
                        <a:t>1B</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fr-FR" sz="1800" kern="1200" dirty="0">
                          <a:solidFill>
                            <a:sysClr val="windowText" lastClr="000000"/>
                          </a:solidFill>
                          <a:latin typeface="Aptos Display" panose="020B0004020202020204" pitchFamily="34" charset="0"/>
                          <a:ea typeface="+mn-ea"/>
                          <a:cs typeface="+mn-cs"/>
                        </a:rPr>
                        <a:t>x</a:t>
                      </a:r>
                      <a:endParaRPr lang="en-US" sz="1800" kern="1200" dirty="0">
                        <a:solidFill>
                          <a:sysClr val="windowText" lastClr="000000"/>
                        </a:solidFill>
                        <a:latin typeface="Aptos Display" panose="020B0004020202020204" pitchFamily="34" charset="0"/>
                        <a:ea typeface="+mn-ea"/>
                        <a:cs typeface="+mn-cs"/>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en-US" sz="1800" kern="1200" dirty="0">
                          <a:solidFill>
                            <a:sysClr val="windowText" lastClr="000000"/>
                          </a:solidFill>
                          <a:latin typeface="Aptos Display" panose="020B0004020202020204" pitchFamily="34" charset="0"/>
                          <a:ea typeface="+mn-ea"/>
                          <a:cs typeface="+mn-cs"/>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53568599"/>
                  </a:ext>
                </a:extLst>
              </a:tr>
              <a:tr h="0">
                <a:tc>
                  <a:txBody>
                    <a:bodyPr/>
                    <a:lstStyle/>
                    <a:p>
                      <a:pPr algn="ctr"/>
                      <a:r>
                        <a:rPr lang="fr-FR" dirty="0">
                          <a:solidFill>
                            <a:sysClr val="windowText" lastClr="000000"/>
                          </a:solidFill>
                          <a:latin typeface="Aptos Display" panose="020B0004020202020204" pitchFamily="34" charset="0"/>
                        </a:rPr>
                        <a:t>2</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2567330106"/>
                  </a:ext>
                </a:extLst>
              </a:tr>
              <a:tr h="0">
                <a:tc>
                  <a:txBody>
                    <a:bodyPr/>
                    <a:lstStyle/>
                    <a:p>
                      <a:pPr algn="ctr"/>
                      <a:r>
                        <a:rPr lang="fr-FR" dirty="0">
                          <a:solidFill>
                            <a:sysClr val="windowText" lastClr="000000"/>
                          </a:solidFill>
                          <a:latin typeface="Aptos Display" panose="020B0004020202020204" pitchFamily="34" charset="0"/>
                        </a:rPr>
                        <a:t>3</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fr-FR" sz="1800" kern="1200" dirty="0">
                          <a:solidFill>
                            <a:sysClr val="windowText" lastClr="000000"/>
                          </a:solidFill>
                          <a:latin typeface="Aptos Display" panose="020B0004020202020204" pitchFamily="34" charset="0"/>
                          <a:ea typeface="+mn-ea"/>
                          <a:cs typeface="+mn-cs"/>
                        </a:rPr>
                        <a:t>x</a:t>
                      </a:r>
                      <a:endParaRPr lang="en-US" sz="1800" kern="1200" dirty="0">
                        <a:solidFill>
                          <a:sysClr val="windowText" lastClr="000000"/>
                        </a:solidFill>
                        <a:latin typeface="Aptos Display" panose="020B0004020202020204" pitchFamily="34" charset="0"/>
                        <a:ea typeface="+mn-ea"/>
                        <a:cs typeface="+mn-cs"/>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en-US" sz="1800" kern="1200" dirty="0">
                          <a:solidFill>
                            <a:sysClr val="windowText" lastClr="000000"/>
                          </a:solidFill>
                          <a:latin typeface="Aptos Display" panose="020B0004020202020204" pitchFamily="34" charset="0"/>
                          <a:ea typeface="+mn-ea"/>
                          <a:cs typeface="+mn-cs"/>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en-US" sz="1800" kern="1200" dirty="0">
                          <a:solidFill>
                            <a:sysClr val="windowText" lastClr="000000"/>
                          </a:solidFill>
                          <a:latin typeface="Aptos Display" panose="020B0004020202020204" pitchFamily="34" charset="0"/>
                          <a:ea typeface="+mn-ea"/>
                          <a:cs typeface="+mn-cs"/>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2060403173"/>
                  </a:ext>
                </a:extLst>
              </a:tr>
              <a:tr h="0">
                <a:tc>
                  <a:txBody>
                    <a:bodyPr/>
                    <a:lstStyle/>
                    <a:p>
                      <a:pPr algn="ctr"/>
                      <a:r>
                        <a:rPr lang="fr-FR" dirty="0">
                          <a:solidFill>
                            <a:sysClr val="windowText" lastClr="000000"/>
                          </a:solidFill>
                          <a:latin typeface="Aptos Display" panose="020B0004020202020204" pitchFamily="34" charset="0"/>
                        </a:rPr>
                        <a:t>3A</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fr-FR" sz="1800" kern="1200" dirty="0">
                          <a:solidFill>
                            <a:sysClr val="windowText" lastClr="000000"/>
                          </a:solidFill>
                          <a:latin typeface="Aptos Display" panose="020B0004020202020204" pitchFamily="34" charset="0"/>
                          <a:ea typeface="+mn-ea"/>
                          <a:cs typeface="+mn-cs"/>
                        </a:rPr>
                        <a:t>x</a:t>
                      </a:r>
                      <a:endParaRPr lang="en-US" sz="1800" kern="1200" dirty="0">
                        <a:solidFill>
                          <a:sysClr val="windowText" lastClr="000000"/>
                        </a:solidFill>
                        <a:latin typeface="Aptos Display" panose="020B0004020202020204" pitchFamily="34" charset="0"/>
                        <a:ea typeface="+mn-ea"/>
                        <a:cs typeface="+mn-cs"/>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929324069"/>
                  </a:ext>
                </a:extLst>
              </a:tr>
              <a:tr h="0">
                <a:tc>
                  <a:txBody>
                    <a:bodyPr/>
                    <a:lstStyle/>
                    <a:p>
                      <a:pPr algn="ctr"/>
                      <a:r>
                        <a:rPr lang="fr-FR" dirty="0">
                          <a:solidFill>
                            <a:sysClr val="windowText" lastClr="000000"/>
                          </a:solidFill>
                          <a:latin typeface="Aptos Display" panose="020B0004020202020204" pitchFamily="34" charset="0"/>
                        </a:rPr>
                        <a:t>3B</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en-US" sz="1800" kern="1200" dirty="0">
                          <a:solidFill>
                            <a:sysClr val="windowText" lastClr="000000"/>
                          </a:solidFill>
                          <a:latin typeface="Aptos Display" panose="020B0004020202020204" pitchFamily="34" charset="0"/>
                          <a:ea typeface="+mn-ea"/>
                          <a:cs typeface="+mn-cs"/>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marL="0" algn="ctr" defTabSz="914400" rtl="0" eaLnBrk="1" latinLnBrk="0" hangingPunct="1"/>
                      <a:endParaRPr lang="en-US" sz="1800" kern="1200" dirty="0">
                        <a:solidFill>
                          <a:sysClr val="windowText" lastClr="000000"/>
                        </a:solidFill>
                        <a:latin typeface="Aptos Display" panose="020B0004020202020204" pitchFamily="34" charset="0"/>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2922166725"/>
                  </a:ext>
                </a:extLst>
              </a:tr>
              <a:tr h="0">
                <a:tc>
                  <a:txBody>
                    <a:bodyPr/>
                    <a:lstStyle/>
                    <a:p>
                      <a:pPr algn="ctr"/>
                      <a:r>
                        <a:rPr lang="fr-FR" dirty="0">
                          <a:solidFill>
                            <a:sysClr val="windowText" lastClr="000000"/>
                          </a:solidFill>
                          <a:latin typeface="Aptos Display" panose="020B0004020202020204" pitchFamily="34" charset="0"/>
                        </a:rPr>
                        <a:t>4</a:t>
                      </a: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r>
                        <a:rPr lang="fr-FR" dirty="0">
                          <a:solidFill>
                            <a:sysClr val="windowText" lastClr="000000"/>
                          </a:solidFill>
                          <a:latin typeface="Aptos Display" panose="020B0004020202020204" pitchFamily="34" charset="0"/>
                        </a:rPr>
                        <a:t>(x)</a:t>
                      </a:r>
                      <a:endParaRPr lang="en-US" dirty="0">
                        <a:solidFill>
                          <a:sysClr val="windowText" lastClr="000000"/>
                        </a:solidFill>
                        <a:latin typeface="Aptos Display" panose="020B0004020202020204" pitchFamily="34" charset="0"/>
                      </a:endParaRPr>
                    </a:p>
                  </a:txBody>
                  <a:tcP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fr-FR" sz="1800" kern="1200" dirty="0">
                          <a:solidFill>
                            <a:sysClr val="windowText" lastClr="000000"/>
                          </a:solidFill>
                          <a:latin typeface="Aptos Display" panose="020B0004020202020204" pitchFamily="34" charset="0"/>
                          <a:ea typeface="+mn-ea"/>
                          <a:cs typeface="+mn-cs"/>
                        </a:rPr>
                        <a:t>(x)</a:t>
                      </a:r>
                      <a:endParaRPr lang="en-US" sz="1800" kern="1200" dirty="0">
                        <a:solidFill>
                          <a:sysClr val="windowText" lastClr="000000"/>
                        </a:solidFill>
                        <a:latin typeface="Aptos Display" panose="020B0004020202020204" pitchFamily="34" charset="0"/>
                        <a:ea typeface="+mn-ea"/>
                        <a:cs typeface="+mn-cs"/>
                      </a:endParaRPr>
                    </a:p>
                  </a:txBody>
                  <a:tcPr>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ctr" defTabSz="914400" rtl="0" eaLnBrk="1" latinLnBrk="0" hangingPunct="1"/>
                      <a:r>
                        <a:rPr lang="en-US" sz="1800" kern="1200" dirty="0">
                          <a:solidFill>
                            <a:sysClr val="windowText" lastClr="000000"/>
                          </a:solidFill>
                          <a:latin typeface="Aptos Display" panose="020B0004020202020204" pitchFamily="34" charset="0"/>
                          <a:ea typeface="+mn-ea"/>
                          <a:cs typeface="+mn-cs"/>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r>
                        <a:rPr lang="en-US" dirty="0">
                          <a:solidFill>
                            <a:sysClr val="windowText" lastClr="000000"/>
                          </a:solidFill>
                          <a:latin typeface="Aptos Display" panose="020B0004020202020204" pitchFamily="34" charset="0"/>
                        </a:rPr>
                        <a:t>(x)</a:t>
                      </a: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28C3E"/>
                    </a:solidFill>
                  </a:tcPr>
                </a:tc>
                <a:tc>
                  <a:txBody>
                    <a:bodyPr/>
                    <a:lstStyle/>
                    <a:p>
                      <a:pPr algn="ctr"/>
                      <a:endParaRPr lang="en-US" dirty="0">
                        <a:solidFill>
                          <a:sysClr val="windowText" lastClr="000000"/>
                        </a:solidFill>
                        <a:latin typeface="Aptos Display" panose="020B0004020202020204" pitchFamily="34" charset="0"/>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1475922935"/>
                  </a:ext>
                </a:extLst>
              </a:tr>
            </a:tbl>
          </a:graphicData>
        </a:graphic>
      </p:graphicFrame>
    </p:spTree>
    <p:extLst>
      <p:ext uri="{BB962C8B-B14F-4D97-AF65-F5344CB8AC3E}">
        <p14:creationId xmlns:p14="http://schemas.microsoft.com/office/powerpoint/2010/main" val="2867289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E064C6F-CE89-0F83-A348-0552EA1C6941}"/>
              </a:ext>
            </a:extLst>
          </p:cNvPr>
          <p:cNvSpPr>
            <a:spLocks noGrp="1"/>
          </p:cNvSpPr>
          <p:nvPr>
            <p:ph type="dt" sz="half" idx="2"/>
          </p:nvPr>
        </p:nvSpPr>
        <p:spPr>
          <a:xfrm>
            <a:off x="921727" y="366539"/>
            <a:ext cx="5998361" cy="312111"/>
          </a:xfrm>
        </p:spPr>
        <p:txBody>
          <a:bodyPr/>
          <a:lstStyle/>
          <a:p>
            <a:r>
              <a:rPr lang="fr-LU" dirty="0"/>
              <a:t>Nomenclature et classification des établissements classés</a:t>
            </a:r>
            <a:endParaRPr lang="fr-FR" dirty="0"/>
          </a:p>
        </p:txBody>
      </p:sp>
      <p:pic>
        <p:nvPicPr>
          <p:cNvPr id="5" name="Picture 2">
            <a:extLst>
              <a:ext uri="{FF2B5EF4-FFF2-40B4-BE49-F238E27FC236}">
                <a16:creationId xmlns:a16="http://schemas.microsoft.com/office/drawing/2014/main" id="{4A2A8DFD-A416-5170-16F4-89CFD7434197}"/>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7517245" y="1245190"/>
            <a:ext cx="4674755" cy="353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DA4BD4F9-91BD-AD48-1259-47C4A1F80EDF}"/>
              </a:ext>
            </a:extLst>
          </p:cNvPr>
          <p:cNvSpPr/>
          <p:nvPr/>
        </p:nvSpPr>
        <p:spPr>
          <a:xfrm>
            <a:off x="8097605" y="4857717"/>
            <a:ext cx="3762910" cy="500137"/>
          </a:xfrm>
          <a:prstGeom prst="rect">
            <a:avLst/>
          </a:prstGeom>
        </p:spPr>
        <p:txBody>
          <a:bodyPr wrap="square">
            <a:spAutoFit/>
          </a:bodyPr>
          <a:lstStyle/>
          <a:p>
            <a:pPr algn="ctr">
              <a:spcBef>
                <a:spcPts val="300"/>
              </a:spcBef>
              <a:buSzPct val="80000"/>
              <a:defRPr/>
            </a:pPr>
            <a:r>
              <a:rPr lang="fr-LU" sz="1200" dirty="0">
                <a:solidFill>
                  <a:srgbClr val="000000"/>
                </a:solidFill>
                <a:latin typeface="+mj-lt"/>
                <a:ea typeface="Verdana" panose="020B0604030504040204" pitchFamily="34" charset="0"/>
                <a:cs typeface="Verdana" panose="020B0604030504040204" pitchFamily="34" charset="0"/>
              </a:rPr>
              <a:t>Article paru le </a:t>
            </a:r>
            <a:r>
              <a:rPr lang="fr-LU" sz="1200" dirty="0" err="1">
                <a:solidFill>
                  <a:srgbClr val="000000"/>
                </a:solidFill>
                <a:latin typeface="+mj-lt"/>
                <a:ea typeface="Verdana" panose="020B0604030504040204" pitchFamily="34" charset="0"/>
                <a:cs typeface="Verdana" panose="020B0604030504040204" pitchFamily="34" charset="0"/>
              </a:rPr>
              <a:t>Luxemburger</a:t>
            </a:r>
            <a:r>
              <a:rPr lang="fr-LU" sz="1200" dirty="0">
                <a:solidFill>
                  <a:srgbClr val="000000"/>
                </a:solidFill>
                <a:latin typeface="+mj-lt"/>
                <a:ea typeface="Verdana" panose="020B0604030504040204" pitchFamily="34" charset="0"/>
                <a:cs typeface="Verdana" panose="020B0604030504040204" pitchFamily="34" charset="0"/>
              </a:rPr>
              <a:t> </a:t>
            </a:r>
            <a:r>
              <a:rPr lang="fr-LU" sz="1200" dirty="0" err="1">
                <a:solidFill>
                  <a:srgbClr val="000000"/>
                </a:solidFill>
                <a:latin typeface="+mj-lt"/>
                <a:ea typeface="Verdana" panose="020B0604030504040204" pitchFamily="34" charset="0"/>
                <a:cs typeface="Verdana" panose="020B0604030504040204" pitchFamily="34" charset="0"/>
              </a:rPr>
              <a:t>Wort</a:t>
            </a:r>
            <a:r>
              <a:rPr lang="fr-LU" sz="1200" dirty="0">
                <a:solidFill>
                  <a:srgbClr val="000000"/>
                </a:solidFill>
                <a:latin typeface="+mj-lt"/>
                <a:ea typeface="Verdana" panose="020B0604030504040204" pitchFamily="34" charset="0"/>
                <a:cs typeface="Verdana" panose="020B0604030504040204" pitchFamily="34" charset="0"/>
              </a:rPr>
              <a:t>  du 29/30 juin 2019</a:t>
            </a:r>
          </a:p>
          <a:p>
            <a:pPr algn="ctr">
              <a:spcBef>
                <a:spcPts val="300"/>
              </a:spcBef>
              <a:buSzPct val="80000"/>
              <a:defRPr/>
            </a:pPr>
            <a:r>
              <a:rPr lang="fr-LU" sz="1200" dirty="0">
                <a:solidFill>
                  <a:srgbClr val="000000"/>
                </a:solidFill>
                <a:latin typeface="+mj-lt"/>
                <a:ea typeface="Verdana" panose="020B0604030504040204" pitchFamily="34" charset="0"/>
                <a:cs typeface="Verdana" panose="020B0604030504040204" pitchFamily="34" charset="0"/>
              </a:rPr>
              <a:t>(Jacques Ganser/ </a:t>
            </a:r>
            <a:r>
              <a:rPr lang="fr-LU" sz="1200" dirty="0" err="1">
                <a:solidFill>
                  <a:srgbClr val="000000"/>
                </a:solidFill>
                <a:latin typeface="+mj-lt"/>
                <a:ea typeface="Verdana" panose="020B0604030504040204" pitchFamily="34" charset="0"/>
                <a:cs typeface="Verdana" panose="020B0604030504040204" pitchFamily="34" charset="0"/>
              </a:rPr>
              <a:t>Foto</a:t>
            </a:r>
            <a:r>
              <a:rPr lang="fr-LU" sz="1200" dirty="0">
                <a:solidFill>
                  <a:srgbClr val="000000"/>
                </a:solidFill>
                <a:latin typeface="+mj-lt"/>
                <a:ea typeface="Verdana" panose="020B0604030504040204" pitchFamily="34" charset="0"/>
                <a:cs typeface="Verdana" panose="020B0604030504040204" pitchFamily="34" charset="0"/>
              </a:rPr>
              <a:t> – Guy Wolff)</a:t>
            </a:r>
          </a:p>
        </p:txBody>
      </p:sp>
      <p:sp>
        <p:nvSpPr>
          <p:cNvPr id="8" name="TextBox 7">
            <a:extLst>
              <a:ext uri="{FF2B5EF4-FFF2-40B4-BE49-F238E27FC236}">
                <a16:creationId xmlns:a16="http://schemas.microsoft.com/office/drawing/2014/main" id="{4B7EDE34-8764-C996-F741-D2BCD4F7D87C}"/>
              </a:ext>
            </a:extLst>
          </p:cNvPr>
          <p:cNvSpPr txBox="1"/>
          <p:nvPr/>
        </p:nvSpPr>
        <p:spPr>
          <a:xfrm>
            <a:off x="1046396" y="1420612"/>
            <a:ext cx="6470849" cy="4632037"/>
          </a:xfrm>
          <a:prstGeom prst="rect">
            <a:avLst/>
          </a:prstGeom>
          <a:noFill/>
        </p:spPr>
        <p:txBody>
          <a:bodyPr wrap="square">
            <a:spAutoFit/>
          </a:bodyPr>
          <a:lstStyle/>
          <a:p>
            <a:pPr marL="0" marR="0" lvl="0" indent="0" algn="l" defTabSz="457200" rtl="0" eaLnBrk="1" fontAlgn="base" latinLnBrk="0" hangingPunct="1">
              <a:lnSpc>
                <a:spcPct val="100000"/>
              </a:lnSpc>
              <a:spcBef>
                <a:spcPts val="600"/>
              </a:spcBef>
              <a:spcAft>
                <a:spcPct val="0"/>
              </a:spcAft>
              <a:buClrTx/>
              <a:buSzTx/>
              <a:buFont typeface="Courier New" panose="02070309020205020404" pitchFamily="49" charset="0"/>
              <a:buNone/>
              <a:tabLst/>
              <a:defRPr/>
            </a:pPr>
            <a:r>
              <a:rPr kumimoji="0" lang="fr-LU" sz="2000" b="0" i="0" u="none" strike="noStrike" kern="1200" cap="none" spc="0" normalizeH="0" baseline="0" noProof="0" dirty="0">
                <a:ln>
                  <a:noFill/>
                </a:ln>
                <a:solidFill>
                  <a:srgbClr val="000000"/>
                </a:solidFill>
                <a:effectLst/>
                <a:uLnTx/>
                <a:uFillTx/>
                <a:latin typeface="Aptos Display" panose="020B0004020202020204" pitchFamily="34" charset="0"/>
                <a:cs typeface="Arial" panose="020B0604020202020204" pitchFamily="34" charset="0"/>
              </a:rPr>
              <a:t>618 établissements sont soumis à autorisation</a:t>
            </a:r>
          </a:p>
          <a:p>
            <a:pPr marL="342900" marR="0" lvl="0" indent="-342900" algn="l" defTabSz="457200" rtl="0" eaLnBrk="1" fontAlgn="base" latinLnBrk="0" hangingPunct="1">
              <a:lnSpc>
                <a:spcPct val="100000"/>
              </a:lnSpc>
              <a:spcBef>
                <a:spcPts val="600"/>
              </a:spcBef>
              <a:spcAft>
                <a:spcPct val="0"/>
              </a:spcAft>
              <a:buClr>
                <a:srgbClr val="F28C3E"/>
              </a:buClr>
              <a:buSzTx/>
              <a:buFont typeface="Arial" panose="020B0604020202020204" pitchFamily="34" charset="0"/>
              <a:buChar char="•"/>
              <a:tabLst/>
              <a:defRPr/>
            </a:pPr>
            <a:r>
              <a:rPr kumimoji="0" lang="fr-LU" sz="2000" b="0" i="0" u="none" strike="noStrike" kern="1200" cap="none" spc="0" normalizeH="0" baseline="0" noProof="0" dirty="0">
                <a:ln>
                  <a:noFill/>
                </a:ln>
                <a:solidFill>
                  <a:srgbClr val="000000"/>
                </a:solidFill>
                <a:effectLst/>
                <a:uLnTx/>
                <a:uFillTx/>
                <a:latin typeface="Aptos Display" panose="020B0004020202020204" pitchFamily="34" charset="0"/>
                <a:cs typeface="Arial" panose="020B0604020202020204" pitchFamily="34" charset="0"/>
              </a:rPr>
              <a:t> 354 établissements (classe 1)</a:t>
            </a:r>
          </a:p>
          <a:p>
            <a:pPr marL="342900" marR="0" lvl="0" indent="-342900" algn="l" defTabSz="914400" rtl="0" eaLnBrk="1" fontAlgn="auto" latinLnBrk="0" hangingPunct="1">
              <a:lnSpc>
                <a:spcPct val="100000"/>
              </a:lnSpc>
              <a:spcBef>
                <a:spcPts val="600"/>
              </a:spcBef>
              <a:spcAft>
                <a:spcPts val="0"/>
              </a:spcAft>
              <a:buClr>
                <a:srgbClr val="F28C3E"/>
              </a:buClr>
              <a:buSzTx/>
              <a:buFont typeface="Arial" panose="020B0604020202020204" pitchFamily="34" charset="0"/>
              <a:buChar char="•"/>
              <a:tabLst/>
              <a:defRPr/>
            </a:pPr>
            <a:r>
              <a:rPr lang="fr-LU" sz="2000" b="0" baseline="0" dirty="0">
                <a:solidFill>
                  <a:srgbClr val="000000"/>
                </a:solidFill>
                <a:latin typeface="Aptos Display" panose="020B0004020202020204" pitchFamily="34" charset="0"/>
                <a:cs typeface="Arial" panose="020B0604020202020204" pitchFamily="34" charset="0"/>
              </a:rPr>
              <a:t>  22 établissements (classe 1A) </a:t>
            </a:r>
          </a:p>
          <a:p>
            <a:pPr marL="342900" marR="0" lvl="0" indent="-342900" algn="l" defTabSz="914400" rtl="0" eaLnBrk="1" fontAlgn="auto" latinLnBrk="0" hangingPunct="1">
              <a:lnSpc>
                <a:spcPct val="100000"/>
              </a:lnSpc>
              <a:spcBef>
                <a:spcPts val="600"/>
              </a:spcBef>
              <a:spcAft>
                <a:spcPts val="0"/>
              </a:spcAft>
              <a:buClr>
                <a:srgbClr val="F28C3E"/>
              </a:buClr>
              <a:buSzTx/>
              <a:buFont typeface="Arial" panose="020B0604020202020204" pitchFamily="34" charset="0"/>
              <a:buChar char="•"/>
              <a:tabLst/>
              <a:defRPr/>
            </a:pPr>
            <a:r>
              <a:rPr lang="fr-LU" sz="2000" b="0" baseline="0" dirty="0">
                <a:solidFill>
                  <a:srgbClr val="000000"/>
                </a:solidFill>
                <a:latin typeface="Aptos Display" panose="020B0004020202020204" pitchFamily="34" charset="0"/>
                <a:cs typeface="Arial" panose="020B0604020202020204" pitchFamily="34" charset="0"/>
              </a:rPr>
              <a:t>  10 établissements </a:t>
            </a:r>
            <a:r>
              <a:rPr kumimoji="0" lang="fr-LU" sz="2000" b="0" i="0" u="none" strike="noStrike" kern="1200" cap="none" spc="0" normalizeH="0" baseline="0" noProof="0" dirty="0">
                <a:ln>
                  <a:noFill/>
                </a:ln>
                <a:solidFill>
                  <a:srgbClr val="000000"/>
                </a:solidFill>
                <a:effectLst/>
                <a:uLnTx/>
                <a:uFillTx/>
                <a:latin typeface="Aptos Display" panose="020B0004020202020204" pitchFamily="34" charset="0"/>
                <a:cs typeface="Arial" panose="020B0604020202020204" pitchFamily="34" charset="0"/>
              </a:rPr>
              <a:t>(classe 1B)</a:t>
            </a:r>
            <a:endParaRPr lang="fr-LU" sz="2000" b="0" baseline="0" dirty="0">
              <a:solidFill>
                <a:srgbClr val="000000"/>
              </a:solidFill>
              <a:latin typeface="Aptos Display" panose="020B00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
                <a:srgbClr val="F28C3E"/>
              </a:buClr>
              <a:buSzTx/>
              <a:buFont typeface="Arial" panose="020B0604020202020204" pitchFamily="34" charset="0"/>
              <a:buChar char="•"/>
              <a:tabLst/>
              <a:defRPr/>
            </a:pPr>
            <a:r>
              <a:rPr kumimoji="0" lang="fr-LU" sz="2000" b="0" i="0" u="none" strike="noStrike" kern="1200" cap="none" spc="0" normalizeH="0" baseline="0" noProof="0" dirty="0">
                <a:ln>
                  <a:noFill/>
                </a:ln>
                <a:solidFill>
                  <a:srgbClr val="000000"/>
                </a:solidFill>
                <a:effectLst/>
                <a:uLnTx/>
                <a:uFillTx/>
                <a:latin typeface="Aptos Display" panose="020B0004020202020204" pitchFamily="34" charset="0"/>
                <a:cs typeface="Arial" panose="020B0604020202020204" pitchFamily="34" charset="0"/>
              </a:rPr>
              <a:t>  145 établissements (classe 3)</a:t>
            </a:r>
          </a:p>
          <a:p>
            <a:pPr marL="342900" marR="0" lvl="0" indent="-342900" algn="l" defTabSz="457200" rtl="0" eaLnBrk="1" fontAlgn="base" latinLnBrk="0" hangingPunct="1">
              <a:lnSpc>
                <a:spcPct val="100000"/>
              </a:lnSpc>
              <a:spcBef>
                <a:spcPts val="600"/>
              </a:spcBef>
              <a:spcAft>
                <a:spcPct val="0"/>
              </a:spcAft>
              <a:buClr>
                <a:srgbClr val="F28C3E"/>
              </a:buClr>
              <a:buSzTx/>
              <a:buFont typeface="Arial" panose="020B0604020202020204" pitchFamily="34" charset="0"/>
              <a:buChar char="•"/>
              <a:tabLst/>
              <a:defRPr/>
            </a:pPr>
            <a:r>
              <a:rPr kumimoji="0" lang="fr-LU" sz="2000" b="0" i="0" u="none" strike="noStrike" kern="1200" cap="none" spc="0" normalizeH="0" baseline="0" noProof="0" dirty="0">
                <a:ln>
                  <a:noFill/>
                </a:ln>
                <a:solidFill>
                  <a:srgbClr val="000000"/>
                </a:solidFill>
                <a:effectLst/>
                <a:uLnTx/>
                <a:uFillTx/>
                <a:latin typeface="Aptos Display" panose="020B0004020202020204" pitchFamily="34" charset="0"/>
                <a:cs typeface="Arial" panose="020B0604020202020204" pitchFamily="34" charset="0"/>
              </a:rPr>
              <a:t>  46 établissements (classe 3A)</a:t>
            </a:r>
          </a:p>
          <a:p>
            <a:pPr marL="342900" marR="0" lvl="0" indent="-342900" algn="just" defTabSz="457200" rtl="0" eaLnBrk="1" fontAlgn="base" latinLnBrk="0" hangingPunct="1">
              <a:lnSpc>
                <a:spcPct val="100000"/>
              </a:lnSpc>
              <a:spcBef>
                <a:spcPts val="600"/>
              </a:spcBef>
              <a:spcAft>
                <a:spcPct val="0"/>
              </a:spcAft>
              <a:buClr>
                <a:srgbClr val="F28C3E"/>
              </a:buClr>
              <a:buSzTx/>
              <a:buFont typeface="Arial" panose="020B0604020202020204" pitchFamily="34" charset="0"/>
              <a:buChar char="•"/>
              <a:tabLst/>
              <a:defRPr/>
            </a:pPr>
            <a:r>
              <a:rPr kumimoji="0" lang="fr-LU" sz="2000" b="0" i="0" u="none" strike="noStrike" kern="1200" cap="none" spc="0" normalizeH="0" baseline="0" noProof="0" dirty="0">
                <a:ln>
                  <a:noFill/>
                </a:ln>
                <a:solidFill>
                  <a:srgbClr val="000000"/>
                </a:solidFill>
                <a:effectLst/>
                <a:uLnTx/>
                <a:uFillTx/>
                <a:latin typeface="Aptos Display" panose="020B0004020202020204" pitchFamily="34" charset="0"/>
                <a:cs typeface="Arial" panose="020B0604020202020204" pitchFamily="34" charset="0"/>
              </a:rPr>
              <a:t>  18 établissements (classe 3B)</a:t>
            </a:r>
          </a:p>
          <a:p>
            <a:pPr marL="342900" marR="0" lvl="0" indent="-342900" algn="l" defTabSz="457200" rtl="0" eaLnBrk="1" fontAlgn="base" latinLnBrk="0" hangingPunct="1">
              <a:lnSpc>
                <a:spcPct val="100000"/>
              </a:lnSpc>
              <a:spcBef>
                <a:spcPts val="600"/>
              </a:spcBef>
              <a:spcAft>
                <a:spcPct val="0"/>
              </a:spcAft>
              <a:buClr>
                <a:srgbClr val="F28C3E"/>
              </a:buClr>
              <a:buSzTx/>
              <a:buFont typeface="Arial" panose="020B0604020202020204" pitchFamily="34" charset="0"/>
              <a:buChar char="•"/>
              <a:tabLst/>
              <a:defRPr/>
            </a:pPr>
            <a:r>
              <a:rPr kumimoji="0" lang="fr-LU" sz="2000" b="0" i="0" u="none" strike="noStrike" kern="1200" cap="none" spc="0" normalizeH="0" baseline="0" noProof="0" dirty="0">
                <a:ln>
                  <a:noFill/>
                </a:ln>
                <a:solidFill>
                  <a:srgbClr val="000000"/>
                </a:solidFill>
                <a:effectLst/>
                <a:uLnTx/>
                <a:uFillTx/>
                <a:latin typeface="Aptos Display" panose="020B0004020202020204" pitchFamily="34" charset="0"/>
                <a:cs typeface="Arial" panose="020B0604020202020204" pitchFamily="34" charset="0"/>
              </a:rPr>
              <a:t>  23 établissements (classe 2)</a:t>
            </a:r>
          </a:p>
          <a:p>
            <a:pPr marL="0" marR="0" lvl="0" indent="0" algn="l" defTabSz="457200" rtl="0" eaLnBrk="1" fontAlgn="base" latinLnBrk="0" hangingPunct="1">
              <a:lnSpc>
                <a:spcPct val="100000"/>
              </a:lnSpc>
              <a:spcBef>
                <a:spcPts val="600"/>
              </a:spcBef>
              <a:spcAft>
                <a:spcPct val="0"/>
              </a:spcAft>
              <a:buClrTx/>
              <a:buSzTx/>
              <a:buFont typeface="Courier New" panose="02070309020205020404" pitchFamily="49" charset="0"/>
              <a:buNone/>
              <a:tabLst/>
              <a:defRPr/>
            </a:pPr>
            <a:r>
              <a:rPr kumimoji="0" lang="fr-LU" sz="2000" b="0" i="0" u="none" strike="noStrike" kern="1200" cap="none" spc="0" normalizeH="0" baseline="0" noProof="0" dirty="0">
                <a:ln>
                  <a:noFill/>
                </a:ln>
                <a:solidFill>
                  <a:srgbClr val="000000"/>
                </a:solidFill>
                <a:effectLst/>
                <a:uLnTx/>
                <a:uFillTx/>
                <a:latin typeface="Aptos Display" panose="020B0004020202020204" pitchFamily="34" charset="0"/>
                <a:cs typeface="Arial" panose="020B0604020202020204" pitchFamily="34" charset="0"/>
              </a:rPr>
              <a:t>52 établissements sont soumis à déclaration (classe 4)</a:t>
            </a:r>
          </a:p>
          <a:p>
            <a:pPr marL="0" marR="0" lvl="0" indent="0" algn="l" defTabSz="457200" rtl="0" eaLnBrk="1" fontAlgn="base" latinLnBrk="0" hangingPunct="1">
              <a:lnSpc>
                <a:spcPct val="100000"/>
              </a:lnSpc>
              <a:spcBef>
                <a:spcPts val="600"/>
              </a:spcBef>
              <a:spcAft>
                <a:spcPct val="0"/>
              </a:spcAft>
              <a:buClrTx/>
              <a:buSzTx/>
              <a:buFont typeface="Courier New" panose="02070309020205020404" pitchFamily="49" charset="0"/>
              <a:buNone/>
              <a:tabLst/>
              <a:defRPr/>
            </a:pPr>
            <a:endParaRPr lang="fr-LU" sz="2000" dirty="0">
              <a:solidFill>
                <a:srgbClr val="000000"/>
              </a:solidFill>
              <a:latin typeface="Aptos Display" panose="020B0004020202020204" pitchFamily="34" charset="0"/>
              <a:cs typeface="Arial" panose="020B0604020202020204" pitchFamily="34" charset="0"/>
            </a:endParaRPr>
          </a:p>
          <a:p>
            <a:pPr marL="0" marR="0" lvl="0" indent="0" algn="l" defTabSz="457200" rtl="0" eaLnBrk="1" fontAlgn="base" latinLnBrk="0" hangingPunct="1">
              <a:lnSpc>
                <a:spcPct val="100000"/>
              </a:lnSpc>
              <a:spcBef>
                <a:spcPts val="600"/>
              </a:spcBef>
              <a:spcAft>
                <a:spcPct val="0"/>
              </a:spcAft>
              <a:buClrTx/>
              <a:buSzTx/>
              <a:buFont typeface="Courier New" panose="02070309020205020404" pitchFamily="49" charset="0"/>
              <a:buNone/>
              <a:tabLst/>
              <a:defRPr/>
            </a:pPr>
            <a:endParaRPr lang="fr-LU" sz="2000" dirty="0">
              <a:solidFill>
                <a:srgbClr val="000000"/>
              </a:solidFill>
              <a:latin typeface="Aptos Display" panose="020B0004020202020204" pitchFamily="34" charset="0"/>
              <a:cs typeface="Arial" panose="020B0604020202020204" pitchFamily="34" charset="0"/>
            </a:endParaRPr>
          </a:p>
          <a:p>
            <a:pPr marL="0" marR="0" lvl="0" indent="0" algn="l" defTabSz="457200" rtl="0" eaLnBrk="1" fontAlgn="base" latinLnBrk="0" hangingPunct="1">
              <a:lnSpc>
                <a:spcPct val="100000"/>
              </a:lnSpc>
              <a:spcBef>
                <a:spcPts val="600"/>
              </a:spcBef>
              <a:spcAft>
                <a:spcPct val="0"/>
              </a:spcAft>
              <a:buClrTx/>
              <a:buSzTx/>
              <a:buFont typeface="Courier New" panose="02070309020205020404" pitchFamily="49" charset="0"/>
              <a:buNone/>
              <a:tabLst/>
              <a:defRPr/>
            </a:pPr>
            <a:r>
              <a:rPr kumimoji="0" lang="fr-LU" sz="2000" b="0" i="0" u="none" strike="noStrike" kern="1200" cap="none" spc="0" normalizeH="0" baseline="0" noProof="0" dirty="0">
                <a:ln>
                  <a:noFill/>
                </a:ln>
                <a:solidFill>
                  <a:srgbClr val="000000"/>
                </a:solidFill>
                <a:effectLst/>
                <a:uLnTx/>
                <a:uFillTx/>
                <a:latin typeface="Aptos Display" panose="020B0004020202020204" pitchFamily="34" charset="0"/>
                <a:cs typeface="Arial" panose="020B0604020202020204" pitchFamily="34" charset="0"/>
              </a:rPr>
              <a:t>La nomenclature  comprend 9 rubriques et 45 sous-rubriques</a:t>
            </a:r>
          </a:p>
        </p:txBody>
      </p:sp>
      <p:sp>
        <p:nvSpPr>
          <p:cNvPr id="7" name="Title 1">
            <a:extLst>
              <a:ext uri="{FF2B5EF4-FFF2-40B4-BE49-F238E27FC236}">
                <a16:creationId xmlns:a16="http://schemas.microsoft.com/office/drawing/2014/main" id="{C188ABBD-106D-E5B2-FFD9-DD7534CCD5D0}"/>
              </a:ext>
            </a:extLst>
          </p:cNvPr>
          <p:cNvSpPr>
            <a:spLocks noGrp="1"/>
          </p:cNvSpPr>
          <p:nvPr>
            <p:ph type="title"/>
          </p:nvPr>
        </p:nvSpPr>
        <p:spPr>
          <a:xfrm>
            <a:off x="921728" y="805351"/>
            <a:ext cx="10749572" cy="708978"/>
          </a:xfrm>
        </p:spPr>
        <p:txBody>
          <a:bodyPr>
            <a:noAutofit/>
          </a:bodyPr>
          <a:lstStyle/>
          <a:p>
            <a:pPr>
              <a:lnSpc>
                <a:spcPct val="107000"/>
              </a:lnSpc>
              <a:spcAft>
                <a:spcPts val="800"/>
              </a:spcAft>
            </a:pPr>
            <a:r>
              <a:rPr lang="en-US" sz="4000" cap="all" dirty="0" err="1"/>
              <a:t>Établissements</a:t>
            </a:r>
            <a:r>
              <a:rPr lang="en-US" sz="4000" cap="all" dirty="0"/>
              <a:t> </a:t>
            </a:r>
            <a:r>
              <a:rPr lang="en-US" sz="4000" cap="all" dirty="0" err="1"/>
              <a:t>classés</a:t>
            </a:r>
            <a:endParaRPr lang="en-US" sz="4000" cap="all"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378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805351"/>
            <a:ext cx="10749572" cy="708978"/>
          </a:xfrm>
        </p:spPr>
        <p:txBody>
          <a:bodyPr>
            <a:noAutofit/>
          </a:bodyPr>
          <a:lstStyle/>
          <a:p>
            <a:pPr>
              <a:lnSpc>
                <a:spcPct val="107000"/>
              </a:lnSpc>
              <a:spcAft>
                <a:spcPts val="800"/>
              </a:spcAft>
            </a:pPr>
            <a:r>
              <a:rPr lang="en-US" sz="4000" cap="all" dirty="0" err="1"/>
              <a:t>Établissements</a:t>
            </a:r>
            <a:r>
              <a:rPr lang="en-US" sz="4000" cap="all" dirty="0"/>
              <a:t> </a:t>
            </a:r>
            <a:r>
              <a:rPr lang="en-US" sz="4000" cap="all" dirty="0" err="1"/>
              <a:t>classés</a:t>
            </a:r>
            <a:r>
              <a:rPr lang="en-US" sz="4000" cap="all" dirty="0"/>
              <a:t> </a:t>
            </a:r>
            <a:r>
              <a:rPr lang="en-US" sz="4000" cap="all" dirty="0" err="1"/>
              <a:t>récurrents</a:t>
            </a:r>
            <a:endParaRPr lang="en-US" sz="4000" cap="all"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22339" y="1828799"/>
            <a:ext cx="4215018" cy="4368801"/>
          </a:xfrm>
        </p:spPr>
        <p:txBody>
          <a:bodyPr>
            <a:normAutofit fontScale="70000" lnSpcReduction="20000"/>
          </a:bodyPr>
          <a:lstStyle/>
          <a:p>
            <a:pPr marL="0" indent="0">
              <a:buNone/>
            </a:pPr>
            <a:r>
              <a:rPr lang="en-US" sz="2600" b="1" dirty="0"/>
              <a:t>Entre </a:t>
            </a:r>
            <a:r>
              <a:rPr lang="en-US" sz="2600" b="1" dirty="0" err="1"/>
              <a:t>autres</a:t>
            </a:r>
            <a:r>
              <a:rPr lang="en-US" sz="2600" b="1" dirty="0"/>
              <a:t>:</a:t>
            </a:r>
          </a:p>
          <a:p>
            <a:r>
              <a:rPr lang="en-US" sz="2600" dirty="0" err="1"/>
              <a:t>Étable</a:t>
            </a:r>
            <a:r>
              <a:rPr lang="en-US" sz="2600" dirty="0"/>
              <a:t> ;</a:t>
            </a:r>
          </a:p>
          <a:p>
            <a:r>
              <a:rPr lang="en-US" sz="2600" dirty="0" err="1"/>
              <a:t>Écuries</a:t>
            </a:r>
            <a:r>
              <a:rPr lang="en-US" sz="2600" dirty="0"/>
              <a:t> et </a:t>
            </a:r>
            <a:r>
              <a:rPr lang="en-US" sz="2600" dirty="0" err="1"/>
              <a:t>centres</a:t>
            </a:r>
            <a:r>
              <a:rPr lang="en-US" sz="2600" dirty="0"/>
              <a:t> </a:t>
            </a:r>
            <a:r>
              <a:rPr lang="en-US" sz="2600" dirty="0" err="1"/>
              <a:t>équestres</a:t>
            </a:r>
            <a:r>
              <a:rPr lang="en-US" sz="2600" dirty="0"/>
              <a:t>;</a:t>
            </a:r>
          </a:p>
          <a:p>
            <a:r>
              <a:rPr lang="en-US" sz="2600" dirty="0" err="1"/>
              <a:t>Dépôt</a:t>
            </a:r>
            <a:r>
              <a:rPr lang="en-US" sz="2600" dirty="0"/>
              <a:t> de fumier ;</a:t>
            </a:r>
          </a:p>
          <a:p>
            <a:r>
              <a:rPr lang="en-US" sz="2600" dirty="0" err="1"/>
              <a:t>Dépôt</a:t>
            </a:r>
            <a:r>
              <a:rPr lang="en-US" sz="2600" dirty="0"/>
              <a:t> de </a:t>
            </a:r>
            <a:r>
              <a:rPr lang="en-US" sz="2600" dirty="0" err="1"/>
              <a:t>lisier</a:t>
            </a:r>
            <a:r>
              <a:rPr lang="en-US" sz="2600" dirty="0"/>
              <a:t>/</a:t>
            </a:r>
            <a:r>
              <a:rPr lang="en-US" sz="2600" dirty="0" err="1"/>
              <a:t>purin</a:t>
            </a:r>
            <a:r>
              <a:rPr lang="en-US" sz="2600" dirty="0"/>
              <a:t> ;</a:t>
            </a:r>
          </a:p>
          <a:p>
            <a:r>
              <a:rPr lang="en-US" sz="2600" dirty="0"/>
              <a:t>Silo à </a:t>
            </a:r>
            <a:r>
              <a:rPr lang="en-US" sz="2600" dirty="0" err="1"/>
              <a:t>fourrages</a:t>
            </a:r>
            <a:r>
              <a:rPr lang="en-US" sz="2600" dirty="0"/>
              <a:t> verts ;</a:t>
            </a:r>
          </a:p>
          <a:p>
            <a:r>
              <a:rPr lang="en-US" sz="2600" dirty="0" err="1"/>
              <a:t>Dépôt</a:t>
            </a:r>
            <a:r>
              <a:rPr lang="en-US" sz="2600" dirty="0"/>
              <a:t> </a:t>
            </a:r>
            <a:r>
              <a:rPr lang="en-US" sz="2600" dirty="0" err="1"/>
              <a:t>d’engrais</a:t>
            </a:r>
            <a:r>
              <a:rPr lang="en-US" sz="2600" dirty="0"/>
              <a:t> ;</a:t>
            </a:r>
          </a:p>
          <a:p>
            <a:r>
              <a:rPr lang="en-US" sz="2600" dirty="0" err="1"/>
              <a:t>Dépôt</a:t>
            </a:r>
            <a:r>
              <a:rPr lang="en-US" sz="2600" dirty="0"/>
              <a:t> de substances </a:t>
            </a:r>
            <a:r>
              <a:rPr lang="en-US" sz="2600" dirty="0" err="1"/>
              <a:t>dangereuses</a:t>
            </a:r>
            <a:r>
              <a:rPr lang="en-US" sz="2600" dirty="0"/>
              <a:t> ;</a:t>
            </a:r>
          </a:p>
          <a:p>
            <a:r>
              <a:rPr lang="en-US" sz="2600" dirty="0" err="1"/>
              <a:t>Transformateurs</a:t>
            </a:r>
            <a:r>
              <a:rPr lang="en-US" sz="2600" dirty="0"/>
              <a:t> </a:t>
            </a:r>
            <a:r>
              <a:rPr lang="en-US" sz="2600" dirty="0" err="1"/>
              <a:t>électriques</a:t>
            </a:r>
            <a:r>
              <a:rPr lang="en-US" sz="2600" dirty="0"/>
              <a:t> ;</a:t>
            </a:r>
          </a:p>
          <a:p>
            <a:r>
              <a:rPr lang="en-US" sz="2600" dirty="0"/>
              <a:t>Station de service ;</a:t>
            </a:r>
          </a:p>
          <a:p>
            <a:r>
              <a:rPr lang="en-US" sz="2600" dirty="0" err="1"/>
              <a:t>Dépôt</a:t>
            </a:r>
            <a:r>
              <a:rPr lang="en-US" sz="2600" dirty="0"/>
              <a:t> de gasoil ;</a:t>
            </a:r>
          </a:p>
          <a:p>
            <a:r>
              <a:rPr lang="en-US" sz="2600" dirty="0" err="1"/>
              <a:t>Dépôt</a:t>
            </a:r>
            <a:r>
              <a:rPr lang="en-US" sz="2600" dirty="0"/>
              <a:t> de pneumatiques ;</a:t>
            </a:r>
            <a:br>
              <a:rPr lang="en-US" sz="1600" dirty="0"/>
            </a:br>
            <a:endParaRPr lang="fr-FR" sz="1600" dirty="0"/>
          </a:p>
          <a:p>
            <a:pPr marL="685800" lvl="2">
              <a:spcBef>
                <a:spcPts val="1000"/>
              </a:spcBef>
              <a:spcAft>
                <a:spcPts val="600"/>
              </a:spcAft>
            </a:pPr>
            <a:endParaRPr lang="fr-FR" sz="1800" dirty="0"/>
          </a:p>
          <a:p>
            <a:endParaRPr lang="en-US" dirty="0"/>
          </a:p>
        </p:txBody>
      </p:sp>
      <p:sp>
        <p:nvSpPr>
          <p:cNvPr id="5" name="Content Placeholder 3">
            <a:extLst>
              <a:ext uri="{FF2B5EF4-FFF2-40B4-BE49-F238E27FC236}">
                <a16:creationId xmlns:a16="http://schemas.microsoft.com/office/drawing/2014/main" id="{0CD2EF01-31AB-BE01-6EFB-7B6AC3AE775C}"/>
              </a:ext>
            </a:extLst>
          </p:cNvPr>
          <p:cNvSpPr txBox="1">
            <a:spLocks/>
          </p:cNvSpPr>
          <p:nvPr/>
        </p:nvSpPr>
        <p:spPr>
          <a:xfrm>
            <a:off x="5862639" y="2212472"/>
            <a:ext cx="4386261" cy="4038600"/>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800" dirty="0" err="1"/>
              <a:t>Appareil</a:t>
            </a:r>
            <a:r>
              <a:rPr lang="en-US" sz="1800" dirty="0"/>
              <a:t> de </a:t>
            </a:r>
            <a:r>
              <a:rPr lang="en-US" sz="1800" dirty="0" err="1"/>
              <a:t>levage</a:t>
            </a:r>
            <a:r>
              <a:rPr lang="en-US" sz="1800" dirty="0"/>
              <a:t> ;</a:t>
            </a:r>
          </a:p>
          <a:p>
            <a:pPr>
              <a:lnSpc>
                <a:spcPct val="80000"/>
              </a:lnSpc>
            </a:pPr>
            <a:r>
              <a:rPr lang="en-US" sz="1800" dirty="0"/>
              <a:t>Air </a:t>
            </a:r>
            <a:r>
              <a:rPr lang="en-US" sz="1800" dirty="0" err="1"/>
              <a:t>comprimé</a:t>
            </a:r>
            <a:r>
              <a:rPr lang="en-US" sz="1800" dirty="0"/>
              <a:t> ; </a:t>
            </a:r>
            <a:endParaRPr lang="fr-FR" sz="1800" dirty="0"/>
          </a:p>
          <a:p>
            <a:pPr>
              <a:lnSpc>
                <a:spcPct val="80000"/>
              </a:lnSpc>
            </a:pPr>
            <a:r>
              <a:rPr lang="en-US" sz="1800" dirty="0" err="1"/>
              <a:t>Dépôt</a:t>
            </a:r>
            <a:r>
              <a:rPr lang="en-US" sz="1800" dirty="0"/>
              <a:t> de </a:t>
            </a:r>
            <a:r>
              <a:rPr lang="en-US" sz="1800" dirty="0" err="1"/>
              <a:t>bouteilles</a:t>
            </a:r>
            <a:r>
              <a:rPr lang="en-US" sz="1800" dirty="0"/>
              <a:t> de </a:t>
            </a:r>
            <a:r>
              <a:rPr lang="en-US" sz="1800" dirty="0" err="1"/>
              <a:t>gaz</a:t>
            </a:r>
            <a:r>
              <a:rPr lang="en-US" sz="1800" dirty="0"/>
              <a:t> ;</a:t>
            </a:r>
          </a:p>
          <a:p>
            <a:pPr>
              <a:lnSpc>
                <a:spcPct val="80000"/>
              </a:lnSpc>
            </a:pPr>
            <a:r>
              <a:rPr lang="en-US" sz="1800" dirty="0" err="1"/>
              <a:t>Dépôt</a:t>
            </a:r>
            <a:r>
              <a:rPr lang="en-US" sz="1800" dirty="0"/>
              <a:t> de </a:t>
            </a:r>
            <a:r>
              <a:rPr lang="en-US" sz="1800" dirty="0" err="1"/>
              <a:t>bois</a:t>
            </a:r>
            <a:r>
              <a:rPr lang="en-US" sz="1800" dirty="0"/>
              <a:t> ;</a:t>
            </a:r>
          </a:p>
          <a:p>
            <a:pPr>
              <a:lnSpc>
                <a:spcPct val="80000"/>
              </a:lnSpc>
            </a:pPr>
            <a:r>
              <a:rPr lang="en-US" sz="1800" dirty="0"/>
              <a:t>Aire de lavage ;</a:t>
            </a:r>
          </a:p>
          <a:p>
            <a:pPr>
              <a:lnSpc>
                <a:spcPct val="80000"/>
              </a:lnSpc>
            </a:pPr>
            <a:r>
              <a:rPr lang="en-US" sz="1800" dirty="0" err="1"/>
              <a:t>Dépôt</a:t>
            </a:r>
            <a:r>
              <a:rPr lang="en-US" sz="1800" dirty="0"/>
              <a:t>, </a:t>
            </a:r>
            <a:r>
              <a:rPr lang="en-US" sz="1800" dirty="0" err="1"/>
              <a:t>broyage</a:t>
            </a:r>
            <a:r>
              <a:rPr lang="en-US" sz="1800" dirty="0"/>
              <a:t> &amp; transport de </a:t>
            </a:r>
            <a:r>
              <a:rPr lang="en-US" sz="1800" dirty="0" err="1"/>
              <a:t>déchets</a:t>
            </a:r>
            <a:r>
              <a:rPr lang="en-US" sz="1800" dirty="0"/>
              <a:t> de verdure ;</a:t>
            </a:r>
          </a:p>
          <a:p>
            <a:pPr>
              <a:lnSpc>
                <a:spcPct val="80000"/>
              </a:lnSpc>
            </a:pPr>
            <a:r>
              <a:rPr lang="en-US" sz="1800" dirty="0"/>
              <a:t>Production de </a:t>
            </a:r>
            <a:r>
              <a:rPr lang="en-US" sz="1800" dirty="0" err="1"/>
              <a:t>froid</a:t>
            </a:r>
            <a:r>
              <a:rPr lang="en-US" sz="1800" dirty="0"/>
              <a:t>: </a:t>
            </a:r>
            <a:r>
              <a:rPr lang="en-US" sz="1800" dirty="0" err="1"/>
              <a:t>p.ex</a:t>
            </a:r>
            <a:r>
              <a:rPr lang="en-US" sz="1800" dirty="0"/>
              <a:t>. Tank à lait </a:t>
            </a:r>
            <a:r>
              <a:rPr lang="en-US" sz="1800" dirty="0" err="1"/>
              <a:t>réfrigéré</a:t>
            </a:r>
            <a:r>
              <a:rPr lang="en-US" sz="1800" dirty="0"/>
              <a:t> </a:t>
            </a:r>
          </a:p>
          <a:p>
            <a:pPr>
              <a:lnSpc>
                <a:spcPct val="80000"/>
              </a:lnSpc>
            </a:pPr>
            <a:r>
              <a:rPr lang="en-US" sz="1800" dirty="0"/>
              <a:t>…</a:t>
            </a:r>
            <a:br>
              <a:rPr lang="en-US" sz="1600" dirty="0"/>
            </a:br>
            <a:endParaRPr lang="fr-FR" sz="1600" dirty="0"/>
          </a:p>
          <a:p>
            <a:pPr marL="685800" lvl="2">
              <a:spcBef>
                <a:spcPts val="1000"/>
              </a:spcBef>
              <a:spcAft>
                <a:spcPts val="600"/>
              </a:spcAft>
            </a:pPr>
            <a:endParaRPr lang="fr-FR" sz="1800" dirty="0"/>
          </a:p>
          <a:p>
            <a:endParaRPr lang="en-US" dirty="0"/>
          </a:p>
        </p:txBody>
      </p:sp>
    </p:spTree>
    <p:extLst>
      <p:ext uri="{BB962C8B-B14F-4D97-AF65-F5344CB8AC3E}">
        <p14:creationId xmlns:p14="http://schemas.microsoft.com/office/powerpoint/2010/main" val="3318372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EC3E3-3939-93A8-BB7C-5292D4D1A872}"/>
              </a:ext>
            </a:extLst>
          </p:cNvPr>
          <p:cNvSpPr>
            <a:spLocks noGrp="1"/>
          </p:cNvSpPr>
          <p:nvPr>
            <p:ph type="title"/>
          </p:nvPr>
        </p:nvSpPr>
        <p:spPr>
          <a:xfrm>
            <a:off x="921728" y="815573"/>
            <a:ext cx="10908322" cy="708978"/>
          </a:xfrm>
        </p:spPr>
        <p:txBody>
          <a:bodyPr>
            <a:noAutofit/>
          </a:bodyPr>
          <a:lstStyle/>
          <a:p>
            <a:r>
              <a:rPr lang="fr-FR" sz="4000" dirty="0">
                <a:latin typeface="Aptos" panose="020B0004020202020204" pitchFamily="34" charset="0"/>
                <a:cs typeface="Arial" panose="020B0604020202020204" pitchFamily="34" charset="0"/>
              </a:rPr>
              <a:t>CONTENU D’UNE DEMANDE D’AUTORISATION </a:t>
            </a:r>
            <a:r>
              <a:rPr lang="fr-FR" sz="1200" dirty="0"/>
              <a:t>(art. 7.10 et 7.11)</a:t>
            </a:r>
            <a:br>
              <a:rPr lang="fr-FR" sz="4000" dirty="0">
                <a:latin typeface="Aptos" panose="020B0004020202020204" pitchFamily="34" charset="0"/>
                <a:cs typeface="Arial" panose="020B0604020202020204" pitchFamily="34" charset="0"/>
              </a:rPr>
            </a:br>
            <a:br>
              <a:rPr lang="fr-FR" sz="9600" dirty="0">
                <a:latin typeface="Aptos" panose="020B0004020202020204" pitchFamily="34" charset="0"/>
                <a:cs typeface="Arial" panose="020B0604020202020204" pitchFamily="34" charset="0"/>
              </a:rPr>
            </a:br>
            <a:br>
              <a:rPr lang="fr-FR" sz="3800" dirty="0">
                <a:latin typeface="Aptos" panose="020B0004020202020204" pitchFamily="34" charset="0"/>
                <a:cs typeface="Arial" panose="020B0604020202020204" pitchFamily="34" charset="0"/>
              </a:rPr>
            </a:br>
            <a:endParaRPr lang="en-US" sz="3800" dirty="0">
              <a:latin typeface="Aptos" panose="020B0004020202020204" pitchFamily="34" charset="0"/>
            </a:endParaRPr>
          </a:p>
        </p:txBody>
      </p:sp>
      <p:sp>
        <p:nvSpPr>
          <p:cNvPr id="8" name="Content Placeholder 7">
            <a:extLst>
              <a:ext uri="{FF2B5EF4-FFF2-40B4-BE49-F238E27FC236}">
                <a16:creationId xmlns:a16="http://schemas.microsoft.com/office/drawing/2014/main" id="{C881F7E8-3CC9-B98E-ABE0-C41888231C80}"/>
              </a:ext>
            </a:extLst>
          </p:cNvPr>
          <p:cNvSpPr>
            <a:spLocks noGrp="1"/>
          </p:cNvSpPr>
          <p:nvPr>
            <p:ph sz="quarter" idx="12"/>
          </p:nvPr>
        </p:nvSpPr>
        <p:spPr>
          <a:xfrm>
            <a:off x="922338" y="1995514"/>
            <a:ext cx="9786937" cy="4057134"/>
          </a:xfrm>
        </p:spPr>
        <p:txBody>
          <a:bodyPr>
            <a:normAutofit/>
          </a:bodyPr>
          <a:lstStyle/>
          <a:p>
            <a:pPr lvl="0" fontAlgn="base">
              <a:spcBef>
                <a:spcPct val="0"/>
              </a:spcBef>
              <a:spcAft>
                <a:spcPts val="600"/>
              </a:spcAft>
              <a:buClr>
                <a:srgbClr val="F28C3E"/>
              </a:buClr>
            </a:pPr>
            <a:r>
              <a:rPr lang="fr-LU" sz="2000" dirty="0">
                <a:latin typeface="+mn-lt"/>
              </a:rPr>
              <a:t>Des plans détaillés de l’établissement, indiquant notamment la disposition des locaux et l’emplacement des installations</a:t>
            </a:r>
          </a:p>
          <a:p>
            <a:pPr lvl="0">
              <a:spcAft>
                <a:spcPts val="600"/>
              </a:spcAft>
              <a:buClr>
                <a:srgbClr val="F28C3E"/>
              </a:buClr>
              <a:defRPr/>
            </a:pPr>
            <a:r>
              <a:rPr lang="fr-LU" sz="2000" dirty="0">
                <a:latin typeface="+mn-lt"/>
                <a:cs typeface="Arial" panose="020B0604020202020204" pitchFamily="34" charset="0"/>
              </a:rPr>
              <a:t>Un extrait d’une carte topographique à l’échelle 1:20.000 ou à une échelle plus précise permettant d’identifier l’emplacement projeté de l’établissement </a:t>
            </a:r>
            <a:r>
              <a:rPr lang="fr-FR" sz="2000" dirty="0">
                <a:latin typeface="+mn-lt"/>
              </a:rPr>
              <a:t>et indiquant un rayon de 200 mètres des limites de l’établissement</a:t>
            </a:r>
            <a:endParaRPr lang="fr-LU" sz="2000" dirty="0">
              <a:latin typeface="+mn-lt"/>
            </a:endParaRPr>
          </a:p>
          <a:p>
            <a:pPr lvl="0" fontAlgn="base">
              <a:spcBef>
                <a:spcPct val="0"/>
              </a:spcBef>
              <a:spcAft>
                <a:spcPts val="600"/>
              </a:spcAft>
              <a:buClr>
                <a:srgbClr val="F28C3E"/>
              </a:buClr>
            </a:pPr>
            <a:r>
              <a:rPr lang="fr-LU" sz="2000" dirty="0">
                <a:latin typeface="+mn-lt"/>
              </a:rPr>
              <a:t>Le cas échéant, différentes études (étude des risques, rapport de sécurité, étude incendie, étude acoustique, étude vibratoire, étude des émissions dans l’air,….)</a:t>
            </a:r>
          </a:p>
          <a:p>
            <a:pPr lvl="0" fontAlgn="base">
              <a:spcBef>
                <a:spcPct val="0"/>
              </a:spcBef>
              <a:spcAft>
                <a:spcPts val="600"/>
              </a:spcAft>
              <a:buClr>
                <a:srgbClr val="F28C3E"/>
              </a:buClr>
            </a:pPr>
            <a:r>
              <a:rPr lang="fr-LU" sz="2000" dirty="0">
                <a:latin typeface="+mn-lt"/>
              </a:rPr>
              <a:t>Un résumé non technique</a:t>
            </a:r>
          </a:p>
          <a:p>
            <a:pPr marL="0" indent="0">
              <a:buNone/>
            </a:pPr>
            <a:endParaRPr lang="en-US" dirty="0"/>
          </a:p>
        </p:txBody>
      </p:sp>
      <p:sp>
        <p:nvSpPr>
          <p:cNvPr id="5" name="Date Placeholder 2">
            <a:extLst>
              <a:ext uri="{FF2B5EF4-FFF2-40B4-BE49-F238E27FC236}">
                <a16:creationId xmlns:a16="http://schemas.microsoft.com/office/drawing/2014/main" id="{92D6D6B3-D179-24A4-27CC-9AEBC9CA44E6}"/>
              </a:ext>
            </a:extLst>
          </p:cNvPr>
          <p:cNvSpPr>
            <a:spLocks noGrp="1"/>
          </p:cNvSpPr>
          <p:nvPr>
            <p:ph type="dt" sz="half" idx="2"/>
          </p:nvPr>
        </p:nvSpPr>
        <p:spPr>
          <a:xfrm>
            <a:off x="921727" y="366539"/>
            <a:ext cx="5998361" cy="312111"/>
          </a:xfrm>
        </p:spPr>
        <p:txBody>
          <a:bodyPr/>
          <a:lstStyle/>
          <a:p>
            <a:r>
              <a:rPr lang="fr-LU" dirty="0"/>
              <a:t>Nomenclature et classification des établissements classés</a:t>
            </a:r>
            <a:endParaRPr lang="fr-FR" dirty="0"/>
          </a:p>
        </p:txBody>
      </p:sp>
    </p:spTree>
    <p:extLst>
      <p:ext uri="{BB962C8B-B14F-4D97-AF65-F5344CB8AC3E}">
        <p14:creationId xmlns:p14="http://schemas.microsoft.com/office/powerpoint/2010/main" val="62296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2685072" cy="708978"/>
          </a:xfrm>
        </p:spPr>
        <p:txBody>
          <a:bodyPr>
            <a:noAutofit/>
          </a:bodyPr>
          <a:lstStyle/>
          <a:p>
            <a:pPr>
              <a:lnSpc>
                <a:spcPct val="107000"/>
              </a:lnSpc>
              <a:spcAft>
                <a:spcPts val="800"/>
              </a:spcAft>
            </a:pPr>
            <a:r>
              <a:rPr lang="en-US" sz="4000" cap="all" dirty="0" err="1"/>
              <a:t>Étables</a:t>
            </a:r>
            <a:endParaRPr lang="en-US" sz="4000" cap="all"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22338" y="1488630"/>
            <a:ext cx="9986961" cy="4708971"/>
          </a:xfrm>
        </p:spPr>
        <p:txBody>
          <a:bodyPr>
            <a:normAutofit fontScale="77500" lnSpcReduction="20000"/>
          </a:bodyPr>
          <a:lstStyle/>
          <a:p>
            <a:pPr>
              <a:lnSpc>
                <a:spcPct val="170000"/>
              </a:lnSpc>
            </a:pPr>
            <a:r>
              <a:rPr lang="en-US" sz="2400" dirty="0" err="1"/>
              <a:t>Concernés</a:t>
            </a:r>
            <a:r>
              <a:rPr lang="en-US" sz="2400" dirty="0"/>
              <a:t> par la </a:t>
            </a:r>
            <a:r>
              <a:rPr lang="en-US" sz="2400" dirty="0" err="1"/>
              <a:t>loi</a:t>
            </a:r>
            <a:r>
              <a:rPr lang="en-US" sz="2400" dirty="0"/>
              <a:t> </a:t>
            </a:r>
            <a:r>
              <a:rPr lang="fr-FR" sz="2400" dirty="0"/>
              <a:t>« commodo » </a:t>
            </a:r>
            <a:r>
              <a:rPr lang="en-US" sz="2400" dirty="0"/>
              <a:t>: </a:t>
            </a:r>
          </a:p>
          <a:p>
            <a:pPr lvl="1">
              <a:lnSpc>
                <a:spcPct val="120000"/>
              </a:lnSpc>
              <a:buFont typeface="Aptos Display" panose="020B0004020202020204" pitchFamily="34" charset="0"/>
              <a:buChar char="-"/>
            </a:pPr>
            <a:r>
              <a:rPr lang="en-US" sz="2100" dirty="0" err="1"/>
              <a:t>Bovins</a:t>
            </a:r>
            <a:r>
              <a:rPr lang="en-US" sz="2100" dirty="0"/>
              <a:t> ;				</a:t>
            </a:r>
            <a:r>
              <a:rPr lang="en-US" sz="2100" dirty="0">
                <a:solidFill>
                  <a:srgbClr val="D85424"/>
                </a:solidFill>
              </a:rPr>
              <a:t>-</a:t>
            </a:r>
            <a:r>
              <a:rPr lang="en-US" sz="2100" dirty="0"/>
              <a:t> </a:t>
            </a:r>
            <a:r>
              <a:rPr lang="en-US" sz="2100" dirty="0" err="1"/>
              <a:t>Ovins</a:t>
            </a:r>
            <a:r>
              <a:rPr lang="en-US" sz="2100" dirty="0"/>
              <a:t>  et </a:t>
            </a:r>
            <a:r>
              <a:rPr lang="en-US" sz="2100" dirty="0" err="1"/>
              <a:t>caprins</a:t>
            </a:r>
            <a:r>
              <a:rPr lang="en-US" sz="2100" dirty="0"/>
              <a:t> ;</a:t>
            </a:r>
          </a:p>
          <a:p>
            <a:pPr lvl="1">
              <a:lnSpc>
                <a:spcPct val="120000"/>
              </a:lnSpc>
              <a:buFont typeface="Aptos Display" panose="020B0004020202020204" pitchFamily="34" charset="0"/>
              <a:buChar char="-"/>
            </a:pPr>
            <a:r>
              <a:rPr lang="en-US" sz="2100" dirty="0" err="1"/>
              <a:t>Porcins</a:t>
            </a:r>
            <a:r>
              <a:rPr lang="en-US" sz="2100" dirty="0"/>
              <a:t> ;				</a:t>
            </a:r>
            <a:r>
              <a:rPr lang="en-US" sz="2100" dirty="0">
                <a:solidFill>
                  <a:srgbClr val="D85424"/>
                </a:solidFill>
              </a:rPr>
              <a:t>-</a:t>
            </a:r>
            <a:r>
              <a:rPr lang="en-US" sz="2100" dirty="0"/>
              <a:t> Lapins ;</a:t>
            </a:r>
          </a:p>
          <a:p>
            <a:pPr lvl="1">
              <a:lnSpc>
                <a:spcPct val="120000"/>
              </a:lnSpc>
              <a:buFont typeface="Aptos Display" panose="020B0004020202020204" pitchFamily="34" charset="0"/>
              <a:buChar char="-"/>
            </a:pPr>
            <a:r>
              <a:rPr lang="en-US" sz="2100" dirty="0" err="1"/>
              <a:t>Volailles</a:t>
            </a:r>
            <a:r>
              <a:rPr lang="en-US" sz="2100" dirty="0"/>
              <a:t> ;				</a:t>
            </a:r>
            <a:r>
              <a:rPr lang="en-US" sz="2100" dirty="0">
                <a:solidFill>
                  <a:srgbClr val="D85424"/>
                </a:solidFill>
              </a:rPr>
              <a:t>-</a:t>
            </a:r>
            <a:r>
              <a:rPr lang="en-US" sz="2100" dirty="0"/>
              <a:t> </a:t>
            </a:r>
            <a:r>
              <a:rPr lang="en-US" sz="2100" dirty="0" err="1"/>
              <a:t>Écuries</a:t>
            </a:r>
            <a:r>
              <a:rPr lang="en-US" sz="2100" dirty="0"/>
              <a:t> et </a:t>
            </a:r>
            <a:r>
              <a:rPr lang="en-US" sz="2100" dirty="0" err="1"/>
              <a:t>centres</a:t>
            </a:r>
            <a:r>
              <a:rPr lang="en-US" sz="2100" dirty="0"/>
              <a:t> </a:t>
            </a:r>
            <a:r>
              <a:rPr lang="en-US" sz="2100" dirty="0" err="1"/>
              <a:t>équestres</a:t>
            </a:r>
            <a:r>
              <a:rPr lang="en-US" sz="2100" dirty="0"/>
              <a:t>.</a:t>
            </a:r>
          </a:p>
          <a:p>
            <a:pPr lvl="1">
              <a:buFont typeface="Aptos Display" panose="020B0004020202020204" pitchFamily="34" charset="0"/>
              <a:buChar char="-"/>
            </a:pPr>
            <a:endParaRPr lang="en-US" sz="2000" dirty="0"/>
          </a:p>
          <a:p>
            <a:r>
              <a:rPr lang="en-US" sz="2400" dirty="0" err="1"/>
              <a:t>Seuils</a:t>
            </a:r>
            <a:r>
              <a:rPr lang="en-US" sz="2400" dirty="0"/>
              <a:t> </a:t>
            </a:r>
            <a:r>
              <a:rPr lang="en-US" sz="2400" b="1" dirty="0">
                <a:solidFill>
                  <a:srgbClr val="D85424"/>
                </a:solidFill>
              </a:rPr>
              <a:t>pour les </a:t>
            </a:r>
            <a:r>
              <a:rPr lang="en-US" sz="2400" b="1" dirty="0" err="1">
                <a:solidFill>
                  <a:srgbClr val="D85424"/>
                </a:solidFill>
              </a:rPr>
              <a:t>bovins</a:t>
            </a:r>
            <a:endParaRPr lang="en-US" sz="2400" b="1" dirty="0">
              <a:solidFill>
                <a:srgbClr val="D85424"/>
              </a:solidFill>
            </a:endParaRPr>
          </a:p>
          <a:p>
            <a:pPr marL="0" indent="0">
              <a:buNone/>
            </a:pPr>
            <a:r>
              <a:rPr lang="en-US" sz="2400" dirty="0"/>
              <a:t>     (</a:t>
            </a:r>
            <a:r>
              <a:rPr lang="en-US" sz="2400" dirty="0" err="1"/>
              <a:t>capacité</a:t>
            </a:r>
            <a:r>
              <a:rPr lang="en-US" sz="2400" dirty="0"/>
              <a:t> des </a:t>
            </a:r>
            <a:r>
              <a:rPr lang="en-US" sz="2400" dirty="0" err="1"/>
              <a:t>étables</a:t>
            </a:r>
            <a:r>
              <a:rPr lang="en-US" sz="2400" dirty="0"/>
              <a:t>) :</a:t>
            </a:r>
          </a:p>
          <a:p>
            <a:endParaRPr lang="en-US" sz="2000" dirty="0"/>
          </a:p>
          <a:p>
            <a:endParaRPr lang="en-US" sz="2000" dirty="0"/>
          </a:p>
          <a:p>
            <a:endParaRPr lang="en-US" sz="2000" dirty="0"/>
          </a:p>
          <a:p>
            <a:endParaRPr lang="en-US" sz="2000" dirty="0"/>
          </a:p>
          <a:p>
            <a:pPr>
              <a:lnSpc>
                <a:spcPct val="120000"/>
              </a:lnSpc>
              <a:buFont typeface="Wingdings" panose="05000000000000000000" pitchFamily="2" charset="2"/>
              <a:buChar char="Ø"/>
            </a:pPr>
            <a:r>
              <a:rPr lang="en-US" sz="2400" b="1" dirty="0">
                <a:sym typeface="Wingdings" panose="05000000000000000000" pitchFamily="2" charset="2"/>
              </a:rPr>
              <a:t>  </a:t>
            </a:r>
            <a:r>
              <a:rPr lang="en-US" sz="2400" b="1" dirty="0" err="1">
                <a:sym typeface="Wingdings" panose="05000000000000000000" pitchFamily="2" charset="2"/>
              </a:rPr>
              <a:t>Règle</a:t>
            </a:r>
            <a:r>
              <a:rPr lang="en-US" sz="2400" b="1" dirty="0">
                <a:sym typeface="Wingdings" panose="05000000000000000000" pitchFamily="2" charset="2"/>
              </a:rPr>
              <a:t> de </a:t>
            </a:r>
            <a:r>
              <a:rPr lang="en-US" sz="2400" b="1" dirty="0" err="1">
                <a:sym typeface="Wingdings" panose="05000000000000000000" pitchFamily="2" charset="2"/>
              </a:rPr>
              <a:t>cumul</a:t>
            </a:r>
            <a:r>
              <a:rPr lang="en-US" sz="2400" b="1" dirty="0">
                <a:sym typeface="Wingdings" panose="05000000000000000000" pitchFamily="2" charset="2"/>
              </a:rPr>
              <a:t> :</a:t>
            </a:r>
            <a:br>
              <a:rPr lang="pt-BR" sz="1900" dirty="0">
                <a:sym typeface="Wingdings" panose="05000000000000000000" pitchFamily="2" charset="2"/>
              </a:rPr>
            </a:br>
            <a:r>
              <a:rPr lang="pt-BR" sz="1900" dirty="0">
                <a:sym typeface="Wingdings" panose="05000000000000000000" pitchFamily="2" charset="2"/>
              </a:rPr>
              <a:t>   </a:t>
            </a:r>
            <a:r>
              <a:rPr lang="pt-BR" sz="2100" dirty="0">
                <a:sym typeface="Wingdings" panose="05000000000000000000" pitchFamily="2" charset="2"/>
              </a:rPr>
              <a:t>p.ex. Une exploitation ayant trois étables d’une capacité unitaire de 120 bovins </a:t>
            </a:r>
            <a:br>
              <a:rPr lang="pt-BR" sz="2100" dirty="0">
                <a:sym typeface="Wingdings" panose="05000000000000000000" pitchFamily="2" charset="2"/>
              </a:rPr>
            </a:br>
            <a:r>
              <a:rPr lang="pt-BR" sz="2100" dirty="0">
                <a:sym typeface="Wingdings" panose="05000000000000000000" pitchFamily="2" charset="2"/>
              </a:rPr>
              <a:t>  sur un même site tombe dans la classe 3B (360 bovins)</a:t>
            </a:r>
            <a:endParaRPr lang="en-US" sz="2100" dirty="0">
              <a:sym typeface="Wingdings" panose="05000000000000000000" pitchFamily="2" charset="2"/>
            </a:endParaRPr>
          </a:p>
          <a:p>
            <a:endParaRPr lang="en-US" sz="2000" dirty="0"/>
          </a:p>
          <a:p>
            <a:pPr marL="685800" lvl="2">
              <a:spcBef>
                <a:spcPts val="1000"/>
              </a:spcBef>
              <a:spcAft>
                <a:spcPts val="600"/>
              </a:spcAft>
            </a:pPr>
            <a:endParaRPr lang="fr-FR" sz="1800" dirty="0"/>
          </a:p>
          <a:p>
            <a:endParaRPr lang="en-US" dirty="0"/>
          </a:p>
        </p:txBody>
      </p:sp>
      <p:graphicFrame>
        <p:nvGraphicFramePr>
          <p:cNvPr id="6" name="Table 5">
            <a:extLst>
              <a:ext uri="{FF2B5EF4-FFF2-40B4-BE49-F238E27FC236}">
                <a16:creationId xmlns:a16="http://schemas.microsoft.com/office/drawing/2014/main" id="{639CE092-0751-E465-1677-872268B7C669}"/>
              </a:ext>
            </a:extLst>
          </p:cNvPr>
          <p:cNvGraphicFramePr>
            <a:graphicFrameLocks noGrp="1"/>
          </p:cNvGraphicFramePr>
          <p:nvPr>
            <p:extLst>
              <p:ext uri="{D42A27DB-BD31-4B8C-83A1-F6EECF244321}">
                <p14:modId xmlns:p14="http://schemas.microsoft.com/office/powerpoint/2010/main" val="2707819726"/>
              </p:ext>
            </p:extLst>
          </p:nvPr>
        </p:nvGraphicFramePr>
        <p:xfrm>
          <a:off x="3606800" y="3154491"/>
          <a:ext cx="8305799" cy="2210960"/>
        </p:xfrm>
        <a:graphic>
          <a:graphicData uri="http://schemas.openxmlformats.org/drawingml/2006/table">
            <a:tbl>
              <a:tblPr firstRow="1" bandRow="1">
                <a:tableStyleId>{BC89EF96-8CEA-46FF-86C4-4CE0E7609802}</a:tableStyleId>
              </a:tblPr>
              <a:tblGrid>
                <a:gridCol w="1625600">
                  <a:extLst>
                    <a:ext uri="{9D8B030D-6E8A-4147-A177-3AD203B41FA5}">
                      <a16:colId xmlns:a16="http://schemas.microsoft.com/office/drawing/2014/main" val="2297003080"/>
                    </a:ext>
                  </a:extLst>
                </a:gridCol>
                <a:gridCol w="2058364">
                  <a:extLst>
                    <a:ext uri="{9D8B030D-6E8A-4147-A177-3AD203B41FA5}">
                      <a16:colId xmlns:a16="http://schemas.microsoft.com/office/drawing/2014/main" val="3761090169"/>
                    </a:ext>
                  </a:extLst>
                </a:gridCol>
                <a:gridCol w="870132">
                  <a:extLst>
                    <a:ext uri="{9D8B030D-6E8A-4147-A177-3AD203B41FA5}">
                      <a16:colId xmlns:a16="http://schemas.microsoft.com/office/drawing/2014/main" val="2118384914"/>
                    </a:ext>
                  </a:extLst>
                </a:gridCol>
                <a:gridCol w="3751703">
                  <a:extLst>
                    <a:ext uri="{9D8B030D-6E8A-4147-A177-3AD203B41FA5}">
                      <a16:colId xmlns:a16="http://schemas.microsoft.com/office/drawing/2014/main" val="3617985160"/>
                    </a:ext>
                  </a:extLst>
                </a:gridCol>
              </a:tblGrid>
              <a:tr h="760220">
                <a:tc>
                  <a:txBody>
                    <a:bodyPr/>
                    <a:lstStyle/>
                    <a:p>
                      <a:pPr marL="0" algn="l" defTabSz="914400" rtl="0" eaLnBrk="1" latinLnBrk="0" hangingPunct="1"/>
                      <a:r>
                        <a:rPr lang="fr-LU" sz="1600" kern="1200" dirty="0">
                          <a:solidFill>
                            <a:sysClr val="windowText" lastClr="000000"/>
                          </a:solidFill>
                          <a:latin typeface="Aptos Display" panose="020B0004020202020204" pitchFamily="34" charset="0"/>
                        </a:rPr>
                        <a:t>Libellé de l’établissement</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fr-LU" sz="1600" kern="1200" dirty="0">
                          <a:solidFill>
                            <a:sysClr val="windowText" lastClr="000000"/>
                          </a:solidFill>
                          <a:latin typeface="Aptos Display" panose="020B0004020202020204" pitchFamily="34" charset="0"/>
                        </a:rPr>
                        <a:t>Contenu</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en-US" sz="1600" kern="1200" dirty="0" err="1">
                          <a:solidFill>
                            <a:sysClr val="windowText" lastClr="000000"/>
                          </a:solidFill>
                          <a:latin typeface="Aptos Display" panose="020B0004020202020204" pitchFamily="34" charset="0"/>
                        </a:rPr>
                        <a:t>Classe</a:t>
                      </a:r>
                      <a:r>
                        <a:rPr lang="en-US" sz="1600" kern="1200" dirty="0">
                          <a:solidFill>
                            <a:sysClr val="windowText" lastClr="000000"/>
                          </a:solidFill>
                          <a:latin typeface="Aptos Display" panose="020B0004020202020204" pitchFamily="34" charset="0"/>
                        </a:rPr>
                        <a:t> </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en-US" sz="1600" kern="1200" dirty="0" err="1">
                          <a:solidFill>
                            <a:sysClr val="windowText" lastClr="000000"/>
                          </a:solidFill>
                          <a:latin typeface="Aptos Display" panose="020B0004020202020204" pitchFamily="34" charset="0"/>
                        </a:rPr>
                        <a:t>Autorisation</a:t>
                      </a:r>
                      <a:r>
                        <a:rPr lang="en-US" sz="1600" kern="1200" dirty="0">
                          <a:solidFill>
                            <a:sysClr val="windowText" lastClr="000000"/>
                          </a:solidFill>
                          <a:latin typeface="Aptos Display" panose="020B0004020202020204" pitchFamily="34" charset="0"/>
                        </a:rPr>
                        <a:t> </a:t>
                      </a:r>
                      <a:r>
                        <a:rPr lang="en-US" sz="1600" kern="1200" dirty="0" err="1">
                          <a:solidFill>
                            <a:sysClr val="windowText" lastClr="000000"/>
                          </a:solidFill>
                          <a:latin typeface="Aptos Display" panose="020B0004020202020204" pitchFamily="34" charset="0"/>
                        </a:rPr>
                        <a:t>ou</a:t>
                      </a:r>
                      <a:r>
                        <a:rPr lang="en-US" sz="1600" kern="1200" dirty="0">
                          <a:solidFill>
                            <a:sysClr val="windowText" lastClr="000000"/>
                          </a:solidFill>
                          <a:latin typeface="Aptos Display" panose="020B0004020202020204" pitchFamily="34" charset="0"/>
                        </a:rPr>
                        <a:t> </a:t>
                      </a:r>
                      <a:r>
                        <a:rPr lang="en-US" sz="1600" kern="1200" dirty="0" err="1">
                          <a:solidFill>
                            <a:sysClr val="windowText" lastClr="000000"/>
                          </a:solidFill>
                          <a:latin typeface="Aptos Display" panose="020B0004020202020204" pitchFamily="34" charset="0"/>
                        </a:rPr>
                        <a:t>déclaration</a:t>
                      </a:r>
                      <a:r>
                        <a:rPr lang="en-US" sz="1600" kern="1200" dirty="0">
                          <a:solidFill>
                            <a:sysClr val="windowText" lastClr="000000"/>
                          </a:solidFill>
                          <a:latin typeface="Aptos Display" panose="020B0004020202020204" pitchFamily="34" charset="0"/>
                        </a:rPr>
                        <a:t>?</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3640055605"/>
                  </a:ext>
                </a:extLst>
              </a:tr>
              <a:tr h="534969">
                <a:tc rowSpan="3">
                  <a:txBody>
                    <a:bodyPr/>
                    <a:lstStyle/>
                    <a:p>
                      <a:pPr marL="0" algn="l" defTabSz="914400" rtl="0" eaLnBrk="1" latinLnBrk="0" hangingPunct="1"/>
                      <a:r>
                        <a:rPr lang="en-US" sz="1600" kern="1200" dirty="0" err="1">
                          <a:solidFill>
                            <a:sysClr val="windowText" lastClr="000000"/>
                          </a:solidFill>
                          <a:latin typeface="Aptos Display" panose="020B0004020202020204" pitchFamily="34" charset="0"/>
                        </a:rPr>
                        <a:t>Bovins</a:t>
                      </a:r>
                      <a:r>
                        <a:rPr lang="en-US" sz="1600" kern="1200" dirty="0">
                          <a:solidFill>
                            <a:sysClr val="windowText" lastClr="000000"/>
                          </a:solidFill>
                          <a:latin typeface="Aptos Display" panose="020B0004020202020204" pitchFamily="34" charset="0"/>
                        </a:rPr>
                        <a:t> : </a:t>
                      </a:r>
                      <a:r>
                        <a:rPr lang="en-US" sz="1600" kern="1200" dirty="0" err="1">
                          <a:solidFill>
                            <a:sysClr val="windowText" lastClr="000000"/>
                          </a:solidFill>
                          <a:latin typeface="Aptos Display" panose="020B0004020202020204" pitchFamily="34" charset="0"/>
                        </a:rPr>
                        <a:t>Étables</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fr-LU" sz="1600" kern="1200" dirty="0">
                          <a:solidFill>
                            <a:sysClr val="windowText" lastClr="000000"/>
                          </a:solidFill>
                          <a:latin typeface="Aptos Display" panose="020B0004020202020204" pitchFamily="34" charset="0"/>
                        </a:rPr>
                        <a:t>≥</a:t>
                      </a:r>
                      <a:r>
                        <a:rPr lang="fr-LU" sz="1600" kern="1200" baseline="0" dirty="0">
                          <a:solidFill>
                            <a:sysClr val="windowText" lastClr="000000"/>
                          </a:solidFill>
                          <a:latin typeface="Aptos Display" panose="020B0004020202020204" pitchFamily="34" charset="0"/>
                        </a:rPr>
                        <a:t> </a:t>
                      </a:r>
                      <a:r>
                        <a:rPr lang="fr-LU" sz="1600" kern="1200" dirty="0">
                          <a:solidFill>
                            <a:sysClr val="windowText" lastClr="000000"/>
                          </a:solidFill>
                          <a:latin typeface="Aptos Display" panose="020B0004020202020204" pitchFamily="34" charset="0"/>
                        </a:rPr>
                        <a:t>20 et ≤ 300 bovins</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en-US" sz="1600" kern="1200" dirty="0">
                          <a:solidFill>
                            <a:sysClr val="windowText" lastClr="000000"/>
                          </a:solidFill>
                          <a:latin typeface="Aptos Display" panose="020B0004020202020204" pitchFamily="34" charset="0"/>
                        </a:rPr>
                        <a:t>4</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ysClr val="windowText" lastClr="000000"/>
                          </a:solidFill>
                          <a:latin typeface="Aptos Display" panose="020B0004020202020204" pitchFamily="34" charset="0"/>
                          <a:sym typeface="Wingdings" panose="05000000000000000000" pitchFamily="2" charset="2"/>
                        </a:rPr>
                        <a:t>Déclaration</a:t>
                      </a:r>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selon</a:t>
                      </a:r>
                      <a:r>
                        <a:rPr lang="en-US" sz="1600" kern="1200" dirty="0">
                          <a:solidFill>
                            <a:sysClr val="windowText" lastClr="000000"/>
                          </a:solidFill>
                          <a:latin typeface="Aptos Display" panose="020B0004020202020204" pitchFamily="34" charset="0"/>
                          <a:sym typeface="Wingdings" panose="05000000000000000000" pitchFamily="2" charset="2"/>
                        </a:rPr>
                        <a:t> RGD « </a:t>
                      </a:r>
                      <a:r>
                        <a:rPr lang="en-US" sz="1600" kern="1200" dirty="0" err="1">
                          <a:solidFill>
                            <a:sysClr val="windowText" lastClr="000000"/>
                          </a:solidFill>
                          <a:latin typeface="Aptos Display" panose="020B0004020202020204" pitchFamily="34" charset="0"/>
                          <a:sym typeface="Wingdings" panose="05000000000000000000" pitchFamily="2" charset="2"/>
                        </a:rPr>
                        <a:t>Secteur</a:t>
                      </a:r>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agricole</a:t>
                      </a:r>
                      <a:r>
                        <a:rPr lang="en-US" sz="1600" kern="1200" dirty="0">
                          <a:solidFill>
                            <a:sysClr val="windowText" lastClr="000000"/>
                          </a:solidFill>
                          <a:latin typeface="Aptos Display" panose="020B0004020202020204" pitchFamily="34" charset="0"/>
                          <a:sym typeface="Wingdings" panose="05000000000000000000" pitchFamily="2" charset="2"/>
                        </a:rPr>
                        <a:t> »</a:t>
                      </a:r>
                      <a:endParaRPr lang="en-US" sz="1600" kern="1200" dirty="0">
                        <a:solidFill>
                          <a:sysClr val="windowText" lastClr="000000"/>
                        </a:solidFill>
                        <a:latin typeface="Aptos Display" panose="020B0004020202020204" pitchFamily="34" charset="0"/>
                        <a:ea typeface="+mn-ea"/>
                        <a:cs typeface="+mn-cs"/>
                        <a:sym typeface="Wingdings" panose="05000000000000000000" pitchFamily="2" charset="2"/>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716820483"/>
                  </a:ext>
                </a:extLst>
              </a:tr>
              <a:tr h="336651">
                <a:tc vMerge="1">
                  <a:txBody>
                    <a:bodyPr/>
                    <a:lstStyle/>
                    <a:p>
                      <a:endParaRPr lang="en-US" dirty="0"/>
                    </a:p>
                  </a:txBody>
                  <a:tcPr/>
                </a:tc>
                <a:tc>
                  <a:txBody>
                    <a:bodyPr/>
                    <a:lstStyle/>
                    <a:p>
                      <a:pPr marL="0" algn="l" defTabSz="914400" rtl="0" eaLnBrk="1" latinLnBrk="0" hangingPunct="1"/>
                      <a:r>
                        <a:rPr lang="fr-LU" sz="1600" kern="1200" dirty="0">
                          <a:solidFill>
                            <a:sysClr val="windowText" lastClr="000000"/>
                          </a:solidFill>
                          <a:latin typeface="Aptos Display" panose="020B0004020202020204" pitchFamily="34" charset="0"/>
                        </a:rPr>
                        <a:t>&gt;</a:t>
                      </a:r>
                      <a:r>
                        <a:rPr lang="fr-LU" sz="1600" kern="1200" baseline="0" dirty="0">
                          <a:solidFill>
                            <a:sysClr val="windowText" lastClr="000000"/>
                          </a:solidFill>
                          <a:latin typeface="Aptos Display" panose="020B0004020202020204" pitchFamily="34" charset="0"/>
                        </a:rPr>
                        <a:t> </a:t>
                      </a:r>
                      <a:r>
                        <a:rPr lang="fr-LU" sz="1600" kern="1200" dirty="0">
                          <a:solidFill>
                            <a:sysClr val="windowText" lastClr="000000"/>
                          </a:solidFill>
                          <a:latin typeface="Aptos Display" panose="020B0004020202020204" pitchFamily="34" charset="0"/>
                        </a:rPr>
                        <a:t>300 et ≤ 1000 bovins</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ctr" defTabSz="914400" rtl="0" eaLnBrk="1" latinLnBrk="0" hangingPunct="1"/>
                      <a:r>
                        <a:rPr lang="en-US" sz="1600" kern="1200" dirty="0">
                          <a:solidFill>
                            <a:sysClr val="windowText" lastClr="000000"/>
                          </a:solidFill>
                          <a:latin typeface="Aptos Display" panose="020B0004020202020204" pitchFamily="34" charset="0"/>
                        </a:rPr>
                        <a:t>3B</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en-US" sz="1600" kern="1200" dirty="0" err="1">
                          <a:solidFill>
                            <a:sysClr val="windowText" lastClr="000000"/>
                          </a:solidFill>
                          <a:latin typeface="Aptos Display" panose="020B0004020202020204" pitchFamily="34" charset="0"/>
                          <a:sym typeface="Wingdings" panose="05000000000000000000" pitchFamily="2" charset="2"/>
                        </a:rPr>
                        <a:t>Autorisation</a:t>
                      </a:r>
                      <a:r>
                        <a:rPr lang="en-US" sz="1600" kern="1200" dirty="0">
                          <a:solidFill>
                            <a:sysClr val="windowText" lastClr="000000"/>
                          </a:solidFill>
                          <a:latin typeface="Aptos Display" panose="020B0004020202020204" pitchFamily="34" charset="0"/>
                          <a:sym typeface="Wingdings" panose="05000000000000000000" pitchFamily="2" charset="2"/>
                        </a:rPr>
                        <a:t> par Min. </a:t>
                      </a:r>
                      <a:r>
                        <a:rPr lang="en-US" sz="1600" kern="1200" dirty="0" err="1">
                          <a:solidFill>
                            <a:sysClr val="windowText" lastClr="000000"/>
                          </a:solidFill>
                          <a:latin typeface="Aptos Display" panose="020B0004020202020204" pitchFamily="34" charset="0"/>
                          <a:sym typeface="Wingdings" panose="05000000000000000000" pitchFamily="2" charset="2"/>
                        </a:rPr>
                        <a:t>Envir</a:t>
                      </a:r>
                      <a:r>
                        <a:rPr lang="en-US" sz="1600" kern="1200" dirty="0">
                          <a:solidFill>
                            <a:sysClr val="windowText" lastClr="000000"/>
                          </a:solidFill>
                          <a:latin typeface="Aptos Display" panose="020B0004020202020204" pitchFamily="34" charset="0"/>
                          <a:sym typeface="Wingdings" panose="05000000000000000000" pitchFamily="2" charset="2"/>
                        </a:rPr>
                        <a:t>. </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1621851547"/>
                  </a:ext>
                </a:extLst>
              </a:tr>
              <a:tr h="534969">
                <a:tc vMerge="1">
                  <a:txBody>
                    <a:bodyPr/>
                    <a:lstStyle/>
                    <a:p>
                      <a:endParaRPr lang="en-US" dirty="0"/>
                    </a:p>
                  </a:txBody>
                  <a:tcPr/>
                </a:tc>
                <a:tc>
                  <a:txBody>
                    <a:bodyPr/>
                    <a:lstStyle/>
                    <a:p>
                      <a:pPr marL="0" algn="l" defTabSz="914400" rtl="0" eaLnBrk="1" latinLnBrk="0" hangingPunct="1"/>
                      <a:r>
                        <a:rPr lang="fr-LU" sz="1600" kern="1200" dirty="0">
                          <a:solidFill>
                            <a:sysClr val="windowText" lastClr="000000"/>
                          </a:solidFill>
                          <a:latin typeface="Aptos Display" panose="020B0004020202020204" pitchFamily="34" charset="0"/>
                        </a:rPr>
                        <a:t>&gt; 1000 bovins</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en-US" sz="1600" kern="1200" dirty="0">
                          <a:solidFill>
                            <a:sysClr val="windowText" lastClr="000000"/>
                          </a:solidFill>
                          <a:latin typeface="Aptos Display" panose="020B0004020202020204" pitchFamily="34" charset="0"/>
                        </a:rPr>
                        <a:t>1B</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en-US" sz="1600" kern="1200" dirty="0" err="1">
                          <a:solidFill>
                            <a:sysClr val="windowText" lastClr="000000"/>
                          </a:solidFill>
                          <a:latin typeface="Aptos Display" panose="020B0004020202020204" pitchFamily="34" charset="0"/>
                          <a:sym typeface="Wingdings" panose="05000000000000000000" pitchFamily="2" charset="2"/>
                        </a:rPr>
                        <a:t>Autorisation</a:t>
                      </a:r>
                      <a:r>
                        <a:rPr lang="en-US" sz="1600" kern="1200" dirty="0">
                          <a:solidFill>
                            <a:sysClr val="windowText" lastClr="000000"/>
                          </a:solidFill>
                          <a:latin typeface="Aptos Display" panose="020B0004020202020204" pitchFamily="34" charset="0"/>
                          <a:sym typeface="Wingdings" panose="05000000000000000000" pitchFamily="2" charset="2"/>
                        </a:rPr>
                        <a:t> par Min. </a:t>
                      </a:r>
                      <a:r>
                        <a:rPr lang="en-US" sz="1600" kern="1200" dirty="0" err="1">
                          <a:solidFill>
                            <a:sysClr val="windowText" lastClr="000000"/>
                          </a:solidFill>
                          <a:latin typeface="Aptos Display" panose="020B0004020202020204" pitchFamily="34" charset="0"/>
                          <a:sym typeface="Wingdings" panose="05000000000000000000" pitchFamily="2" charset="2"/>
                        </a:rPr>
                        <a:t>Envir</a:t>
                      </a:r>
                      <a:r>
                        <a:rPr lang="en-US" sz="1600" kern="1200" dirty="0">
                          <a:solidFill>
                            <a:sysClr val="windowText" lastClr="000000"/>
                          </a:solidFill>
                          <a:latin typeface="Aptos Display" panose="020B0004020202020204" pitchFamily="34" charset="0"/>
                          <a:sym typeface="Wingdings" panose="05000000000000000000" pitchFamily="2" charset="2"/>
                        </a:rPr>
                        <a:t>. </a:t>
                      </a:r>
                      <a:br>
                        <a:rPr lang="en-US" sz="1600" kern="1200" dirty="0">
                          <a:solidFill>
                            <a:sysClr val="windowText" lastClr="000000"/>
                          </a:solidFill>
                          <a:latin typeface="Aptos Display" panose="020B0004020202020204" pitchFamily="34" charset="0"/>
                          <a:sym typeface="Wingdings" panose="05000000000000000000" pitchFamily="2" charset="2"/>
                        </a:rPr>
                      </a:br>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Enquête</a:t>
                      </a:r>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publique</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2627714991"/>
                  </a:ext>
                </a:extLst>
              </a:tr>
            </a:tbl>
          </a:graphicData>
        </a:graphic>
      </p:graphicFrame>
      <p:sp>
        <p:nvSpPr>
          <p:cNvPr id="7" name="TextBox 6">
            <a:extLst>
              <a:ext uri="{FF2B5EF4-FFF2-40B4-BE49-F238E27FC236}">
                <a16:creationId xmlns:a16="http://schemas.microsoft.com/office/drawing/2014/main" id="{00CB0470-75D2-8673-523D-C8CF50A890E6}"/>
              </a:ext>
            </a:extLst>
          </p:cNvPr>
          <p:cNvSpPr txBox="1"/>
          <p:nvPr/>
        </p:nvSpPr>
        <p:spPr>
          <a:xfrm>
            <a:off x="8254999" y="564981"/>
            <a:ext cx="3594847" cy="830997"/>
          </a:xfrm>
          <a:prstGeom prst="rect">
            <a:avLst/>
          </a:prstGeom>
          <a:noFill/>
        </p:spPr>
        <p:txBody>
          <a:bodyPr wrap="square">
            <a:spAutoFit/>
          </a:bodyPr>
          <a:lstStyle/>
          <a:p>
            <a:pPr>
              <a:spcBef>
                <a:spcPts val="1000"/>
              </a:spcBef>
              <a:buClr>
                <a:srgbClr val="D85424"/>
              </a:buClr>
            </a:pPr>
            <a:r>
              <a:rPr lang="fr-FR" sz="1200" i="1" dirty="0">
                <a:latin typeface="Aptos Display" panose="020B0004020202020204" pitchFamily="34" charset="0"/>
                <a:cs typeface="Calibri" panose="020F0502020204030204" pitchFamily="34" charset="0"/>
              </a:rPr>
              <a:t>[</a:t>
            </a:r>
            <a:r>
              <a:rPr lang="fr-FR" sz="1200" b="0" i="1" u="none" strike="noStrike" baseline="0" dirty="0">
                <a:solidFill>
                  <a:srgbClr val="000000"/>
                </a:solidFill>
                <a:latin typeface="Aptos Display" panose="020B0004020202020204" pitchFamily="34" charset="0"/>
              </a:rPr>
              <a:t>Règlement grand-ducal du 26 juillet 1999 fixant les prescriptions générales pour les établissements du secteur agricole qui relèvent de la classe 4 en matière d’établissements classés</a:t>
            </a:r>
            <a:r>
              <a:rPr lang="fr-FR" sz="1200" i="1" dirty="0">
                <a:latin typeface="Aptos Display" panose="020B0004020202020204" pitchFamily="34" charset="0"/>
                <a:cs typeface="Calibri" panose="020F0502020204030204" pitchFamily="34" charset="0"/>
              </a:rPr>
              <a:t>]</a:t>
            </a:r>
            <a:endParaRPr lang="en-US" sz="1200" i="1" dirty="0">
              <a:latin typeface="Aptos Display"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51644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Étables</a:t>
            </a:r>
            <a:endParaRPr lang="fr-FR" sz="4000" cap="all"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22338" y="1438129"/>
            <a:ext cx="9986961" cy="4708971"/>
          </a:xfrm>
        </p:spPr>
        <p:txBody>
          <a:bodyPr>
            <a:normAutofit/>
          </a:bodyPr>
          <a:lstStyle/>
          <a:p>
            <a:pPr>
              <a:lnSpc>
                <a:spcPct val="170000"/>
              </a:lnSpc>
            </a:pPr>
            <a:r>
              <a:rPr lang="fr-FR" sz="2000" dirty="0"/>
              <a:t>Seuils </a:t>
            </a:r>
            <a:r>
              <a:rPr lang="fr-FR" sz="2000" b="1" dirty="0">
                <a:solidFill>
                  <a:srgbClr val="D85424"/>
                </a:solidFill>
              </a:rPr>
              <a:t>pour volailles </a:t>
            </a:r>
            <a:r>
              <a:rPr lang="fr-FR" sz="2000" dirty="0"/>
              <a:t>(emplacements) :</a:t>
            </a:r>
          </a:p>
          <a:p>
            <a:pPr lvl="1">
              <a:buFont typeface="Aptos Display" panose="020B0004020202020204" pitchFamily="34" charset="0"/>
              <a:buChar char="-"/>
            </a:pPr>
            <a:endParaRPr lang="fr-FR" sz="2000" dirty="0"/>
          </a:p>
          <a:p>
            <a:endParaRPr lang="fr-FR" sz="2000" dirty="0"/>
          </a:p>
          <a:p>
            <a:endParaRPr lang="fr-FR" sz="2000" dirty="0"/>
          </a:p>
          <a:p>
            <a:endParaRPr lang="fr-FR" sz="2000" dirty="0"/>
          </a:p>
          <a:p>
            <a:endParaRPr lang="fr-FR" sz="2000" dirty="0"/>
          </a:p>
          <a:p>
            <a:pPr marL="0" indent="0">
              <a:lnSpc>
                <a:spcPct val="120000"/>
              </a:lnSpc>
              <a:buNone/>
            </a:pPr>
            <a:endParaRPr lang="fr-FR" sz="1800" dirty="0"/>
          </a:p>
          <a:p>
            <a:endParaRPr lang="fr-FR" dirty="0"/>
          </a:p>
        </p:txBody>
      </p:sp>
      <p:graphicFrame>
        <p:nvGraphicFramePr>
          <p:cNvPr id="6" name="Table 5">
            <a:extLst>
              <a:ext uri="{FF2B5EF4-FFF2-40B4-BE49-F238E27FC236}">
                <a16:creationId xmlns:a16="http://schemas.microsoft.com/office/drawing/2014/main" id="{639CE092-0751-E465-1677-872268B7C669}"/>
              </a:ext>
            </a:extLst>
          </p:cNvPr>
          <p:cNvGraphicFramePr>
            <a:graphicFrameLocks noGrp="1"/>
          </p:cNvGraphicFramePr>
          <p:nvPr>
            <p:extLst>
              <p:ext uri="{D42A27DB-BD31-4B8C-83A1-F6EECF244321}">
                <p14:modId xmlns:p14="http://schemas.microsoft.com/office/powerpoint/2010/main" val="2022094388"/>
              </p:ext>
            </p:extLst>
          </p:nvPr>
        </p:nvGraphicFramePr>
        <p:xfrm>
          <a:off x="984456" y="2057399"/>
          <a:ext cx="9785145" cy="4071449"/>
        </p:xfrm>
        <a:graphic>
          <a:graphicData uri="http://schemas.openxmlformats.org/drawingml/2006/table">
            <a:tbl>
              <a:tblPr firstRow="1" bandRow="1">
                <a:tableStyleId>{BC89EF96-8CEA-46FF-86C4-4CE0E7609802}</a:tableStyleId>
              </a:tblPr>
              <a:tblGrid>
                <a:gridCol w="1855287">
                  <a:extLst>
                    <a:ext uri="{9D8B030D-6E8A-4147-A177-3AD203B41FA5}">
                      <a16:colId xmlns:a16="http://schemas.microsoft.com/office/drawing/2014/main" val="2297003080"/>
                    </a:ext>
                  </a:extLst>
                </a:gridCol>
                <a:gridCol w="2484828">
                  <a:extLst>
                    <a:ext uri="{9D8B030D-6E8A-4147-A177-3AD203B41FA5}">
                      <a16:colId xmlns:a16="http://schemas.microsoft.com/office/drawing/2014/main" val="3761090169"/>
                    </a:ext>
                  </a:extLst>
                </a:gridCol>
                <a:gridCol w="1025112">
                  <a:extLst>
                    <a:ext uri="{9D8B030D-6E8A-4147-A177-3AD203B41FA5}">
                      <a16:colId xmlns:a16="http://schemas.microsoft.com/office/drawing/2014/main" val="2118384914"/>
                    </a:ext>
                  </a:extLst>
                </a:gridCol>
                <a:gridCol w="4419918">
                  <a:extLst>
                    <a:ext uri="{9D8B030D-6E8A-4147-A177-3AD203B41FA5}">
                      <a16:colId xmlns:a16="http://schemas.microsoft.com/office/drawing/2014/main" val="3617985160"/>
                    </a:ext>
                  </a:extLst>
                </a:gridCol>
              </a:tblGrid>
              <a:tr h="663857">
                <a:tc>
                  <a:txBody>
                    <a:bodyPr/>
                    <a:lstStyle/>
                    <a:p>
                      <a:pPr marL="0" algn="l" defTabSz="914400" rtl="0" eaLnBrk="1" latinLnBrk="0" hangingPunct="1"/>
                      <a:r>
                        <a:rPr lang="fr-FR" sz="1600" kern="1200" noProof="0" dirty="0">
                          <a:solidFill>
                            <a:sysClr val="windowText" lastClr="000000"/>
                          </a:solidFill>
                          <a:latin typeface="+mn-lt"/>
                        </a:rPr>
                        <a:t>Libellé de l’établissement</a:t>
                      </a:r>
                      <a:endParaRPr lang="fr-FR" sz="1600" kern="1200" noProof="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fr-FR" sz="1600" kern="1200" noProof="0" dirty="0">
                          <a:solidFill>
                            <a:sysClr val="windowText" lastClr="000000"/>
                          </a:solidFill>
                          <a:latin typeface="+mn-lt"/>
                        </a:rPr>
                        <a:t>Contenu</a:t>
                      </a:r>
                      <a:endParaRPr lang="fr-FR" sz="1600" kern="1200" noProof="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fr-FR" sz="1600" kern="1200" noProof="0" dirty="0">
                          <a:solidFill>
                            <a:sysClr val="windowText" lastClr="000000"/>
                          </a:solidFill>
                          <a:latin typeface="+mn-lt"/>
                        </a:rPr>
                        <a:t>Classe </a:t>
                      </a:r>
                      <a:endParaRPr lang="fr-FR" sz="1600" kern="1200" noProof="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fr-FR" sz="1600" kern="1200" noProof="0" dirty="0">
                          <a:solidFill>
                            <a:sysClr val="windowText" lastClr="000000"/>
                          </a:solidFill>
                          <a:latin typeface="+mn-lt"/>
                        </a:rPr>
                        <a:t>Autorisation ou déclaration?</a:t>
                      </a:r>
                      <a:endParaRPr lang="fr-FR" sz="1600" kern="1200" noProof="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3640055605"/>
                  </a:ext>
                </a:extLst>
              </a:tr>
              <a:tr h="622785">
                <a:tc rowSpan="4">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ea typeface="+mn-ea"/>
                          <a:cs typeface="+mn-cs"/>
                        </a:rPr>
                        <a:t>Volailles : </a:t>
                      </a:r>
                    </a:p>
                    <a:p>
                      <a:pPr marL="0" algn="l" defTabSz="914400" rtl="0" eaLnBrk="1" latinLnBrk="0" hangingPunct="1"/>
                      <a:endParaRPr lang="fr-FR" sz="1600" kern="1200" noProof="0" dirty="0">
                        <a:solidFill>
                          <a:sysClr val="windowText" lastClr="000000"/>
                        </a:solidFill>
                        <a:latin typeface="Aptos Display" panose="020B0004020202020204" pitchFamily="34" charset="0"/>
                        <a:ea typeface="+mn-ea"/>
                        <a:cs typeface="+mn-cs"/>
                      </a:endParaRPr>
                    </a:p>
                    <a:p>
                      <a:pPr marL="0" algn="l" defTabSz="914400" rtl="0" eaLnBrk="1" latinLnBrk="0" hangingPunct="1"/>
                      <a:r>
                        <a:rPr lang="fr-FR" sz="1600" kern="1200" noProof="0" dirty="0">
                          <a:solidFill>
                            <a:sysClr val="windowText" lastClr="000000"/>
                          </a:solidFill>
                          <a:latin typeface="Aptos Display" panose="020B0004020202020204" pitchFamily="34" charset="0"/>
                          <a:ea typeface="+mn-ea"/>
                          <a:cs typeface="+mn-cs"/>
                        </a:rPr>
                        <a:t>Établissements d’élevage ou d’engraissement</a:t>
                      </a:r>
                    </a:p>
                    <a:p>
                      <a:pPr marL="0" algn="l" defTabSz="914400" rtl="0" eaLnBrk="1" latinLnBrk="0" hangingPunct="1"/>
                      <a:r>
                        <a:rPr lang="fr-FR" sz="1600" kern="1200" noProof="0" dirty="0">
                          <a:solidFill>
                            <a:sysClr val="windowText" lastClr="000000"/>
                          </a:solidFill>
                          <a:latin typeface="Aptos Display" panose="020B0004020202020204" pitchFamily="34" charset="0"/>
                          <a:ea typeface="+mn-ea"/>
                          <a:cs typeface="+mn-cs"/>
                        </a:rPr>
                        <a:t>de volailles et production d’</a:t>
                      </a:r>
                      <a:r>
                        <a:rPr lang="fr-FR" sz="1600" kern="1200" noProof="0" dirty="0" err="1">
                          <a:solidFill>
                            <a:sysClr val="windowText" lastClr="000000"/>
                          </a:solidFill>
                          <a:latin typeface="Aptos Display" panose="020B0004020202020204" pitchFamily="34" charset="0"/>
                          <a:ea typeface="+mn-ea"/>
                          <a:cs typeface="+mn-cs"/>
                        </a:rPr>
                        <a:t>oeufs</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ea typeface="+mn-ea"/>
                          <a:cs typeface="+mn-cs"/>
                        </a:rPr>
                        <a:t>≥ 100 et ≤ 5.000 emplacements</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algn="ctr" defTabSz="914400" rtl="0" eaLnBrk="1" latinLnBrk="0" hangingPunct="1"/>
                      <a:r>
                        <a:rPr lang="fr-FR" sz="1600" kern="1200" noProof="0" dirty="0">
                          <a:solidFill>
                            <a:sysClr val="windowText" lastClr="000000"/>
                          </a:solidFill>
                          <a:latin typeface="Aptos Display" panose="020B0004020202020204" pitchFamily="34" charset="0"/>
                          <a:ea typeface="+mn-ea"/>
                          <a:cs typeface="+mn-cs"/>
                        </a:rPr>
                        <a:t>4</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noProof="0" dirty="0">
                          <a:solidFill>
                            <a:sysClr val="windowText" lastClr="000000"/>
                          </a:solidFill>
                          <a:latin typeface="Aptos Display" panose="020B0004020202020204" pitchFamily="34" charset="0"/>
                          <a:ea typeface="+mn-ea"/>
                          <a:cs typeface="+mn-cs"/>
                          <a:sym typeface="Wingdings" panose="05000000000000000000" pitchFamily="2" charset="2"/>
                        </a:rPr>
                        <a:t>Déclaration selon RGD « Secteur agricole »</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extLst>
                  <a:ext uri="{0D108BD9-81ED-4DB2-BD59-A6C34878D82A}">
                    <a16:rowId xmlns:a16="http://schemas.microsoft.com/office/drawing/2014/main" val="3716820483"/>
                  </a:ext>
                </a:extLst>
              </a:tr>
              <a:tr h="681541">
                <a:tc vMerge="1">
                  <a:txBody>
                    <a:bodyPr/>
                    <a:lstStyle/>
                    <a:p>
                      <a:endParaRPr lang="en-US" dirty="0"/>
                    </a:p>
                  </a:txBody>
                  <a:tcPr/>
                </a:tc>
                <a:tc>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rPr>
                        <a:t>&gt;</a:t>
                      </a:r>
                      <a:r>
                        <a:rPr lang="fr-FR" sz="1600" kern="1200" baseline="0" noProof="0" dirty="0">
                          <a:solidFill>
                            <a:sysClr val="windowText" lastClr="000000"/>
                          </a:solidFill>
                          <a:latin typeface="Aptos Display" panose="020B0004020202020204" pitchFamily="34" charset="0"/>
                        </a:rPr>
                        <a:t> </a:t>
                      </a:r>
                      <a:r>
                        <a:rPr lang="fr-FR" sz="1600" kern="1200" noProof="0" dirty="0">
                          <a:solidFill>
                            <a:sysClr val="windowText" lastClr="000000"/>
                          </a:solidFill>
                          <a:latin typeface="Aptos Display" panose="020B0004020202020204" pitchFamily="34" charset="0"/>
                        </a:rPr>
                        <a:t>5.000 et ≤ 15.000 emplacements</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ctr" defTabSz="914400" rtl="0" eaLnBrk="1" latinLnBrk="0" hangingPunct="1"/>
                      <a:r>
                        <a:rPr lang="fr-FR" sz="1600" kern="1200" noProof="0" dirty="0">
                          <a:solidFill>
                            <a:sysClr val="windowText" lastClr="000000"/>
                          </a:solidFill>
                          <a:latin typeface="Aptos Display" panose="020B0004020202020204" pitchFamily="34" charset="0"/>
                        </a:rPr>
                        <a:t>3B</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lnSpc>
                          <a:spcPct val="100000"/>
                        </a:lnSpc>
                      </a:pPr>
                      <a:r>
                        <a:rPr lang="fr-FR" sz="1600" kern="1200" noProof="0" dirty="0">
                          <a:solidFill>
                            <a:sysClr val="windowText" lastClr="000000"/>
                          </a:solidFill>
                          <a:latin typeface="Aptos Display" panose="020B0004020202020204" pitchFamily="34" charset="0"/>
                          <a:sym typeface="Wingdings" panose="05000000000000000000" pitchFamily="2" charset="2"/>
                        </a:rPr>
                        <a:t>Autorisation par Min. </a:t>
                      </a:r>
                      <a:r>
                        <a:rPr lang="fr-FR" sz="1600" kern="1200" noProof="0" dirty="0" err="1">
                          <a:solidFill>
                            <a:sysClr val="windowText" lastClr="000000"/>
                          </a:solidFill>
                          <a:latin typeface="Aptos Display" panose="020B0004020202020204" pitchFamily="34" charset="0"/>
                          <a:sym typeface="Wingdings" panose="05000000000000000000" pitchFamily="2" charset="2"/>
                        </a:rPr>
                        <a:t>Envir</a:t>
                      </a:r>
                      <a:r>
                        <a:rPr lang="fr-FR" sz="1600" kern="1200" noProof="0" dirty="0">
                          <a:solidFill>
                            <a:sysClr val="windowText" lastClr="000000"/>
                          </a:solidFill>
                          <a:latin typeface="Aptos Display" panose="020B0004020202020204" pitchFamily="34" charset="0"/>
                          <a:sym typeface="Wingdings" panose="05000000000000000000" pitchFamily="2" charset="2"/>
                        </a:rPr>
                        <a:t>. </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1621851547"/>
                  </a:ext>
                </a:extLst>
              </a:tr>
              <a:tr h="969688">
                <a:tc vMerge="1">
                  <a:txBody>
                    <a:bodyPr/>
                    <a:lstStyle/>
                    <a:p>
                      <a:endParaRPr lang="en-US" dirty="0"/>
                    </a:p>
                  </a:txBody>
                  <a:tcPr/>
                </a:tc>
                <a:tc>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rPr>
                        <a:t>&gt; 15.000  et ≤ 40.000   emplacements</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algn="ctr" defTabSz="914400" rtl="0" eaLnBrk="1" latinLnBrk="0" hangingPunct="1"/>
                      <a:r>
                        <a:rPr lang="fr-FR" sz="1600" kern="1200" noProof="0" dirty="0">
                          <a:solidFill>
                            <a:sysClr val="windowText" lastClr="000000"/>
                          </a:solidFill>
                          <a:latin typeface="Aptos Display" panose="020B0004020202020204" pitchFamily="34" charset="0"/>
                        </a:rPr>
                        <a:t>1B</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algn="l" defTabSz="914400" rtl="0" eaLnBrk="1" latinLnBrk="0" hangingPunct="1">
                        <a:lnSpc>
                          <a:spcPct val="100000"/>
                        </a:lnSpc>
                      </a:pPr>
                      <a:r>
                        <a:rPr lang="fr-FR" sz="1600" kern="1200" noProof="0" dirty="0">
                          <a:solidFill>
                            <a:sysClr val="windowText" lastClr="000000"/>
                          </a:solidFill>
                          <a:latin typeface="Aptos Display" panose="020B0004020202020204" pitchFamily="34" charset="0"/>
                          <a:sym typeface="Wingdings" panose="05000000000000000000" pitchFamily="2" charset="2"/>
                        </a:rPr>
                        <a:t>Autorisation par Min. </a:t>
                      </a:r>
                      <a:r>
                        <a:rPr lang="fr-FR" sz="1600" kern="1200" noProof="0" dirty="0" err="1">
                          <a:solidFill>
                            <a:sysClr val="windowText" lastClr="000000"/>
                          </a:solidFill>
                          <a:latin typeface="Aptos Display" panose="020B0004020202020204" pitchFamily="34" charset="0"/>
                          <a:sym typeface="Wingdings" panose="05000000000000000000" pitchFamily="2" charset="2"/>
                        </a:rPr>
                        <a:t>Envir</a:t>
                      </a:r>
                      <a:r>
                        <a:rPr lang="fr-FR" sz="1600" kern="1200" noProof="0" dirty="0">
                          <a:solidFill>
                            <a:sysClr val="windowText" lastClr="000000"/>
                          </a:solidFill>
                          <a:latin typeface="Aptos Display" panose="020B0004020202020204" pitchFamily="34" charset="0"/>
                          <a:sym typeface="Wingdings" panose="05000000000000000000" pitchFamily="2" charset="2"/>
                        </a:rPr>
                        <a:t>. </a:t>
                      </a:r>
                      <a:br>
                        <a:rPr lang="fr-FR" sz="1600" kern="1200" noProof="0" dirty="0">
                          <a:solidFill>
                            <a:sysClr val="windowText" lastClr="000000"/>
                          </a:solidFill>
                          <a:latin typeface="Aptos Display" panose="020B0004020202020204" pitchFamily="34" charset="0"/>
                          <a:sym typeface="Wingdings" panose="05000000000000000000" pitchFamily="2" charset="2"/>
                        </a:rPr>
                      </a:br>
                      <a:r>
                        <a:rPr lang="fr-FR" sz="1600" kern="1200" noProof="0" dirty="0">
                          <a:solidFill>
                            <a:sysClr val="windowText" lastClr="000000"/>
                          </a:solidFill>
                          <a:latin typeface="Aptos Display" panose="020B0004020202020204" pitchFamily="34" charset="0"/>
                          <a:sym typeface="Wingdings" panose="05000000000000000000" pitchFamily="2" charset="2"/>
                        </a:rPr>
                        <a:t>+ Enquête publique</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extLst>
                  <a:ext uri="{0D108BD9-81ED-4DB2-BD59-A6C34878D82A}">
                    <a16:rowId xmlns:a16="http://schemas.microsoft.com/office/drawing/2014/main" val="2627714991"/>
                  </a:ext>
                </a:extLst>
              </a:tr>
              <a:tr h="1133578">
                <a:tc vMerge="1">
                  <a:txBody>
                    <a:bodyPr/>
                    <a:lstStyle/>
                    <a:p>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20000"/>
                      </a:srgbClr>
                    </a:solidFill>
                  </a:tcPr>
                </a:tc>
                <a:tc>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rPr>
                        <a:t>&gt; 40.000  emplacements</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fr-FR" sz="1600" kern="1200" noProof="0" dirty="0">
                          <a:solidFill>
                            <a:sysClr val="windowText" lastClr="000000"/>
                          </a:solidFill>
                          <a:latin typeface="Aptos Display" panose="020B0004020202020204" pitchFamily="34" charset="0"/>
                          <a:ea typeface="+mn-ea"/>
                          <a:cs typeface="+mn-cs"/>
                        </a:rPr>
                        <a:t>1B</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noProof="0" dirty="0">
                          <a:solidFill>
                            <a:sysClr val="windowText" lastClr="000000"/>
                          </a:solidFill>
                          <a:latin typeface="Aptos Display" panose="020B0004020202020204" pitchFamily="34" charset="0"/>
                          <a:sym typeface="Wingdings" panose="05000000000000000000" pitchFamily="2" charset="2"/>
                        </a:rPr>
                        <a:t>Autorisation par Min. </a:t>
                      </a:r>
                      <a:r>
                        <a:rPr lang="fr-FR" sz="1600" kern="1200" noProof="0" dirty="0" err="1">
                          <a:solidFill>
                            <a:sysClr val="windowText" lastClr="000000"/>
                          </a:solidFill>
                          <a:latin typeface="Aptos Display" panose="020B0004020202020204" pitchFamily="34" charset="0"/>
                          <a:sym typeface="Wingdings" panose="05000000000000000000" pitchFamily="2" charset="2"/>
                        </a:rPr>
                        <a:t>Envir</a:t>
                      </a:r>
                      <a:r>
                        <a:rPr lang="fr-FR" sz="1600" kern="1200" noProof="0" dirty="0">
                          <a:solidFill>
                            <a:sysClr val="windowText" lastClr="000000"/>
                          </a:solidFill>
                          <a:latin typeface="Aptos Display" panose="020B0004020202020204" pitchFamily="34" charset="0"/>
                          <a:sym typeface="Wingdings" panose="05000000000000000000" pitchFamily="2" charset="2"/>
                        </a:rPr>
                        <a:t>. </a:t>
                      </a:r>
                      <a:br>
                        <a:rPr lang="fr-FR" sz="1600" kern="1200" noProof="0" dirty="0">
                          <a:solidFill>
                            <a:sysClr val="windowText" lastClr="000000"/>
                          </a:solidFill>
                          <a:latin typeface="Aptos Display" panose="020B0004020202020204" pitchFamily="34" charset="0"/>
                          <a:sym typeface="Wingdings" panose="05000000000000000000" pitchFamily="2" charset="2"/>
                        </a:rPr>
                      </a:br>
                      <a:r>
                        <a:rPr lang="fr-FR" sz="1600" kern="1200" noProof="0" dirty="0">
                          <a:solidFill>
                            <a:sysClr val="windowText" lastClr="000000"/>
                          </a:solidFill>
                          <a:latin typeface="Aptos Display" panose="020B0004020202020204" pitchFamily="34" charset="0"/>
                          <a:sym typeface="Wingdings" panose="05000000000000000000" pitchFamily="2" charset="2"/>
                        </a:rPr>
                        <a:t>+ Enquête publique </a:t>
                      </a:r>
                    </a:p>
                    <a:p>
                      <a:pPr marL="285750" indent="-285750" algn="l" defTabSz="914400" rtl="0" eaLnBrk="1" latinLnBrk="0" hangingPunct="1">
                        <a:lnSpc>
                          <a:spcPct val="100000"/>
                        </a:lnSpc>
                        <a:buFont typeface="Wingdings" panose="05000000000000000000" pitchFamily="2" charset="2"/>
                        <a:buChar char="à"/>
                      </a:pPr>
                      <a:r>
                        <a:rPr lang="fr-FR" sz="1600" i="1" kern="1200" noProof="0" dirty="0">
                          <a:solidFill>
                            <a:sysClr val="windowText" lastClr="000000"/>
                          </a:solidFill>
                          <a:latin typeface="Aptos Display" panose="020B0004020202020204" pitchFamily="34" charset="0"/>
                          <a:ea typeface="+mn-ea"/>
                          <a:cs typeface="+mn-cs"/>
                          <a:sym typeface="Wingdings" panose="05000000000000000000" pitchFamily="2" charset="2"/>
                        </a:rPr>
                        <a:t>Loi “IED”</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1400855904"/>
                  </a:ext>
                </a:extLst>
              </a:tr>
            </a:tbl>
          </a:graphicData>
        </a:graphic>
      </p:graphicFrame>
    </p:spTree>
    <p:extLst>
      <p:ext uri="{BB962C8B-B14F-4D97-AF65-F5344CB8AC3E}">
        <p14:creationId xmlns:p14="http://schemas.microsoft.com/office/powerpoint/2010/main" val="3869827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Étables - Dossier de demande</a:t>
            </a:r>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761450" y="1619920"/>
            <a:ext cx="5563149" cy="6336704"/>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lvl="1" indent="-342900" eaLnBrk="1" hangingPunct="1">
              <a:lnSpc>
                <a:spcPct val="80000"/>
              </a:lnSpc>
              <a:spcBef>
                <a:spcPts val="1000"/>
              </a:spcBef>
              <a:buClr>
                <a:srgbClr val="D85424"/>
              </a:buClr>
              <a:buFont typeface="Wingdings" panose="05000000000000000000" pitchFamily="2" charset="2"/>
              <a:buChar char="Ø"/>
            </a:pPr>
            <a:r>
              <a:rPr lang="en-US" sz="2000" dirty="0" err="1">
                <a:solidFill>
                  <a:schemeClr val="tx1"/>
                </a:solidFill>
                <a:latin typeface="Aptos Display" panose="020B0004020202020204" pitchFamily="34" charset="0"/>
                <a:cs typeface="Calibri" panose="020F0502020204030204" pitchFamily="34" charset="0"/>
              </a:rPr>
              <a:t>Contenu</a:t>
            </a:r>
            <a:r>
              <a:rPr lang="en-US" sz="2000" dirty="0">
                <a:solidFill>
                  <a:schemeClr val="tx1"/>
                </a:solidFill>
                <a:latin typeface="Aptos Display" panose="020B0004020202020204" pitchFamily="34" charset="0"/>
                <a:cs typeface="Calibri" panose="020F0502020204030204" pitchFamily="34" charset="0"/>
              </a:rPr>
              <a:t> du dossier dans les </a:t>
            </a:r>
            <a:r>
              <a:rPr lang="en-US" sz="2000" dirty="0" err="1">
                <a:solidFill>
                  <a:schemeClr val="tx1"/>
                </a:solidFill>
                <a:latin typeface="Aptos Display" panose="020B0004020202020204" pitchFamily="34" charset="0"/>
                <a:cs typeface="Calibri" panose="020F0502020204030204" pitchFamily="34" charset="0"/>
              </a:rPr>
              <a:t>grandes</a:t>
            </a:r>
            <a:r>
              <a:rPr lang="en-US" sz="2000" dirty="0">
                <a:solidFill>
                  <a:schemeClr val="tx1"/>
                </a:solidFill>
                <a:latin typeface="Aptos Display" panose="020B0004020202020204" pitchFamily="34" charset="0"/>
                <a:cs typeface="Calibri" panose="020F0502020204030204" pitchFamily="34" charset="0"/>
              </a:rPr>
              <a:t> </a:t>
            </a:r>
            <a:r>
              <a:rPr lang="en-US" sz="2000" dirty="0" err="1">
                <a:solidFill>
                  <a:schemeClr val="tx1"/>
                </a:solidFill>
                <a:latin typeface="Aptos Display" panose="020B0004020202020204" pitchFamily="34" charset="0"/>
                <a:cs typeface="Calibri" panose="020F0502020204030204" pitchFamily="34" charset="0"/>
              </a:rPr>
              <a:t>lignes</a:t>
            </a:r>
            <a:r>
              <a:rPr lang="en-US" sz="2000" dirty="0">
                <a:solidFill>
                  <a:schemeClr val="tx1"/>
                </a:solidFill>
                <a:latin typeface="Aptos Display" panose="020B0004020202020204" pitchFamily="34" charset="0"/>
                <a:cs typeface="Calibri" panose="020F0502020204030204" pitchFamily="34" charset="0"/>
              </a:rPr>
              <a:t>:</a:t>
            </a:r>
          </a:p>
          <a:p>
            <a:pPr marL="342900" lvl="1" indent="-342900" eaLnBrk="1" hangingPunct="1">
              <a:lnSpc>
                <a:spcPct val="80000"/>
              </a:lnSpc>
              <a:spcBef>
                <a:spcPts val="1000"/>
              </a:spcBef>
              <a:buClr>
                <a:srgbClr val="D85424"/>
              </a:buClr>
              <a:buFont typeface="Wingdings" panose="05000000000000000000" pitchFamily="2" charset="2"/>
              <a:buChar char="Ø"/>
            </a:pPr>
            <a:endParaRPr lang="en-US" sz="2000" dirty="0">
              <a:solidFill>
                <a:schemeClr val="tx1"/>
              </a:solidFill>
              <a:latin typeface="Aptos Display" panose="020B0004020202020204" pitchFamily="34" charset="0"/>
              <a:cs typeface="Calibri" panose="020F0502020204030204" pitchFamily="34" charset="0"/>
            </a:endParaRPr>
          </a:p>
          <a:p>
            <a:pPr marL="685800" lvl="2" indent="-285750" eaLnBrk="1" hangingPunct="1">
              <a:lnSpc>
                <a:spcPct val="80000"/>
              </a:lnSpc>
              <a:spcBef>
                <a:spcPts val="1000"/>
              </a:spcBef>
              <a:buClr>
                <a:srgbClr val="D85424"/>
              </a:buClr>
              <a:buFont typeface="Arial" panose="020B0604020202020204" pitchFamily="34" charset="0"/>
              <a:buChar char="•"/>
            </a:pPr>
            <a:r>
              <a:rPr lang="en-US" sz="1800" dirty="0">
                <a:solidFill>
                  <a:schemeClr val="tx1"/>
                </a:solidFill>
                <a:latin typeface="Aptos Display" panose="020B0004020202020204" pitchFamily="34" charset="0"/>
                <a:cs typeface="Calibri" panose="020F0502020204030204" pitchFamily="34" charset="0"/>
              </a:rPr>
              <a:t>Résumé non-technique</a:t>
            </a:r>
          </a:p>
          <a:p>
            <a:pPr marL="685800" lvl="2" indent="-285750" eaLnBrk="1" hangingPunct="1">
              <a:lnSpc>
                <a:spcPct val="80000"/>
              </a:lnSpc>
              <a:spcBef>
                <a:spcPts val="1000"/>
              </a:spcBef>
              <a:buClr>
                <a:srgbClr val="D85424"/>
              </a:buClr>
              <a:buFont typeface="Arial" panose="020B0604020202020204" pitchFamily="34" charset="0"/>
              <a:buChar char="•"/>
            </a:pPr>
            <a:r>
              <a:rPr lang="en-US" sz="1800" dirty="0" err="1">
                <a:solidFill>
                  <a:schemeClr val="tx1"/>
                </a:solidFill>
                <a:latin typeface="Aptos Display" panose="020B0004020202020204" pitchFamily="34" charset="0"/>
                <a:cs typeface="Calibri" panose="020F0502020204030204" pitchFamily="34" charset="0"/>
              </a:rPr>
              <a:t>Coordonnées</a:t>
            </a:r>
            <a:r>
              <a:rPr lang="en-US" sz="1800" dirty="0">
                <a:solidFill>
                  <a:schemeClr val="tx1"/>
                </a:solidFill>
                <a:latin typeface="Aptos Display" panose="020B0004020202020204" pitchFamily="34" charset="0"/>
                <a:cs typeface="Calibri" panose="020F0502020204030204" pitchFamily="34" charset="0"/>
              </a:rPr>
              <a:t> de </a:t>
            </a:r>
            <a:r>
              <a:rPr lang="en-US" sz="1800" dirty="0" err="1">
                <a:solidFill>
                  <a:schemeClr val="tx1"/>
                </a:solidFill>
                <a:latin typeface="Aptos Display" panose="020B0004020202020204" pitchFamily="34" charset="0"/>
                <a:cs typeface="Calibri" panose="020F0502020204030204" pitchFamily="34" charset="0"/>
              </a:rPr>
              <a:t>l’exploitant</a:t>
            </a:r>
            <a:endParaRPr lang="en-US" sz="1800" dirty="0">
              <a:solidFill>
                <a:schemeClr val="tx1"/>
              </a:solidFill>
              <a:latin typeface="Aptos Display" panose="020B0004020202020204" pitchFamily="34" charset="0"/>
              <a:cs typeface="Calibri" panose="020F0502020204030204" pitchFamily="34" charset="0"/>
            </a:endParaRPr>
          </a:p>
          <a:p>
            <a:pPr marL="685800" lvl="2" indent="-285750" eaLnBrk="1" hangingPunct="1">
              <a:lnSpc>
                <a:spcPct val="80000"/>
              </a:lnSpc>
              <a:spcBef>
                <a:spcPts val="1000"/>
              </a:spcBef>
              <a:buClr>
                <a:srgbClr val="D85424"/>
              </a:buClr>
              <a:buFont typeface="Arial" panose="020B0604020202020204" pitchFamily="34" charset="0"/>
              <a:buChar char="•"/>
            </a:pPr>
            <a:r>
              <a:rPr lang="en-US" sz="1800" dirty="0">
                <a:solidFill>
                  <a:schemeClr val="tx1"/>
                </a:solidFill>
                <a:latin typeface="Aptos Display" panose="020B0004020202020204" pitchFamily="34" charset="0"/>
                <a:cs typeface="Calibri" panose="020F0502020204030204" pitchFamily="34" charset="0"/>
              </a:rPr>
              <a:t>Emplacement et Etat du Site </a:t>
            </a:r>
          </a:p>
          <a:p>
            <a:pPr marL="1143000" lvl="3" indent="-285750" eaLnBrk="1" hangingPunct="1">
              <a:spcBef>
                <a:spcPts val="1000"/>
              </a:spcBef>
              <a:buClr>
                <a:srgbClr val="D85424"/>
              </a:buClr>
              <a:buFont typeface="Aptos Display" panose="020B0004020202020204" pitchFamily="34" charset="0"/>
              <a:buChar char="-"/>
            </a:pPr>
            <a:r>
              <a:rPr lang="en-US" dirty="0" err="1">
                <a:solidFill>
                  <a:schemeClr val="tx1"/>
                </a:solidFill>
                <a:latin typeface="Aptos Display" panose="020B0004020202020204" pitchFamily="34" charset="0"/>
                <a:cs typeface="Calibri" panose="020F0502020204030204" pitchFamily="34" charset="0"/>
              </a:rPr>
              <a:t>Autorisation</a:t>
            </a:r>
            <a:r>
              <a:rPr lang="en-US" dirty="0">
                <a:solidFill>
                  <a:schemeClr val="tx1"/>
                </a:solidFill>
                <a:latin typeface="Aptos Display" panose="020B0004020202020204" pitchFamily="34" charset="0"/>
                <a:cs typeface="Calibri" panose="020F0502020204030204" pitchFamily="34" charset="0"/>
              </a:rPr>
              <a:t> </a:t>
            </a:r>
            <a:r>
              <a:rPr lang="en-US" dirty="0" err="1">
                <a:solidFill>
                  <a:schemeClr val="tx1"/>
                </a:solidFill>
                <a:latin typeface="Aptos Display" panose="020B0004020202020204" pitchFamily="34" charset="0"/>
                <a:cs typeface="Calibri" panose="020F0502020204030204" pitchFamily="34" charset="0"/>
              </a:rPr>
              <a:t>existantes</a:t>
            </a:r>
            <a:r>
              <a:rPr lang="en-US" dirty="0">
                <a:solidFill>
                  <a:schemeClr val="tx1"/>
                </a:solidFill>
                <a:latin typeface="Aptos Display" panose="020B0004020202020204" pitchFamily="34" charset="0"/>
                <a:cs typeface="Calibri" panose="020F0502020204030204" pitchFamily="34" charset="0"/>
              </a:rPr>
              <a:t>,  Zones PAG, Distances</a:t>
            </a:r>
          </a:p>
          <a:p>
            <a:pPr marL="685800" lvl="2" indent="-285750" eaLnBrk="1" hangingPunct="1">
              <a:spcBef>
                <a:spcPts val="1000"/>
              </a:spcBef>
              <a:buClr>
                <a:srgbClr val="D85424"/>
              </a:buClr>
              <a:buFont typeface="Arial" panose="020B0604020202020204" pitchFamily="34" charset="0"/>
              <a:buChar char="•"/>
            </a:pPr>
            <a:r>
              <a:rPr lang="en-US" sz="1800" dirty="0">
                <a:solidFill>
                  <a:schemeClr val="tx1"/>
                </a:solidFill>
                <a:latin typeface="Aptos Display" panose="020B0004020202020204" pitchFamily="34" charset="0"/>
                <a:cs typeface="Calibri" panose="020F0502020204030204" pitchFamily="34" charset="0"/>
              </a:rPr>
              <a:t>Aspects de </a:t>
            </a:r>
            <a:r>
              <a:rPr lang="en-US" sz="1800" dirty="0" err="1">
                <a:solidFill>
                  <a:schemeClr val="tx1"/>
                </a:solidFill>
                <a:latin typeface="Aptos Display" panose="020B0004020202020204" pitchFamily="34" charset="0"/>
                <a:cs typeface="Calibri" panose="020F0502020204030204" pitchFamily="34" charset="0"/>
              </a:rPr>
              <a:t>sécurité</a:t>
            </a:r>
            <a:r>
              <a:rPr lang="en-US" sz="1800" dirty="0">
                <a:solidFill>
                  <a:schemeClr val="tx1"/>
                </a:solidFill>
                <a:latin typeface="Aptos Display" panose="020B0004020202020204" pitchFamily="34" charset="0"/>
                <a:cs typeface="Calibri" panose="020F0502020204030204" pitchFamily="34" charset="0"/>
              </a:rPr>
              <a:t> </a:t>
            </a:r>
            <a:r>
              <a:rPr lang="en-US" sz="1800" dirty="0">
                <a:solidFill>
                  <a:schemeClr val="tx1"/>
                </a:solidFill>
                <a:latin typeface="Aptos Display" panose="020B0004020202020204" pitchFamily="34" charset="0"/>
                <a:cs typeface="Calibri" panose="020F0502020204030204" pitchFamily="34" charset="0"/>
                <a:sym typeface="Wingdings" panose="05000000000000000000" pitchFamily="2" charset="2"/>
              </a:rPr>
              <a:t>  3, 3A, 1, 1A </a:t>
            </a:r>
            <a:r>
              <a:rPr lang="en-US" i="1" dirty="0">
                <a:solidFill>
                  <a:schemeClr val="tx1"/>
                </a:solidFill>
                <a:latin typeface="Aptos Display" panose="020B0004020202020204" pitchFamily="34" charset="0"/>
                <a:cs typeface="Calibri" panose="020F0502020204030204" pitchFamily="34" charset="0"/>
                <a:sym typeface="Wingdings" panose="05000000000000000000" pitchFamily="2" charset="2"/>
              </a:rPr>
              <a:t>(</a:t>
            </a:r>
            <a:r>
              <a:rPr lang="en-US" i="1"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écuries</a:t>
            </a:r>
            <a:r>
              <a:rPr lang="en-US" i="1" dirty="0">
                <a:solidFill>
                  <a:schemeClr val="tx1"/>
                </a:solidFill>
                <a:latin typeface="Aptos Display" panose="020B0004020202020204" pitchFamily="34" charset="0"/>
                <a:cs typeface="Calibri" panose="020F0502020204030204" pitchFamily="34" charset="0"/>
                <a:sym typeface="Wingdings" panose="05000000000000000000" pitchFamily="2" charset="2"/>
              </a:rPr>
              <a:t> et </a:t>
            </a:r>
            <a:r>
              <a:rPr lang="en-US" i="1"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centres</a:t>
            </a:r>
            <a:r>
              <a:rPr lang="en-US" i="1" dirty="0">
                <a:solidFill>
                  <a:schemeClr val="tx1"/>
                </a:solidFill>
                <a:latin typeface="Aptos Display" panose="020B0004020202020204" pitchFamily="34" charset="0"/>
                <a:cs typeface="Calibri" panose="020F0502020204030204" pitchFamily="34" charset="0"/>
                <a:sym typeface="Wingdings" panose="05000000000000000000" pitchFamily="2" charset="2"/>
              </a:rPr>
              <a:t> </a:t>
            </a:r>
            <a:r>
              <a:rPr lang="en-US" i="1"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équestres</a:t>
            </a:r>
            <a:r>
              <a:rPr lang="en-US" i="1" dirty="0">
                <a:solidFill>
                  <a:schemeClr val="tx1"/>
                </a:solidFill>
                <a:latin typeface="Aptos Display" panose="020B0004020202020204" pitchFamily="34" charset="0"/>
                <a:cs typeface="Calibri" panose="020F0502020204030204" pitchFamily="34" charset="0"/>
                <a:sym typeface="Wingdings" panose="05000000000000000000" pitchFamily="2" charset="2"/>
              </a:rPr>
              <a:t>)</a:t>
            </a:r>
          </a:p>
          <a:p>
            <a:pPr marL="685800" lvl="2" indent="-285750" eaLnBrk="1" hangingPunct="1">
              <a:lnSpc>
                <a:spcPct val="80000"/>
              </a:lnSpc>
              <a:spcBef>
                <a:spcPts val="1000"/>
              </a:spcBef>
              <a:buClr>
                <a:srgbClr val="D85424"/>
              </a:buClr>
              <a:buFont typeface="Arial" panose="020B0604020202020204" pitchFamily="34" charset="0"/>
              <a:buChar char="•"/>
            </a:pPr>
            <a:r>
              <a:rPr lang="en-US" sz="1800" dirty="0">
                <a:solidFill>
                  <a:schemeClr val="tx1"/>
                </a:solidFill>
                <a:latin typeface="Aptos Display" panose="020B0004020202020204" pitchFamily="34" charset="0"/>
                <a:cs typeface="Calibri" panose="020F0502020204030204" pitchFamily="34" charset="0"/>
              </a:rPr>
              <a:t>Aspects </a:t>
            </a:r>
            <a:r>
              <a:rPr lang="fr-FR" sz="1800" dirty="0">
                <a:solidFill>
                  <a:schemeClr val="tx1"/>
                </a:solidFill>
                <a:latin typeface="Aptos Display" panose="020B0004020202020204" pitchFamily="34" charset="0"/>
                <a:cs typeface="Calibri" panose="020F0502020204030204" pitchFamily="34" charset="0"/>
              </a:rPr>
              <a:t>environnementaux</a:t>
            </a:r>
            <a:r>
              <a:rPr lang="en-US" sz="1800" dirty="0">
                <a:solidFill>
                  <a:schemeClr val="tx1"/>
                </a:solidFill>
                <a:latin typeface="Aptos Display" panose="020B0004020202020204" pitchFamily="34" charset="0"/>
                <a:cs typeface="Calibri" panose="020F0502020204030204" pitchFamily="34" charset="0"/>
              </a:rPr>
              <a:t> </a:t>
            </a:r>
            <a:r>
              <a:rPr lang="en-US" sz="1800" dirty="0">
                <a:solidFill>
                  <a:schemeClr val="tx1"/>
                </a:solidFill>
                <a:latin typeface="Aptos Display" panose="020B0004020202020204" pitchFamily="34" charset="0"/>
                <a:cs typeface="Calibri" panose="020F0502020204030204" pitchFamily="34" charset="0"/>
                <a:sym typeface="Wingdings" panose="05000000000000000000" pitchFamily="2" charset="2"/>
              </a:rPr>
              <a:t> 3, 3B, 1, 1B</a:t>
            </a:r>
            <a:endParaRPr lang="en-US" sz="1800" dirty="0">
              <a:solidFill>
                <a:schemeClr val="tx1"/>
              </a:solidFill>
              <a:latin typeface="Aptos Display" panose="020B0004020202020204" pitchFamily="34" charset="0"/>
              <a:cs typeface="Calibri" panose="020F0502020204030204" pitchFamily="34" charset="0"/>
            </a:endParaRPr>
          </a:p>
          <a:p>
            <a:pPr marL="1143000" lvl="3" indent="-285750" eaLnBrk="1" hangingPunct="1">
              <a:spcBef>
                <a:spcPts val="1000"/>
              </a:spcBef>
              <a:buClr>
                <a:srgbClr val="D85424"/>
              </a:buClr>
              <a:buFont typeface="Aptos Display" panose="020B0004020202020204" pitchFamily="34" charset="0"/>
              <a:buChar char="-"/>
            </a:pPr>
            <a:r>
              <a:rPr lang="en-US" dirty="0">
                <a:solidFill>
                  <a:schemeClr val="tx1"/>
                </a:solidFill>
                <a:latin typeface="Aptos Display" panose="020B0004020202020204" pitchFamily="34" charset="0"/>
                <a:cs typeface="Calibri" panose="020F0502020204030204" pitchFamily="34" charset="0"/>
              </a:rPr>
              <a:t>Emissions de bruit; Gestion des </a:t>
            </a:r>
            <a:r>
              <a:rPr lang="en-US" dirty="0" err="1">
                <a:solidFill>
                  <a:schemeClr val="tx1"/>
                </a:solidFill>
                <a:latin typeface="Aptos Display" panose="020B0004020202020204" pitchFamily="34" charset="0"/>
                <a:cs typeface="Calibri" panose="020F0502020204030204" pitchFamily="34" charset="0"/>
              </a:rPr>
              <a:t>déchets</a:t>
            </a:r>
            <a:r>
              <a:rPr lang="en-US" dirty="0">
                <a:solidFill>
                  <a:schemeClr val="tx1"/>
                </a:solidFill>
                <a:latin typeface="Aptos Display" panose="020B0004020202020204" pitchFamily="34" charset="0"/>
                <a:cs typeface="Calibri" panose="020F0502020204030204" pitchFamily="34" charset="0"/>
              </a:rPr>
              <a:t>;  </a:t>
            </a:r>
            <a:r>
              <a:rPr lang="en-US" dirty="0" err="1">
                <a:solidFill>
                  <a:schemeClr val="tx1"/>
                </a:solidFill>
                <a:latin typeface="Aptos Display" panose="020B0004020202020204" pitchFamily="34" charset="0"/>
                <a:cs typeface="Calibri" panose="020F0502020204030204" pitchFamily="34" charset="0"/>
              </a:rPr>
              <a:t>Retraits</a:t>
            </a:r>
            <a:r>
              <a:rPr lang="en-US" dirty="0">
                <a:solidFill>
                  <a:schemeClr val="tx1"/>
                </a:solidFill>
                <a:latin typeface="Aptos Display" panose="020B0004020202020204" pitchFamily="34" charset="0"/>
                <a:cs typeface="Calibri" panose="020F0502020204030204" pitchFamily="34" charset="0"/>
              </a:rPr>
              <a:t> et </a:t>
            </a:r>
            <a:r>
              <a:rPr lang="en-US" dirty="0" err="1">
                <a:solidFill>
                  <a:schemeClr val="tx1"/>
                </a:solidFill>
                <a:latin typeface="Aptos Display" panose="020B0004020202020204" pitchFamily="34" charset="0"/>
                <a:cs typeface="Calibri" panose="020F0502020204030204" pitchFamily="34" charset="0"/>
              </a:rPr>
              <a:t>rejets</a:t>
            </a:r>
            <a:r>
              <a:rPr lang="en-US" dirty="0">
                <a:solidFill>
                  <a:schemeClr val="tx1"/>
                </a:solidFill>
                <a:latin typeface="Aptos Display" panose="020B0004020202020204" pitchFamily="34" charset="0"/>
                <a:cs typeface="Calibri" panose="020F0502020204030204" pitchFamily="34" charset="0"/>
              </a:rPr>
              <a:t> dans </a:t>
            </a:r>
            <a:r>
              <a:rPr lang="en-US" dirty="0" err="1">
                <a:solidFill>
                  <a:schemeClr val="tx1"/>
                </a:solidFill>
                <a:latin typeface="Aptos Display" panose="020B0004020202020204" pitchFamily="34" charset="0"/>
                <a:cs typeface="Calibri" panose="020F0502020204030204" pitchFamily="34" charset="0"/>
              </a:rPr>
              <a:t>l’eau</a:t>
            </a:r>
            <a:r>
              <a:rPr lang="en-US" dirty="0">
                <a:solidFill>
                  <a:schemeClr val="tx1"/>
                </a:solidFill>
                <a:latin typeface="Aptos Display" panose="020B0004020202020204" pitchFamily="34" charset="0"/>
                <a:cs typeface="Calibri" panose="020F0502020204030204" pitchFamily="34" charset="0"/>
              </a:rPr>
              <a:t>; </a:t>
            </a:r>
            <a:r>
              <a:rPr lang="fr-FR" dirty="0">
                <a:solidFill>
                  <a:schemeClr val="tx1"/>
                </a:solidFill>
                <a:latin typeface="Aptos Display" panose="020B0004020202020204" pitchFamily="34" charset="0"/>
                <a:cs typeface="Calibri" panose="020F0502020204030204" pitchFamily="34" charset="0"/>
              </a:rPr>
              <a:t>Production, consommation et utilisation de l’énergie; Protection des </a:t>
            </a:r>
            <a:r>
              <a:rPr lang="en-US" dirty="0">
                <a:solidFill>
                  <a:schemeClr val="tx1"/>
                </a:solidFill>
                <a:latin typeface="Aptos Display" panose="020B0004020202020204" pitchFamily="34" charset="0"/>
                <a:cs typeface="Calibri" panose="020F0502020204030204" pitchFamily="34" charset="0"/>
              </a:rPr>
              <a:t>Sols; Nuisances </a:t>
            </a:r>
            <a:r>
              <a:rPr lang="en-US" dirty="0" err="1">
                <a:solidFill>
                  <a:schemeClr val="tx1"/>
                </a:solidFill>
                <a:latin typeface="Aptos Display" panose="020B0004020202020204" pitchFamily="34" charset="0"/>
                <a:cs typeface="Calibri" panose="020F0502020204030204" pitchFamily="34" charset="0"/>
              </a:rPr>
              <a:t>olfactives</a:t>
            </a:r>
            <a:r>
              <a:rPr lang="en-US" dirty="0">
                <a:solidFill>
                  <a:schemeClr val="tx1"/>
                </a:solidFill>
                <a:latin typeface="Aptos Display" panose="020B0004020202020204" pitchFamily="34" charset="0"/>
                <a:cs typeface="Calibri" panose="020F0502020204030204" pitchFamily="34" charset="0"/>
              </a:rPr>
              <a:t>,  </a:t>
            </a:r>
            <a:r>
              <a:rPr lang="en-US" dirty="0" err="1">
                <a:solidFill>
                  <a:schemeClr val="tx1"/>
                </a:solidFill>
                <a:latin typeface="Aptos Display" panose="020B0004020202020204" pitchFamily="34" charset="0"/>
                <a:cs typeface="Calibri" panose="020F0502020204030204" pitchFamily="34" charset="0"/>
              </a:rPr>
              <a:t>Poussières</a:t>
            </a:r>
            <a:endParaRPr lang="en-US" dirty="0">
              <a:solidFill>
                <a:schemeClr val="tx1"/>
              </a:solidFill>
              <a:latin typeface="Aptos Display" panose="020B0004020202020204" pitchFamily="34" charset="0"/>
              <a:cs typeface="Calibri" panose="020F0502020204030204" pitchFamily="34" charset="0"/>
            </a:endParaRPr>
          </a:p>
          <a:p>
            <a:pPr marL="685800" lvl="2" indent="-285750" eaLnBrk="1" hangingPunct="1">
              <a:lnSpc>
                <a:spcPct val="80000"/>
              </a:lnSpc>
              <a:spcBef>
                <a:spcPts val="1000"/>
              </a:spcBef>
              <a:buClr>
                <a:srgbClr val="D85424"/>
              </a:buClr>
              <a:buFont typeface="Arial" panose="020B0604020202020204" pitchFamily="34" charset="0"/>
              <a:buChar char="•"/>
            </a:pPr>
            <a:endParaRPr lang="en-US"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
        <p:nvSpPr>
          <p:cNvPr id="8" name="Content Placeholder 7">
            <a:extLst>
              <a:ext uri="{FF2B5EF4-FFF2-40B4-BE49-F238E27FC236}">
                <a16:creationId xmlns:a16="http://schemas.microsoft.com/office/drawing/2014/main" id="{798C25FE-0DC5-777F-B67B-A9E49688481C}"/>
              </a:ext>
            </a:extLst>
          </p:cNvPr>
          <p:cNvSpPr txBox="1">
            <a:spLocks/>
          </p:cNvSpPr>
          <p:nvPr/>
        </p:nvSpPr>
        <p:spPr>
          <a:xfrm>
            <a:off x="6197599" y="1619920"/>
            <a:ext cx="5359951" cy="6336704"/>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85800" lvl="2" indent="-285750" eaLnBrk="1" hangingPunct="1">
              <a:lnSpc>
                <a:spcPct val="80000"/>
              </a:lnSpc>
              <a:spcBef>
                <a:spcPts val="1000"/>
              </a:spcBef>
              <a:buClr>
                <a:srgbClr val="D85424"/>
              </a:buClr>
              <a:buFont typeface="Arial" panose="020B0604020202020204" pitchFamily="34" charset="0"/>
              <a:buChar char="•"/>
            </a:pPr>
            <a:endParaRPr lang="en-US" dirty="0">
              <a:solidFill>
                <a:schemeClr val="tx1"/>
              </a:solidFill>
              <a:latin typeface="Aptos Display" panose="020B0004020202020204" pitchFamily="34" charset="0"/>
              <a:cs typeface="Calibri" panose="020F0502020204030204" pitchFamily="34" charset="0"/>
            </a:endParaRPr>
          </a:p>
          <a:p>
            <a:pPr marL="685800" lvl="2" indent="-285750" eaLnBrk="1" hangingPunct="1">
              <a:lnSpc>
                <a:spcPct val="80000"/>
              </a:lnSpc>
              <a:spcBef>
                <a:spcPts val="1000"/>
              </a:spcBef>
              <a:buClr>
                <a:srgbClr val="D85424"/>
              </a:buClr>
              <a:buFont typeface="Arial" panose="020B0604020202020204" pitchFamily="34" charset="0"/>
              <a:buChar char="•"/>
            </a:pPr>
            <a:endParaRPr lang="en-US" dirty="0">
              <a:solidFill>
                <a:schemeClr val="tx1"/>
              </a:solidFill>
              <a:latin typeface="Aptos Display" panose="020B0004020202020204" pitchFamily="34" charset="0"/>
              <a:cs typeface="Calibri" panose="020F0502020204030204" pitchFamily="34" charset="0"/>
            </a:endParaRPr>
          </a:p>
          <a:p>
            <a:pPr marL="685800" lvl="2" indent="-285750" eaLnBrk="1" hangingPunct="1">
              <a:lnSpc>
                <a:spcPct val="80000"/>
              </a:lnSpc>
              <a:spcBef>
                <a:spcPts val="1000"/>
              </a:spcBef>
              <a:buClr>
                <a:srgbClr val="D85424"/>
              </a:buClr>
              <a:buFont typeface="Arial" panose="020B0604020202020204" pitchFamily="34" charset="0"/>
              <a:buChar char="•"/>
            </a:pPr>
            <a:r>
              <a:rPr lang="en-US" sz="1800" dirty="0">
                <a:solidFill>
                  <a:schemeClr val="tx1"/>
                </a:solidFill>
                <a:latin typeface="Aptos Display" panose="020B0004020202020204" pitchFamily="34" charset="0"/>
                <a:cs typeface="Calibri" panose="020F0502020204030204" pitchFamily="34" charset="0"/>
              </a:rPr>
              <a:t>Gestion des </a:t>
            </a:r>
            <a:r>
              <a:rPr lang="en-US" sz="1800" dirty="0" err="1">
                <a:solidFill>
                  <a:schemeClr val="tx1"/>
                </a:solidFill>
                <a:latin typeface="Aptos Display" panose="020B0004020202020204" pitchFamily="34" charset="0"/>
                <a:cs typeface="Calibri" panose="020F0502020204030204" pitchFamily="34" charset="0"/>
              </a:rPr>
              <a:t>déjections</a:t>
            </a:r>
            <a:r>
              <a:rPr lang="en-US" sz="1800" dirty="0">
                <a:solidFill>
                  <a:schemeClr val="tx1"/>
                </a:solidFill>
                <a:latin typeface="Aptos Display" panose="020B0004020202020204" pitchFamily="34" charset="0"/>
                <a:cs typeface="Calibri" panose="020F0502020204030204" pitchFamily="34" charset="0"/>
              </a:rPr>
              <a:t> </a:t>
            </a:r>
            <a:r>
              <a:rPr lang="en-US" sz="1800" dirty="0" err="1">
                <a:solidFill>
                  <a:schemeClr val="tx1"/>
                </a:solidFill>
                <a:latin typeface="Aptos Display" panose="020B0004020202020204" pitchFamily="34" charset="0"/>
                <a:cs typeface="Calibri" panose="020F0502020204030204" pitchFamily="34" charset="0"/>
              </a:rPr>
              <a:t>animales</a:t>
            </a:r>
            <a:r>
              <a:rPr lang="en-US" sz="1800" dirty="0">
                <a:solidFill>
                  <a:schemeClr val="tx1"/>
                </a:solidFill>
                <a:latin typeface="Aptos Display" panose="020B0004020202020204" pitchFamily="34" charset="0"/>
                <a:cs typeface="Calibri" panose="020F0502020204030204" pitchFamily="34" charset="0"/>
              </a:rPr>
              <a:t> </a:t>
            </a:r>
          </a:p>
          <a:p>
            <a:pPr marL="685800" lvl="2" indent="-285750" eaLnBrk="1" hangingPunct="1">
              <a:lnSpc>
                <a:spcPct val="80000"/>
              </a:lnSpc>
              <a:spcBef>
                <a:spcPts val="1000"/>
              </a:spcBef>
              <a:buClr>
                <a:srgbClr val="D85424"/>
              </a:buClr>
              <a:buFont typeface="Arial" panose="020B0604020202020204" pitchFamily="34" charset="0"/>
              <a:buChar char="•"/>
            </a:pPr>
            <a:r>
              <a:rPr lang="en-US" sz="1800" dirty="0">
                <a:solidFill>
                  <a:schemeClr val="tx1"/>
                </a:solidFill>
                <a:latin typeface="Aptos Display" panose="020B0004020202020204" pitchFamily="34" charset="0"/>
                <a:cs typeface="Calibri" panose="020F0502020204030204" pitchFamily="34" charset="0"/>
              </a:rPr>
              <a:t>Annexes</a:t>
            </a:r>
          </a:p>
          <a:p>
            <a:pPr lvl="2" eaLnBrk="1" hangingPunct="1">
              <a:spcBef>
                <a:spcPts val="1000"/>
              </a:spcBef>
              <a:buClr>
                <a:srgbClr val="D85424"/>
              </a:buClr>
              <a:buFont typeface="Aptos Display" panose="020B0004020202020204" pitchFamily="34" charset="0"/>
              <a:buChar char="-"/>
            </a:pPr>
            <a:r>
              <a:rPr lang="en-US" dirty="0">
                <a:solidFill>
                  <a:schemeClr val="tx1"/>
                </a:solidFill>
                <a:latin typeface="Aptos Display" panose="020B0004020202020204" pitchFamily="34" charset="0"/>
                <a:cs typeface="Calibri" panose="020F0502020204030204" pitchFamily="34" charset="0"/>
              </a:rPr>
              <a:t>Description des </a:t>
            </a:r>
            <a:r>
              <a:rPr lang="en-US" dirty="0" err="1">
                <a:solidFill>
                  <a:schemeClr val="tx1"/>
                </a:solidFill>
                <a:latin typeface="Aptos Display" panose="020B0004020202020204" pitchFamily="34" charset="0"/>
                <a:cs typeface="Calibri" panose="020F0502020204030204" pitchFamily="34" charset="0"/>
              </a:rPr>
              <a:t>alentours</a:t>
            </a:r>
            <a:r>
              <a:rPr lang="en-US" dirty="0">
                <a:solidFill>
                  <a:schemeClr val="tx1"/>
                </a:solidFill>
                <a:latin typeface="Aptos Display" panose="020B0004020202020204" pitchFamily="34" charset="0"/>
                <a:cs typeface="Calibri" panose="020F0502020204030204" pitchFamily="34" charset="0"/>
              </a:rPr>
              <a:t> </a:t>
            </a:r>
            <a:r>
              <a:rPr lang="en-US" dirty="0" err="1">
                <a:solidFill>
                  <a:schemeClr val="tx1"/>
                </a:solidFill>
                <a:latin typeface="Aptos Display" panose="020B0004020202020204" pitchFamily="34" charset="0"/>
                <a:cs typeface="Calibri" panose="020F0502020204030204" pitchFamily="34" charset="0"/>
              </a:rPr>
              <a:t>immédiats</a:t>
            </a:r>
            <a:r>
              <a:rPr lang="en-US" dirty="0">
                <a:solidFill>
                  <a:schemeClr val="tx1"/>
                </a:solidFill>
                <a:latin typeface="Aptos Display" panose="020B0004020202020204" pitchFamily="34" charset="0"/>
                <a:cs typeface="Calibri" panose="020F0502020204030204" pitchFamily="34" charset="0"/>
              </a:rPr>
              <a:t> (</a:t>
            </a:r>
            <a:r>
              <a:rPr lang="en-US" dirty="0" err="1">
                <a:solidFill>
                  <a:schemeClr val="tx1"/>
                </a:solidFill>
                <a:latin typeface="Aptos Display" panose="020B0004020202020204" pitchFamily="34" charset="0"/>
                <a:cs typeface="Calibri" panose="020F0502020204030204" pitchFamily="34" charset="0"/>
              </a:rPr>
              <a:t>voisins</a:t>
            </a:r>
            <a:r>
              <a:rPr lang="en-US" dirty="0">
                <a:solidFill>
                  <a:schemeClr val="tx1"/>
                </a:solidFill>
                <a:latin typeface="Aptos Display" panose="020B0004020202020204" pitchFamily="34" charset="0"/>
                <a:cs typeface="Calibri" panose="020F0502020204030204" pitchFamily="34" charset="0"/>
              </a:rPr>
              <a:t> </a:t>
            </a:r>
            <a:r>
              <a:rPr lang="en-US" dirty="0" err="1">
                <a:solidFill>
                  <a:schemeClr val="tx1"/>
                </a:solidFill>
                <a:latin typeface="Aptos Display" panose="020B0004020202020204" pitchFamily="34" charset="0"/>
                <a:cs typeface="Calibri" panose="020F0502020204030204" pitchFamily="34" charset="0"/>
              </a:rPr>
              <a:t>sensibles</a:t>
            </a:r>
            <a:r>
              <a:rPr lang="en-US" dirty="0">
                <a:solidFill>
                  <a:schemeClr val="tx1"/>
                </a:solidFill>
                <a:latin typeface="Aptos Display" panose="020B0004020202020204" pitchFamily="34" charset="0"/>
                <a:cs typeface="Calibri" panose="020F0502020204030204" pitchFamily="34" charset="0"/>
              </a:rPr>
              <a:t>)</a:t>
            </a:r>
          </a:p>
          <a:p>
            <a:pPr lvl="2" eaLnBrk="1" hangingPunct="1">
              <a:spcBef>
                <a:spcPts val="1000"/>
              </a:spcBef>
              <a:buClr>
                <a:srgbClr val="D85424"/>
              </a:buClr>
              <a:buFont typeface="Aptos Display" panose="020B0004020202020204" pitchFamily="34" charset="0"/>
              <a:buChar char="-"/>
            </a:pPr>
            <a:r>
              <a:rPr lang="en-US" dirty="0">
                <a:solidFill>
                  <a:schemeClr val="tx1"/>
                </a:solidFill>
                <a:latin typeface="Aptos Display" panose="020B0004020202020204" pitchFamily="34" charset="0"/>
                <a:cs typeface="Calibri" panose="020F0502020204030204" pitchFamily="34" charset="0"/>
              </a:rPr>
              <a:t>Extrait </a:t>
            </a:r>
            <a:r>
              <a:rPr lang="en-US" dirty="0" err="1">
                <a:solidFill>
                  <a:schemeClr val="tx1"/>
                </a:solidFill>
                <a:latin typeface="Aptos Display" panose="020B0004020202020204" pitchFamily="34" charset="0"/>
                <a:cs typeface="Calibri" panose="020F0502020204030204" pitchFamily="34" charset="0"/>
              </a:rPr>
              <a:t>d’une</a:t>
            </a:r>
            <a:r>
              <a:rPr lang="en-US" dirty="0">
                <a:solidFill>
                  <a:schemeClr val="tx1"/>
                </a:solidFill>
                <a:latin typeface="Aptos Display" panose="020B0004020202020204" pitchFamily="34" charset="0"/>
                <a:cs typeface="Calibri" panose="020F0502020204030204" pitchFamily="34" charset="0"/>
              </a:rPr>
              <a:t> carte </a:t>
            </a:r>
            <a:r>
              <a:rPr lang="en-US" dirty="0" err="1">
                <a:solidFill>
                  <a:schemeClr val="tx1"/>
                </a:solidFill>
                <a:latin typeface="Aptos Display" panose="020B0004020202020204" pitchFamily="34" charset="0"/>
                <a:cs typeface="Calibri" panose="020F0502020204030204" pitchFamily="34" charset="0"/>
              </a:rPr>
              <a:t>topographique</a:t>
            </a:r>
            <a:endParaRPr lang="en-US" dirty="0">
              <a:solidFill>
                <a:schemeClr val="tx1"/>
              </a:solidFill>
              <a:latin typeface="Aptos Display" panose="020B0004020202020204" pitchFamily="34" charset="0"/>
              <a:cs typeface="Calibri" panose="020F0502020204030204" pitchFamily="34" charset="0"/>
            </a:endParaRPr>
          </a:p>
          <a:p>
            <a:pPr lvl="2" eaLnBrk="1" hangingPunct="1">
              <a:spcBef>
                <a:spcPts val="1000"/>
              </a:spcBef>
              <a:buClr>
                <a:srgbClr val="D85424"/>
              </a:buClr>
              <a:buFont typeface="Aptos Display" panose="020B0004020202020204" pitchFamily="34" charset="0"/>
              <a:buChar char="-"/>
            </a:pPr>
            <a:r>
              <a:rPr lang="en-US" dirty="0">
                <a:solidFill>
                  <a:schemeClr val="tx1"/>
                </a:solidFill>
                <a:latin typeface="Aptos Display" panose="020B0004020202020204" pitchFamily="34" charset="0"/>
                <a:cs typeface="Calibri" panose="020F0502020204030204" pitchFamily="34" charset="0"/>
              </a:rPr>
              <a:t>Plan </a:t>
            </a:r>
            <a:r>
              <a:rPr lang="en-US" dirty="0" err="1">
                <a:solidFill>
                  <a:schemeClr val="tx1"/>
                </a:solidFill>
                <a:latin typeface="Aptos Display" panose="020B0004020202020204" pitchFamily="34" charset="0"/>
                <a:cs typeface="Calibri" panose="020F0502020204030204" pitchFamily="34" charset="0"/>
              </a:rPr>
              <a:t>détaillé</a:t>
            </a:r>
            <a:r>
              <a:rPr lang="en-US" dirty="0">
                <a:solidFill>
                  <a:schemeClr val="tx1"/>
                </a:solidFill>
                <a:latin typeface="Aptos Display" panose="020B0004020202020204" pitchFamily="34" charset="0"/>
                <a:cs typeface="Calibri" panose="020F0502020204030204" pitchFamily="34" charset="0"/>
              </a:rPr>
              <a:t> de </a:t>
            </a:r>
            <a:r>
              <a:rPr lang="en-US" dirty="0" err="1">
                <a:solidFill>
                  <a:schemeClr val="tx1"/>
                </a:solidFill>
                <a:latin typeface="Aptos Display" panose="020B0004020202020204" pitchFamily="34" charset="0"/>
                <a:cs typeface="Calibri" panose="020F0502020204030204" pitchFamily="34" charset="0"/>
              </a:rPr>
              <a:t>l’établissement</a:t>
            </a:r>
            <a:endParaRPr lang="en-US" dirty="0">
              <a:solidFill>
                <a:schemeClr val="tx1"/>
              </a:solidFill>
              <a:latin typeface="Aptos Display" panose="020B0004020202020204" pitchFamily="34" charset="0"/>
              <a:cs typeface="Calibri" panose="020F0502020204030204" pitchFamily="34" charset="0"/>
            </a:endParaRPr>
          </a:p>
          <a:p>
            <a:pPr lvl="2" eaLnBrk="1" hangingPunct="1">
              <a:spcBef>
                <a:spcPts val="1000"/>
              </a:spcBef>
              <a:buClr>
                <a:srgbClr val="D85424"/>
              </a:buClr>
              <a:buFont typeface="Aptos Display" panose="020B0004020202020204" pitchFamily="34" charset="0"/>
              <a:buChar char="-"/>
            </a:pPr>
            <a:r>
              <a:rPr lang="fr-FR" dirty="0">
                <a:solidFill>
                  <a:schemeClr val="tx1"/>
                </a:solidFill>
                <a:latin typeface="Aptos Display" panose="020B0004020202020204" pitchFamily="34" charset="0"/>
                <a:cs typeface="Calibri" panose="020F0502020204030204" pitchFamily="34" charset="0"/>
              </a:rPr>
              <a:t>Tableau reprenant la capacité du cheptel par étable, type de litière,…</a:t>
            </a:r>
            <a:endParaRPr lang="en-US" dirty="0">
              <a:solidFill>
                <a:schemeClr val="tx1"/>
              </a:solidFill>
              <a:latin typeface="Aptos Display" panose="020B0004020202020204" pitchFamily="34" charset="0"/>
              <a:cs typeface="Calibri" panose="020F0502020204030204" pitchFamily="34" charset="0"/>
            </a:endParaRPr>
          </a:p>
          <a:p>
            <a:pPr marL="685800" lvl="2" indent="-285750" eaLnBrk="1" hangingPunct="1">
              <a:lnSpc>
                <a:spcPct val="80000"/>
              </a:lnSpc>
              <a:spcBef>
                <a:spcPts val="1000"/>
              </a:spcBef>
              <a:buClr>
                <a:srgbClr val="D85424"/>
              </a:buClr>
              <a:buFont typeface="Arial" panose="020B0604020202020204" pitchFamily="34" charset="0"/>
              <a:buChar char="•"/>
            </a:pPr>
            <a:endParaRPr lang="en-US"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Tree>
    <p:extLst>
      <p:ext uri="{BB962C8B-B14F-4D97-AF65-F5344CB8AC3E}">
        <p14:creationId xmlns:p14="http://schemas.microsoft.com/office/powerpoint/2010/main" val="3910522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805351"/>
            <a:ext cx="10749572" cy="708978"/>
          </a:xfrm>
        </p:spPr>
        <p:txBody>
          <a:bodyPr>
            <a:noAutofit/>
          </a:bodyPr>
          <a:lstStyle/>
          <a:p>
            <a:pPr>
              <a:lnSpc>
                <a:spcPct val="107000"/>
              </a:lnSpc>
              <a:spcAft>
                <a:spcPts val="800"/>
              </a:spcAft>
            </a:pPr>
            <a:r>
              <a:rPr lang="en-US" sz="4000" cap="all" dirty="0"/>
              <a:t>PRESCRIPTIONS pour </a:t>
            </a:r>
            <a:r>
              <a:rPr lang="en-US" sz="4000" cap="all" dirty="0" err="1"/>
              <a:t>étables</a:t>
            </a:r>
            <a:endParaRPr lang="en-US" sz="4000" cap="all"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176E204-E5BE-BC2F-5379-5E303BCD83F3}"/>
              </a:ext>
            </a:extLst>
          </p:cNvPr>
          <p:cNvSpPr txBox="1"/>
          <p:nvPr/>
        </p:nvSpPr>
        <p:spPr>
          <a:xfrm>
            <a:off x="921728" y="1641030"/>
            <a:ext cx="6792484" cy="3729739"/>
          </a:xfrm>
          <a:prstGeom prst="rect">
            <a:avLst/>
          </a:prstGeom>
          <a:noFill/>
        </p:spPr>
        <p:txBody>
          <a:bodyPr wrap="square">
            <a:spAutoFit/>
          </a:bodyPr>
          <a:lstStyle/>
          <a:p>
            <a:pPr marL="228600" indent="-228600">
              <a:lnSpc>
                <a:spcPct val="80000"/>
              </a:lnSpc>
              <a:spcBef>
                <a:spcPts val="1000"/>
              </a:spcBef>
              <a:buClr>
                <a:srgbClr val="D85424"/>
              </a:buClr>
              <a:buFont typeface="Arial" panose="020B0604020202020204" pitchFamily="34" charset="0"/>
              <a:buChar char="•"/>
            </a:pPr>
            <a:r>
              <a:rPr lang="fr-FR" sz="1600" dirty="0">
                <a:latin typeface="Aptos Display" panose="020B0004020202020204" pitchFamily="34" charset="0"/>
                <a:cs typeface="Calibri" panose="020F0502020204030204" pitchFamily="34" charset="0"/>
              </a:rPr>
              <a:t>éviter </a:t>
            </a:r>
            <a:r>
              <a:rPr lang="fr-FR" sz="1600" i="1" dirty="0">
                <a:latin typeface="Aptos Display" panose="020B0004020202020204" pitchFamily="34" charset="0"/>
                <a:cs typeface="Calibri" panose="020F0502020204030204" pitchFamily="34" charset="0"/>
              </a:rPr>
              <a:t>dans la mesure du possible </a:t>
            </a:r>
            <a:r>
              <a:rPr lang="fr-FR" sz="1600" dirty="0">
                <a:latin typeface="Aptos Display" panose="020B0004020202020204" pitchFamily="34" charset="0"/>
                <a:cs typeface="Calibri" panose="020F0502020204030204" pitchFamily="34" charset="0"/>
              </a:rPr>
              <a:t>l’émanation des mauvaises </a:t>
            </a:r>
            <a:r>
              <a:rPr lang="fr-FR" sz="1600" b="1" dirty="0">
                <a:latin typeface="Aptos Display" panose="020B0004020202020204" pitchFamily="34" charset="0"/>
                <a:cs typeface="Calibri" panose="020F0502020204030204" pitchFamily="34" charset="0"/>
              </a:rPr>
              <a:t>odeurs</a:t>
            </a:r>
            <a:r>
              <a:rPr lang="fr-FR" sz="1600" dirty="0">
                <a:latin typeface="Aptos Display" panose="020B0004020202020204" pitchFamily="34" charset="0"/>
                <a:cs typeface="Calibri" panose="020F0502020204030204" pitchFamily="34" charset="0"/>
              </a:rPr>
              <a:t> (fourrages, alimentation,…)  ; </a:t>
            </a:r>
          </a:p>
          <a:p>
            <a:pPr marL="228600" indent="-228600">
              <a:lnSpc>
                <a:spcPct val="80000"/>
              </a:lnSpc>
              <a:spcBef>
                <a:spcPts val="1000"/>
              </a:spcBef>
              <a:buClr>
                <a:srgbClr val="D85424"/>
              </a:buClr>
              <a:buFont typeface="Arial" panose="020B0604020202020204" pitchFamily="34" charset="0"/>
              <a:buChar char="•"/>
            </a:pPr>
            <a:r>
              <a:rPr lang="fr-FR" sz="1600" dirty="0">
                <a:latin typeface="Aptos Display" panose="020B0004020202020204" pitchFamily="34" charset="0"/>
                <a:cs typeface="Calibri" panose="020F0502020204030204" pitchFamily="34" charset="0"/>
              </a:rPr>
              <a:t>assurer la </a:t>
            </a:r>
            <a:r>
              <a:rPr lang="fr-FR" sz="1600" b="1" dirty="0">
                <a:latin typeface="Aptos Display" panose="020B0004020202020204" pitchFamily="34" charset="0"/>
                <a:cs typeface="Calibri" panose="020F0502020204030204" pitchFamily="34" charset="0"/>
              </a:rPr>
              <a:t>propreté</a:t>
            </a:r>
            <a:r>
              <a:rPr lang="fr-FR" sz="1600" dirty="0">
                <a:latin typeface="Aptos Display" panose="020B0004020202020204" pitchFamily="34" charset="0"/>
                <a:cs typeface="Calibri" panose="020F0502020204030204" pitchFamily="34" charset="0"/>
              </a:rPr>
              <a:t> de l’établissement et des abords ; </a:t>
            </a:r>
          </a:p>
          <a:p>
            <a:pPr marL="228600" indent="-228600">
              <a:lnSpc>
                <a:spcPct val="80000"/>
              </a:lnSpc>
              <a:spcBef>
                <a:spcPts val="1000"/>
              </a:spcBef>
              <a:buClr>
                <a:srgbClr val="D85424"/>
              </a:buClr>
              <a:buFont typeface="Arial" panose="020B0604020202020204" pitchFamily="34" charset="0"/>
              <a:buChar char="•"/>
            </a:pPr>
            <a:r>
              <a:rPr lang="fr-FR" sz="1600" dirty="0">
                <a:latin typeface="Aptos Display" panose="020B0004020202020204" pitchFamily="34" charset="0"/>
                <a:cs typeface="Calibri" panose="020F0502020204030204" pitchFamily="34" charset="0"/>
              </a:rPr>
              <a:t>respecter les niveaux prévus à l’article 3 du règlement grand-ducal modifié du 13 février 1979 concernant le </a:t>
            </a:r>
            <a:r>
              <a:rPr lang="fr-FR" sz="1600" b="1" dirty="0">
                <a:latin typeface="Aptos Display" panose="020B0004020202020204" pitchFamily="34" charset="0"/>
                <a:cs typeface="Calibri" panose="020F0502020204030204" pitchFamily="34" charset="0"/>
              </a:rPr>
              <a:t>niveau de bruit </a:t>
            </a:r>
            <a:r>
              <a:rPr lang="fr-FR" sz="1600" dirty="0">
                <a:latin typeface="Aptos Display" panose="020B0004020202020204" pitchFamily="34" charset="0"/>
                <a:cs typeface="Calibri" panose="020F0502020204030204" pitchFamily="34" charset="0"/>
              </a:rPr>
              <a:t>dans les alentours immédiats;</a:t>
            </a:r>
          </a:p>
          <a:p>
            <a:pPr marL="228600" indent="-228600">
              <a:lnSpc>
                <a:spcPct val="80000"/>
              </a:lnSpc>
              <a:spcBef>
                <a:spcPts val="1000"/>
              </a:spcBef>
              <a:buClr>
                <a:srgbClr val="D85424"/>
              </a:buClr>
              <a:buFont typeface="Arial" panose="020B0604020202020204" pitchFamily="34" charset="0"/>
              <a:buChar char="•"/>
            </a:pPr>
            <a:r>
              <a:rPr lang="fr-FR" sz="1600" dirty="0">
                <a:latin typeface="Aptos Display" panose="020B0004020202020204" pitchFamily="34" charset="0"/>
                <a:cs typeface="Calibri" panose="020F0502020204030204" pitchFamily="34" charset="0"/>
              </a:rPr>
              <a:t>l'évacuation des émissions de </a:t>
            </a:r>
            <a:r>
              <a:rPr lang="fr-FR" sz="1600" b="1" dirty="0">
                <a:latin typeface="Aptos Display" panose="020B0004020202020204" pitchFamily="34" charset="0"/>
                <a:cs typeface="Calibri" panose="020F0502020204030204" pitchFamily="34" charset="0"/>
              </a:rPr>
              <a:t>gaz et de poussières </a:t>
            </a:r>
            <a:r>
              <a:rPr lang="fr-FR" sz="1600" dirty="0">
                <a:latin typeface="Aptos Display" panose="020B0004020202020204" pitchFamily="34" charset="0"/>
                <a:cs typeface="Calibri" panose="020F0502020204030204" pitchFamily="34" charset="0"/>
              </a:rPr>
              <a:t>doit se faire de la sorte à ne pas incommoder les voisins ni constituer un risque pour leur santé  </a:t>
            </a:r>
          </a:p>
          <a:p>
            <a:pPr marL="228600" indent="-228600">
              <a:lnSpc>
                <a:spcPct val="80000"/>
              </a:lnSpc>
              <a:spcBef>
                <a:spcPts val="1000"/>
              </a:spcBef>
              <a:buClr>
                <a:srgbClr val="D85424"/>
              </a:buClr>
              <a:buFont typeface="Arial" panose="020B0604020202020204" pitchFamily="34" charset="0"/>
              <a:buChar char="•"/>
            </a:pPr>
            <a:r>
              <a:rPr lang="fr-FR" sz="1600" dirty="0">
                <a:latin typeface="Aptos Display" panose="020B0004020202020204" pitchFamily="34" charset="0"/>
                <a:cs typeface="Calibri" panose="020F0502020204030204" pitchFamily="34" charset="0"/>
              </a:rPr>
              <a:t>assurer la collecte et le transport des </a:t>
            </a:r>
            <a:r>
              <a:rPr lang="fr-FR" sz="1600" b="1" dirty="0">
                <a:latin typeface="Aptos Display" panose="020B0004020202020204" pitchFamily="34" charset="0"/>
                <a:cs typeface="Calibri" panose="020F0502020204030204" pitchFamily="34" charset="0"/>
              </a:rPr>
              <a:t>déjections animales</a:t>
            </a:r>
            <a:r>
              <a:rPr lang="fr-FR" sz="1600" dirty="0">
                <a:latin typeface="Aptos Display" panose="020B0004020202020204" pitchFamily="34" charset="0"/>
                <a:cs typeface="Calibri" panose="020F0502020204030204" pitchFamily="34" charset="0"/>
              </a:rPr>
              <a:t> sur des dépôts ou dans des réservoirs (exception: </a:t>
            </a:r>
            <a:r>
              <a:rPr lang="fr-FR" sz="1600" b="0" i="0" u="none" strike="noStrike" baseline="0" dirty="0">
                <a:solidFill>
                  <a:srgbClr val="000000"/>
                </a:solidFill>
              </a:rPr>
              <a:t>logements sur litière accumulée)</a:t>
            </a:r>
          </a:p>
          <a:p>
            <a:pPr>
              <a:lnSpc>
                <a:spcPct val="80000"/>
              </a:lnSpc>
              <a:spcBef>
                <a:spcPts val="1000"/>
              </a:spcBef>
              <a:buClr>
                <a:srgbClr val="D85424"/>
              </a:buClr>
            </a:pPr>
            <a:endParaRPr lang="fr-FR" sz="1600" dirty="0">
              <a:latin typeface="Aptos Display" panose="020B0004020202020204" pitchFamily="34" charset="0"/>
              <a:cs typeface="Calibri" panose="020F0502020204030204" pitchFamily="34" charset="0"/>
            </a:endParaRPr>
          </a:p>
          <a:p>
            <a:pPr marL="285750" indent="-285750">
              <a:lnSpc>
                <a:spcPct val="80000"/>
              </a:lnSpc>
              <a:spcBef>
                <a:spcPts val="1000"/>
              </a:spcBef>
              <a:buClr>
                <a:srgbClr val="D85424"/>
              </a:buClr>
              <a:buFont typeface="Wingdings" panose="05000000000000000000" pitchFamily="2" charset="2"/>
              <a:buChar char="Ø"/>
            </a:pPr>
            <a:r>
              <a:rPr lang="fr-FR" sz="1600" dirty="0">
                <a:latin typeface="Aptos Display" panose="020B0004020202020204" pitchFamily="34" charset="0"/>
                <a:cs typeface="Calibri" panose="020F0502020204030204" pitchFamily="34" charset="0"/>
              </a:rPr>
              <a:t>toute construction quelconque située en dehors des agglomérations est soumise à autorisation préalable de la législation sur la protection de la nature et des ressources naturelles</a:t>
            </a:r>
          </a:p>
          <a:p>
            <a:pPr>
              <a:lnSpc>
                <a:spcPct val="80000"/>
              </a:lnSpc>
              <a:spcBef>
                <a:spcPts val="1000"/>
              </a:spcBef>
              <a:buClr>
                <a:srgbClr val="D85424"/>
              </a:buClr>
            </a:pPr>
            <a:endParaRPr lang="fr-FR" sz="1400" dirty="0">
              <a:latin typeface="Aptos Display" panose="020B000402020202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E757B09C-8530-5065-70FD-0145A89DA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7910" y="1970116"/>
            <a:ext cx="3813500" cy="308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693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EBD05F0-525E-F988-D619-085D09ED7058}"/>
              </a:ext>
            </a:extLst>
          </p:cNvPr>
          <p:cNvSpPr txBox="1">
            <a:spLocks/>
          </p:cNvSpPr>
          <p:nvPr/>
        </p:nvSpPr>
        <p:spPr bwMode="auto">
          <a:xfrm>
            <a:off x="921728" y="809625"/>
            <a:ext cx="10289197" cy="5162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tx1"/>
              </a:buClr>
              <a:buSzPct val="80000"/>
              <a:buFont typeface="Wingdings" pitchFamily="2" charset="2"/>
              <a:buNone/>
              <a:defRPr sz="2400" baseline="0">
                <a:solidFill>
                  <a:schemeClr val="tx2">
                    <a:lumMod val="50000"/>
                  </a:schemeClr>
                </a:solidFill>
                <a:latin typeface="+mn-lt"/>
                <a:ea typeface="+mn-ea"/>
                <a:cs typeface="+mn-cs"/>
              </a:defRPr>
            </a:lvl1pPr>
            <a:lvl2pPr marL="457189" indent="0" algn="ctr" rtl="0" eaLnBrk="0" fontAlgn="base" hangingPunct="0">
              <a:spcBef>
                <a:spcPct val="20000"/>
              </a:spcBef>
              <a:spcAft>
                <a:spcPct val="0"/>
              </a:spcAft>
              <a:buClr>
                <a:schemeClr val="tx1"/>
              </a:buClr>
              <a:buFont typeface="Arial" pitchFamily="34" charset="0"/>
              <a:buNone/>
              <a:defRPr sz="2800">
                <a:solidFill>
                  <a:schemeClr val="tx2">
                    <a:lumMod val="50000"/>
                  </a:schemeClr>
                </a:solidFill>
                <a:latin typeface="+mn-lt"/>
              </a:defRPr>
            </a:lvl2pPr>
            <a:lvl3pPr marL="914377" indent="0" algn="ctr" rtl="0" eaLnBrk="0" fontAlgn="base" hangingPunct="0">
              <a:spcBef>
                <a:spcPct val="20000"/>
              </a:spcBef>
              <a:spcAft>
                <a:spcPct val="0"/>
              </a:spcAft>
              <a:buClr>
                <a:schemeClr val="tx1"/>
              </a:buClr>
              <a:buFont typeface="Calibri" pitchFamily="34" charset="0"/>
              <a:buNone/>
              <a:defRPr sz="2400">
                <a:solidFill>
                  <a:schemeClr val="tx2">
                    <a:lumMod val="50000"/>
                  </a:schemeClr>
                </a:solidFill>
                <a:latin typeface="+mn-lt"/>
              </a:defRPr>
            </a:lvl3pPr>
            <a:lvl4pPr marL="1371566" indent="0" algn="ctr" rtl="0" eaLnBrk="0" fontAlgn="base" hangingPunct="0">
              <a:spcBef>
                <a:spcPct val="20000"/>
              </a:spcBef>
              <a:spcAft>
                <a:spcPct val="0"/>
              </a:spcAft>
              <a:buClr>
                <a:schemeClr val="tx1"/>
              </a:buClr>
              <a:buFont typeface="Calibri" pitchFamily="34" charset="0"/>
              <a:buNone/>
              <a:defRPr sz="2000">
                <a:solidFill>
                  <a:schemeClr val="tx2">
                    <a:lumMod val="50000"/>
                  </a:schemeClr>
                </a:solidFill>
                <a:latin typeface="+mn-lt"/>
              </a:defRPr>
            </a:lvl4pPr>
            <a:lvl5pPr marL="1828754" indent="0" algn="ctr" rtl="0" eaLnBrk="0" fontAlgn="base" hangingPunct="0">
              <a:spcBef>
                <a:spcPct val="20000"/>
              </a:spcBef>
              <a:spcAft>
                <a:spcPct val="0"/>
              </a:spcAft>
              <a:buClr>
                <a:schemeClr val="tx1"/>
              </a:buClr>
              <a:buFont typeface="Wingdings" pitchFamily="2" charset="2"/>
              <a:buNone/>
              <a:defRPr sz="2000">
                <a:solidFill>
                  <a:schemeClr val="tx2">
                    <a:lumMod val="50000"/>
                  </a:schemeClr>
                </a:solidFill>
                <a:latin typeface="+mn-lt"/>
              </a:defRPr>
            </a:lvl5pPr>
            <a:lvl6pPr marL="2285943" indent="0" algn="ctr" rtl="0" fontAlgn="base">
              <a:spcBef>
                <a:spcPct val="20000"/>
              </a:spcBef>
              <a:spcAft>
                <a:spcPct val="0"/>
              </a:spcAft>
              <a:buNone/>
              <a:defRPr sz="2000">
                <a:solidFill>
                  <a:schemeClr val="tx1"/>
                </a:solidFill>
                <a:latin typeface="+mn-lt"/>
              </a:defRPr>
            </a:lvl6pPr>
            <a:lvl7pPr marL="2743131" indent="0" algn="ctr" rtl="0" fontAlgn="base">
              <a:spcBef>
                <a:spcPct val="20000"/>
              </a:spcBef>
              <a:spcAft>
                <a:spcPct val="0"/>
              </a:spcAft>
              <a:buNone/>
              <a:defRPr sz="2000">
                <a:solidFill>
                  <a:schemeClr val="tx1"/>
                </a:solidFill>
                <a:latin typeface="+mn-lt"/>
              </a:defRPr>
            </a:lvl7pPr>
            <a:lvl8pPr marL="3200320" indent="0" algn="ctr" rtl="0" fontAlgn="base">
              <a:spcBef>
                <a:spcPct val="20000"/>
              </a:spcBef>
              <a:spcAft>
                <a:spcPct val="0"/>
              </a:spcAft>
              <a:buNone/>
              <a:defRPr sz="2000">
                <a:solidFill>
                  <a:schemeClr val="tx1"/>
                </a:solidFill>
                <a:latin typeface="+mn-lt"/>
              </a:defRPr>
            </a:lvl8pPr>
            <a:lvl9pPr marL="3657509" indent="0" algn="ctr" rtl="0" fontAlgn="base">
              <a:spcBef>
                <a:spcPct val="20000"/>
              </a:spcBef>
              <a:spcAft>
                <a:spcPct val="0"/>
              </a:spcAft>
              <a:buNone/>
              <a:defRPr sz="2000">
                <a:solidFill>
                  <a:schemeClr val="tx1"/>
                </a:solidFill>
                <a:latin typeface="+mn-lt"/>
              </a:defRPr>
            </a:lvl9pPr>
          </a:lstStyle>
          <a:p>
            <a:pPr>
              <a:spcBef>
                <a:spcPts val="0"/>
              </a:spcBef>
              <a:spcAft>
                <a:spcPts val="0"/>
              </a:spcAft>
            </a:pPr>
            <a:r>
              <a:rPr lang="fr-CH" sz="3200" b="1" dirty="0">
                <a:solidFill>
                  <a:schemeClr val="tx1"/>
                </a:solidFill>
                <a:latin typeface="Aptos Display" panose="020B0004020202020204" pitchFamily="34" charset="0"/>
                <a:ea typeface="+mj-ea"/>
                <a:cs typeface="Calibri" panose="020F0502020204030204" pitchFamily="34" charset="0"/>
              </a:rPr>
              <a:t>INTRODUCTION</a:t>
            </a:r>
            <a:endParaRPr lang="fr-CH" sz="4000" b="1" dirty="0">
              <a:solidFill>
                <a:schemeClr val="tx1"/>
              </a:solidFill>
              <a:latin typeface="Aptos Display" panose="020B0004020202020204" pitchFamily="34" charset="0"/>
              <a:ea typeface="+mj-ea"/>
              <a:cs typeface="Calibri" panose="020F0502020204030204" pitchFamily="34" charset="0"/>
            </a:endParaRPr>
          </a:p>
          <a:p>
            <a:pPr>
              <a:spcBef>
                <a:spcPts val="0"/>
              </a:spcBef>
              <a:spcAft>
                <a:spcPts val="0"/>
              </a:spcAft>
            </a:pPr>
            <a:endParaRPr lang="fr-CH" sz="2000" kern="0" dirty="0">
              <a:solidFill>
                <a:schemeClr val="tx1"/>
              </a:solidFill>
              <a:cs typeface="Arial" panose="020B0604020202020204" pitchFamily="34" charset="0"/>
            </a:endParaRPr>
          </a:p>
          <a:p>
            <a:pPr>
              <a:spcBef>
                <a:spcPts val="0"/>
              </a:spcBef>
              <a:spcAft>
                <a:spcPts val="0"/>
              </a:spcAft>
            </a:pPr>
            <a:r>
              <a:rPr lang="en-US" sz="2000" kern="0" dirty="0">
                <a:solidFill>
                  <a:schemeClr val="accent1"/>
                </a:solidFill>
                <a:cs typeface="Arial" panose="020B0604020202020204" pitchFamily="34" charset="0"/>
              </a:rPr>
              <a:t>Dr. Luc ZWANK</a:t>
            </a:r>
            <a:endParaRPr lang="en-US" kern="0" dirty="0">
              <a:solidFill>
                <a:schemeClr val="accent1"/>
              </a:solidFill>
              <a:cs typeface="Arial" panose="020B0604020202020204" pitchFamily="34" charset="0"/>
            </a:endParaRPr>
          </a:p>
          <a:p>
            <a:pPr>
              <a:spcBef>
                <a:spcPts val="0"/>
              </a:spcBef>
              <a:spcAft>
                <a:spcPts val="0"/>
              </a:spcAft>
            </a:pPr>
            <a:r>
              <a:rPr lang="en-US" sz="1600" kern="0" dirty="0">
                <a:solidFill>
                  <a:schemeClr val="tx1"/>
                </a:solidFill>
                <a:latin typeface="Aptos" panose="020B0004020202020204" pitchFamily="34" charset="0"/>
                <a:cs typeface="Arial" panose="020B0604020202020204" pitchFamily="34" charset="0"/>
              </a:rPr>
              <a:t>Directeur de </a:t>
            </a:r>
            <a:r>
              <a:rPr lang="en-US" sz="1600" kern="0" dirty="0" err="1">
                <a:solidFill>
                  <a:schemeClr val="tx1"/>
                </a:solidFill>
                <a:latin typeface="Aptos" panose="020B0004020202020204" pitchFamily="34" charset="0"/>
                <a:cs typeface="Arial" panose="020B0604020202020204" pitchFamily="34" charset="0"/>
              </a:rPr>
              <a:t>l’Administration</a:t>
            </a:r>
            <a:r>
              <a:rPr lang="en-US" sz="1600" kern="0" dirty="0">
                <a:solidFill>
                  <a:schemeClr val="tx1"/>
                </a:solidFill>
                <a:latin typeface="Aptos" panose="020B0004020202020204" pitchFamily="34" charset="0"/>
                <a:cs typeface="Arial" panose="020B0604020202020204" pitchFamily="34" charset="0"/>
              </a:rPr>
              <a:t> de </a:t>
            </a:r>
            <a:r>
              <a:rPr lang="en-US" sz="1600" kern="0" dirty="0" err="1">
                <a:solidFill>
                  <a:schemeClr val="tx1"/>
                </a:solidFill>
                <a:latin typeface="Aptos" panose="020B0004020202020204" pitchFamily="34" charset="0"/>
                <a:cs typeface="Arial" panose="020B0604020202020204" pitchFamily="34" charset="0"/>
              </a:rPr>
              <a:t>l’environnement</a:t>
            </a:r>
            <a:endParaRPr lang="en-US" sz="1600" kern="0" dirty="0">
              <a:solidFill>
                <a:schemeClr val="tx1"/>
              </a:solidFill>
              <a:latin typeface="Aptos" panose="020B0004020202020204" pitchFamily="34" charset="0"/>
              <a:cs typeface="Arial" panose="020B0604020202020204" pitchFamily="34" charset="0"/>
            </a:endParaRPr>
          </a:p>
          <a:p>
            <a:pPr>
              <a:spcBef>
                <a:spcPts val="0"/>
              </a:spcBef>
              <a:spcAft>
                <a:spcPts val="0"/>
              </a:spcAft>
            </a:pPr>
            <a:endParaRPr lang="en-US" sz="1600" kern="0" dirty="0">
              <a:solidFill>
                <a:schemeClr val="tx1"/>
              </a:solidFill>
              <a:latin typeface="Aptos" panose="020B0004020202020204" pitchFamily="34" charset="0"/>
              <a:cs typeface="Arial" panose="020B0604020202020204" pitchFamily="34" charset="0"/>
            </a:endParaRPr>
          </a:p>
          <a:p>
            <a:pPr>
              <a:spcBef>
                <a:spcPts val="0"/>
              </a:spcBef>
              <a:spcAft>
                <a:spcPts val="0"/>
              </a:spcAft>
            </a:pPr>
            <a:endParaRPr lang="fr-CH" sz="2000" kern="0" dirty="0">
              <a:solidFill>
                <a:schemeClr val="accent1"/>
              </a:solidFill>
              <a:cs typeface="Arial" panose="020B0604020202020204" pitchFamily="34" charset="0"/>
            </a:endParaRPr>
          </a:p>
          <a:p>
            <a:pPr>
              <a:spcBef>
                <a:spcPts val="0"/>
              </a:spcBef>
              <a:spcAft>
                <a:spcPts val="0"/>
              </a:spcAft>
            </a:pPr>
            <a:endParaRPr lang="fr-CH" sz="2000" kern="0" dirty="0">
              <a:solidFill>
                <a:schemeClr val="accent1"/>
              </a:solidFill>
              <a:cs typeface="Arial" panose="020B0604020202020204" pitchFamily="34" charset="0"/>
            </a:endParaRPr>
          </a:p>
          <a:p>
            <a:pPr>
              <a:spcBef>
                <a:spcPts val="0"/>
              </a:spcBef>
              <a:spcAft>
                <a:spcPts val="0"/>
              </a:spcAft>
            </a:pPr>
            <a:r>
              <a:rPr lang="fr-CH" sz="3200" b="1" dirty="0">
                <a:solidFill>
                  <a:schemeClr val="tx1"/>
                </a:solidFill>
                <a:latin typeface="Aptos Display" panose="020B0004020202020204" pitchFamily="34" charset="0"/>
                <a:ea typeface="+mj-ea"/>
                <a:cs typeface="Calibri" panose="020F0502020204030204" pitchFamily="34" charset="0"/>
              </a:rPr>
              <a:t>PRÉSENTATION</a:t>
            </a:r>
          </a:p>
          <a:p>
            <a:pPr>
              <a:spcBef>
                <a:spcPts val="0"/>
              </a:spcBef>
              <a:spcAft>
                <a:spcPts val="0"/>
              </a:spcAft>
            </a:pPr>
            <a:endParaRPr lang="fr-CH" sz="2000" kern="0" dirty="0">
              <a:solidFill>
                <a:schemeClr val="accent1"/>
              </a:solidFill>
              <a:cs typeface="Arial" panose="020B0604020202020204" pitchFamily="34" charset="0"/>
            </a:endParaRPr>
          </a:p>
          <a:p>
            <a:pPr>
              <a:spcBef>
                <a:spcPts val="0"/>
              </a:spcBef>
              <a:spcAft>
                <a:spcPts val="0"/>
              </a:spcAft>
            </a:pPr>
            <a:r>
              <a:rPr lang="fr-CH" sz="2000" kern="0" dirty="0">
                <a:solidFill>
                  <a:schemeClr val="accent1"/>
                </a:solidFill>
                <a:cs typeface="Arial" panose="020B0604020202020204" pitchFamily="34" charset="0"/>
              </a:rPr>
              <a:t>Gérard HOFMANN   				</a:t>
            </a:r>
            <a:r>
              <a:rPr lang="fr-FR" sz="2000" dirty="0">
                <a:solidFill>
                  <a:schemeClr val="accent1"/>
                </a:solidFill>
                <a:cs typeface="Arial" panose="020B0604020202020204" pitchFamily="34" charset="0"/>
              </a:rPr>
              <a:t>Marco KLEIN</a:t>
            </a:r>
          </a:p>
          <a:p>
            <a:pPr>
              <a:spcBef>
                <a:spcPts val="0"/>
              </a:spcBef>
              <a:spcAft>
                <a:spcPts val="0"/>
              </a:spcAft>
            </a:pPr>
            <a:r>
              <a:rPr lang="fr-CH" sz="1600" kern="0" dirty="0">
                <a:solidFill>
                  <a:schemeClr val="tx1"/>
                </a:solidFill>
                <a:latin typeface="Aptos" panose="020B0004020202020204" pitchFamily="34" charset="0"/>
                <a:cs typeface="Arial" panose="020B0604020202020204" pitchFamily="34" charset="0"/>
              </a:rPr>
              <a:t>Chef d’Unité 					</a:t>
            </a:r>
            <a:r>
              <a:rPr lang="fr-BE" sz="1600" dirty="0">
                <a:solidFill>
                  <a:schemeClr val="tx1"/>
                </a:solidFill>
                <a:latin typeface="Aptos" panose="020B0004020202020204" pitchFamily="34" charset="0"/>
                <a:ea typeface="Calibri" panose="020F0502020204030204" pitchFamily="34" charset="0"/>
              </a:rPr>
              <a:t>Responsable Service</a:t>
            </a:r>
            <a:endParaRPr lang="fr-CH" sz="1600" kern="0" dirty="0">
              <a:solidFill>
                <a:schemeClr val="tx1"/>
              </a:solidFill>
              <a:latin typeface="Aptos" panose="020B0004020202020204" pitchFamily="34" charset="0"/>
              <a:cs typeface="Arial" panose="020B0604020202020204" pitchFamily="34" charset="0"/>
            </a:endParaRPr>
          </a:p>
          <a:p>
            <a:pPr>
              <a:spcBef>
                <a:spcPts val="0"/>
              </a:spcBef>
              <a:spcAft>
                <a:spcPts val="0"/>
              </a:spcAft>
            </a:pPr>
            <a:r>
              <a:rPr lang="fr-CH" sz="1600" kern="0" dirty="0">
                <a:solidFill>
                  <a:schemeClr val="tx1"/>
                </a:solidFill>
                <a:latin typeface="Aptos" panose="020B0004020202020204" pitchFamily="34" charset="0"/>
                <a:cs typeface="Arial" panose="020B0604020202020204" pitchFamily="34" charset="0"/>
              </a:rPr>
              <a:t>de l’Unité Autorisations</a:t>
            </a:r>
            <a:r>
              <a:rPr lang="fr-BE" sz="1600" dirty="0">
                <a:solidFill>
                  <a:schemeClr val="tx1"/>
                </a:solidFill>
                <a:effectLst/>
                <a:latin typeface="Aptos" panose="020B0004020202020204" pitchFamily="34" charset="0"/>
                <a:ea typeface="Calibri" panose="020F0502020204030204" pitchFamily="34" charset="0"/>
              </a:rPr>
              <a:t> 				</a:t>
            </a:r>
            <a:r>
              <a:rPr lang="fr-BE" sz="1600" dirty="0">
                <a:solidFill>
                  <a:schemeClr val="tx1"/>
                </a:solidFill>
                <a:latin typeface="Aptos" panose="020B0004020202020204" pitchFamily="34" charset="0"/>
                <a:ea typeface="Calibri" panose="020F0502020204030204" pitchFamily="34" charset="0"/>
              </a:rPr>
              <a:t>Établissements </a:t>
            </a:r>
            <a:r>
              <a:rPr lang="fr-BE" sz="1600" dirty="0">
                <a:solidFill>
                  <a:schemeClr val="tx1"/>
                </a:solidFill>
                <a:effectLst/>
                <a:latin typeface="Aptos" panose="020B0004020202020204" pitchFamily="34" charset="0"/>
                <a:ea typeface="Calibri" panose="020F0502020204030204" pitchFamily="34" charset="0"/>
              </a:rPr>
              <a:t>soumis à autorisations </a:t>
            </a:r>
            <a:r>
              <a:rPr lang="fr-CH" sz="1600" kern="0" dirty="0">
                <a:solidFill>
                  <a:schemeClr val="tx1"/>
                </a:solidFill>
                <a:latin typeface="Aptos" panose="020B0004020202020204" pitchFamily="34" charset="0"/>
                <a:cs typeface="Arial" panose="020B0604020202020204" pitchFamily="34" charset="0"/>
              </a:rPr>
              <a:t>	</a:t>
            </a:r>
            <a:endParaRPr lang="fr-BE" sz="1600" dirty="0">
              <a:solidFill>
                <a:schemeClr val="tx1"/>
              </a:solidFill>
              <a:effectLst/>
              <a:latin typeface="Aptos" panose="020B0004020202020204" pitchFamily="34" charset="0"/>
              <a:ea typeface="Calibri" panose="020F0502020204030204" pitchFamily="34" charset="0"/>
            </a:endParaRPr>
          </a:p>
          <a:p>
            <a:pPr>
              <a:spcBef>
                <a:spcPts val="0"/>
              </a:spcBef>
              <a:spcAft>
                <a:spcPts val="0"/>
              </a:spcAft>
            </a:pPr>
            <a:r>
              <a:rPr lang="fr-BE" sz="1600" dirty="0">
                <a:solidFill>
                  <a:schemeClr val="tx1"/>
                </a:solidFill>
                <a:latin typeface="Aptos" panose="020B0004020202020204" pitchFamily="34" charset="0"/>
                <a:ea typeface="Calibri" panose="020F0502020204030204" pitchFamily="34" charset="0"/>
              </a:rPr>
              <a:t>				</a:t>
            </a:r>
            <a:endParaRPr lang="fr-BE" sz="1600" dirty="0">
              <a:solidFill>
                <a:schemeClr val="tx1"/>
              </a:solidFill>
              <a:effectLst/>
              <a:latin typeface="Aptos" panose="020B0004020202020204" pitchFamily="34" charset="0"/>
              <a:ea typeface="Calibri" panose="020F0502020204030204" pitchFamily="34" charset="0"/>
            </a:endParaRPr>
          </a:p>
          <a:p>
            <a:pPr>
              <a:spcBef>
                <a:spcPts val="0"/>
              </a:spcBef>
              <a:spcAft>
                <a:spcPts val="0"/>
              </a:spcAft>
            </a:pPr>
            <a:r>
              <a:rPr lang="fr-BE" sz="1600" kern="0" dirty="0">
                <a:solidFill>
                  <a:schemeClr val="tx1"/>
                </a:solidFill>
                <a:latin typeface="Aptos" panose="020B0004020202020204" pitchFamily="34" charset="0"/>
                <a:cs typeface="Arial" panose="020B0604020202020204" pitchFamily="34" charset="0"/>
              </a:rPr>
              <a:t>Administration de l’environnement			Inspection du travail et des mines</a:t>
            </a:r>
            <a:endParaRPr lang="fr-CH" sz="1600" kern="0" dirty="0">
              <a:solidFill>
                <a:schemeClr val="tx1"/>
              </a:solidFill>
              <a:latin typeface="Aptos" panose="020B0004020202020204" pitchFamily="34" charset="0"/>
              <a:cs typeface="Arial" panose="020B0604020202020204" pitchFamily="34" charset="0"/>
            </a:endParaRPr>
          </a:p>
          <a:p>
            <a:pPr>
              <a:spcBef>
                <a:spcPts val="600"/>
              </a:spcBef>
              <a:spcAft>
                <a:spcPts val="600"/>
              </a:spcAft>
            </a:pPr>
            <a:r>
              <a:rPr lang="fr-FR" sz="2000" dirty="0">
                <a:solidFill>
                  <a:schemeClr val="tx2"/>
                </a:solidFill>
              </a:rPr>
              <a:t>			</a:t>
            </a:r>
            <a:endParaRPr lang="fr-CH" sz="2000" kern="0" dirty="0">
              <a:solidFill>
                <a:schemeClr val="tx2"/>
              </a:solidFill>
              <a:latin typeface="Arial" panose="020B0604020202020204" pitchFamily="34" charset="0"/>
              <a:cs typeface="Arial" panose="020B0604020202020204" pitchFamily="34" charset="0"/>
            </a:endParaRPr>
          </a:p>
          <a:p>
            <a:r>
              <a:rPr lang="en-US" kern="0" dirty="0"/>
              <a:t>   </a:t>
            </a:r>
          </a:p>
        </p:txBody>
      </p:sp>
    </p:spTree>
    <p:extLst>
      <p:ext uri="{BB962C8B-B14F-4D97-AF65-F5344CB8AC3E}">
        <p14:creationId xmlns:p14="http://schemas.microsoft.com/office/powerpoint/2010/main" val="402081348"/>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Étables – Formulaire de </a:t>
            </a:r>
            <a:r>
              <a:rPr lang="fr-FR" sz="4000" cap="all" dirty="0" err="1"/>
              <a:t>dÉclaration</a:t>
            </a:r>
            <a:endParaRPr lang="fr-FR" sz="4000" cap="all"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22338" y="1438129"/>
            <a:ext cx="9986961" cy="4708971"/>
          </a:xfrm>
        </p:spPr>
        <p:txBody>
          <a:bodyPr>
            <a:normAutofit/>
          </a:bodyPr>
          <a:lstStyle/>
          <a:p>
            <a:endParaRPr lang="fr-FR" sz="2000" dirty="0"/>
          </a:p>
          <a:p>
            <a:pPr marL="0" indent="0">
              <a:lnSpc>
                <a:spcPct val="120000"/>
              </a:lnSpc>
              <a:buNone/>
            </a:pPr>
            <a:endParaRPr lang="fr-FR" sz="1800" dirty="0"/>
          </a:p>
          <a:p>
            <a:endParaRPr lang="fr-FR" dirty="0"/>
          </a:p>
        </p:txBody>
      </p:sp>
      <p:pic>
        <p:nvPicPr>
          <p:cNvPr id="5" name="Picture 4">
            <a:extLst>
              <a:ext uri="{FF2B5EF4-FFF2-40B4-BE49-F238E27FC236}">
                <a16:creationId xmlns:a16="http://schemas.microsoft.com/office/drawing/2014/main" id="{533D3C91-14C9-836C-C35C-34B2E6985C19}"/>
              </a:ext>
            </a:extLst>
          </p:cNvPr>
          <p:cNvPicPr>
            <a:picLocks noChangeAspect="1"/>
          </p:cNvPicPr>
          <p:nvPr/>
        </p:nvPicPr>
        <p:blipFill rotWithShape="1">
          <a:blip r:embed="rId2"/>
          <a:srcRect t="7214" b="11125"/>
          <a:stretch/>
        </p:blipFill>
        <p:spPr>
          <a:xfrm>
            <a:off x="1861142" y="1701664"/>
            <a:ext cx="3835014" cy="4427185"/>
          </a:xfrm>
          <a:prstGeom prst="rect">
            <a:avLst/>
          </a:prstGeom>
        </p:spPr>
      </p:pic>
      <p:pic>
        <p:nvPicPr>
          <p:cNvPr id="7" name="Picture 6">
            <a:extLst>
              <a:ext uri="{FF2B5EF4-FFF2-40B4-BE49-F238E27FC236}">
                <a16:creationId xmlns:a16="http://schemas.microsoft.com/office/drawing/2014/main" id="{9DE30052-DFEC-8D90-1DF2-86F42F4F95F3}"/>
              </a:ext>
            </a:extLst>
          </p:cNvPr>
          <p:cNvPicPr>
            <a:picLocks noChangeAspect="1"/>
          </p:cNvPicPr>
          <p:nvPr/>
        </p:nvPicPr>
        <p:blipFill rotWithShape="1">
          <a:blip r:embed="rId3"/>
          <a:srcRect t="3149" b="10112"/>
          <a:stretch/>
        </p:blipFill>
        <p:spPr>
          <a:xfrm>
            <a:off x="5684441" y="1432976"/>
            <a:ext cx="3845718" cy="4719277"/>
          </a:xfrm>
          <a:prstGeom prst="rect">
            <a:avLst/>
          </a:prstGeom>
        </p:spPr>
      </p:pic>
    </p:spTree>
    <p:extLst>
      <p:ext uri="{BB962C8B-B14F-4D97-AF65-F5344CB8AC3E}">
        <p14:creationId xmlns:p14="http://schemas.microsoft.com/office/powerpoint/2010/main" val="3857841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Étables </a:t>
            </a:r>
            <a:br>
              <a:rPr lang="fr-FR" sz="4000" cap="all" dirty="0"/>
            </a:br>
            <a:r>
              <a:rPr lang="fr-FR" sz="2800" cap="all" dirty="0"/>
              <a:t>Formulaire de </a:t>
            </a:r>
            <a:br>
              <a:rPr lang="fr-FR" sz="2800" cap="all" dirty="0"/>
            </a:br>
            <a:r>
              <a:rPr lang="fr-FR" sz="2800" cap="all" dirty="0" err="1"/>
              <a:t>dÉclaration</a:t>
            </a:r>
            <a:endParaRPr lang="fr-FR" sz="4000" cap="all" dirty="0">
              <a:effectLst/>
              <a:latin typeface="Aptos" panose="020B0004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188DFEB-8B11-BAD5-82CC-7986ECC96486}"/>
              </a:ext>
            </a:extLst>
          </p:cNvPr>
          <p:cNvPicPr>
            <a:picLocks noChangeAspect="1"/>
          </p:cNvPicPr>
          <p:nvPr/>
        </p:nvPicPr>
        <p:blipFill>
          <a:blip r:embed="rId2"/>
          <a:stretch>
            <a:fillRect/>
          </a:stretch>
        </p:blipFill>
        <p:spPr>
          <a:xfrm>
            <a:off x="4820553" y="366539"/>
            <a:ext cx="5184576" cy="5892220"/>
          </a:xfrm>
          <a:prstGeom prst="rect">
            <a:avLst/>
          </a:prstGeom>
        </p:spPr>
      </p:pic>
    </p:spTree>
    <p:extLst>
      <p:ext uri="{BB962C8B-B14F-4D97-AF65-F5344CB8AC3E}">
        <p14:creationId xmlns:p14="http://schemas.microsoft.com/office/powerpoint/2010/main" val="1664877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0661E96-E722-1176-6A5F-ABFFBE204080}"/>
              </a:ext>
            </a:extLst>
          </p:cNvPr>
          <p:cNvPicPr>
            <a:picLocks noChangeAspect="1"/>
          </p:cNvPicPr>
          <p:nvPr/>
        </p:nvPicPr>
        <p:blipFill rotWithShape="1">
          <a:blip r:embed="rId2"/>
          <a:srcRect t="17576"/>
          <a:stretch/>
        </p:blipFill>
        <p:spPr>
          <a:xfrm>
            <a:off x="5348258" y="2405605"/>
            <a:ext cx="6551643" cy="3814617"/>
          </a:xfrm>
          <a:prstGeom prst="rect">
            <a:avLst/>
          </a:prstGeom>
        </p:spPr>
      </p:pic>
      <p:sp>
        <p:nvSpPr>
          <p:cNvPr id="15" name="Rectangle 14">
            <a:extLst>
              <a:ext uri="{FF2B5EF4-FFF2-40B4-BE49-F238E27FC236}">
                <a16:creationId xmlns:a16="http://schemas.microsoft.com/office/drawing/2014/main" id="{CB99DE3B-A291-494A-9F84-FB3AA0ACD0CE}"/>
              </a:ext>
            </a:extLst>
          </p:cNvPr>
          <p:cNvSpPr/>
          <p:nvPr/>
        </p:nvSpPr>
        <p:spPr>
          <a:xfrm rot="1282741">
            <a:off x="9367831" y="3762560"/>
            <a:ext cx="421749" cy="594501"/>
          </a:xfrm>
          <a:prstGeom prst="rect">
            <a:avLst/>
          </a:prstGeom>
          <a:solidFill>
            <a:srgbClr val="FF0000">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Étables - Formulaire de </a:t>
            </a:r>
            <a:r>
              <a:rPr lang="fr-FR" sz="4000" cap="all" dirty="0" err="1"/>
              <a:t>dÉclaration</a:t>
            </a:r>
            <a:endParaRPr lang="fr-FR" sz="4000" cap="all" dirty="0"/>
          </a:p>
        </p:txBody>
      </p:sp>
      <p:pic>
        <p:nvPicPr>
          <p:cNvPr id="12" name="Picture 11">
            <a:extLst>
              <a:ext uri="{FF2B5EF4-FFF2-40B4-BE49-F238E27FC236}">
                <a16:creationId xmlns:a16="http://schemas.microsoft.com/office/drawing/2014/main" id="{87B34C86-13C4-F764-3ABE-4EC9505F9206}"/>
              </a:ext>
            </a:extLst>
          </p:cNvPr>
          <p:cNvPicPr>
            <a:picLocks noChangeAspect="1"/>
          </p:cNvPicPr>
          <p:nvPr/>
        </p:nvPicPr>
        <p:blipFill>
          <a:blip r:embed="rId3"/>
          <a:stretch>
            <a:fillRect/>
          </a:stretch>
        </p:blipFill>
        <p:spPr>
          <a:xfrm>
            <a:off x="464031" y="1531542"/>
            <a:ext cx="6551641" cy="4628062"/>
          </a:xfrm>
          <a:prstGeom prst="rect">
            <a:avLst/>
          </a:prstGeom>
        </p:spPr>
      </p:pic>
      <p:sp>
        <p:nvSpPr>
          <p:cNvPr id="13" name="Oval 12">
            <a:extLst>
              <a:ext uri="{FF2B5EF4-FFF2-40B4-BE49-F238E27FC236}">
                <a16:creationId xmlns:a16="http://schemas.microsoft.com/office/drawing/2014/main" id="{C9671694-4304-42BB-FEFD-AE344540D369}"/>
              </a:ext>
            </a:extLst>
          </p:cNvPr>
          <p:cNvSpPr/>
          <p:nvPr/>
        </p:nvSpPr>
        <p:spPr>
          <a:xfrm>
            <a:off x="4271193" y="4309275"/>
            <a:ext cx="205557" cy="19412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5424"/>
              </a:solidFill>
            </a:endParaRPr>
          </a:p>
        </p:txBody>
      </p:sp>
    </p:spTree>
    <p:extLst>
      <p:ext uri="{BB962C8B-B14F-4D97-AF65-F5344CB8AC3E}">
        <p14:creationId xmlns:p14="http://schemas.microsoft.com/office/powerpoint/2010/main" val="3319963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Étables - Formulaire de </a:t>
            </a:r>
            <a:r>
              <a:rPr lang="fr-FR" sz="4000" cap="all" dirty="0" err="1"/>
              <a:t>dÉclaration</a:t>
            </a:r>
            <a:endParaRPr lang="fr-FR" sz="4000" cap="all" dirty="0"/>
          </a:p>
        </p:txBody>
      </p:sp>
      <p:pic>
        <p:nvPicPr>
          <p:cNvPr id="4" name="Picture 3">
            <a:extLst>
              <a:ext uri="{FF2B5EF4-FFF2-40B4-BE49-F238E27FC236}">
                <a16:creationId xmlns:a16="http://schemas.microsoft.com/office/drawing/2014/main" id="{7AAA99CD-6030-D618-3D9F-11D483F9D7EA}"/>
              </a:ext>
            </a:extLst>
          </p:cNvPr>
          <p:cNvPicPr>
            <a:picLocks noChangeAspect="1"/>
          </p:cNvPicPr>
          <p:nvPr/>
        </p:nvPicPr>
        <p:blipFill rotWithShape="1">
          <a:blip r:embed="rId2"/>
          <a:srcRect t="6551" b="5348"/>
          <a:stretch/>
        </p:blipFill>
        <p:spPr>
          <a:xfrm>
            <a:off x="2343631" y="1438130"/>
            <a:ext cx="7486169" cy="4658996"/>
          </a:xfrm>
          <a:prstGeom prst="rect">
            <a:avLst/>
          </a:prstGeom>
        </p:spPr>
      </p:pic>
      <p:sp>
        <p:nvSpPr>
          <p:cNvPr id="5" name="Oval 4">
            <a:extLst>
              <a:ext uri="{FF2B5EF4-FFF2-40B4-BE49-F238E27FC236}">
                <a16:creationId xmlns:a16="http://schemas.microsoft.com/office/drawing/2014/main" id="{733C8C21-CE6D-204F-6DBC-A2389DE86BB7}"/>
              </a:ext>
            </a:extLst>
          </p:cNvPr>
          <p:cNvSpPr/>
          <p:nvPr/>
        </p:nvSpPr>
        <p:spPr>
          <a:xfrm>
            <a:off x="5397004" y="2870200"/>
            <a:ext cx="1872208" cy="185670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086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err="1"/>
              <a:t>Dépôts</a:t>
            </a:r>
            <a:r>
              <a:rPr lang="en-US" sz="4000" cap="all" dirty="0"/>
              <a:t> de Fumier et de </a:t>
            </a:r>
            <a:r>
              <a:rPr lang="en-US" sz="4000" cap="all" dirty="0" err="1"/>
              <a:t>Lisier</a:t>
            </a:r>
            <a:r>
              <a:rPr lang="en-US" sz="4000" cap="all" dirty="0"/>
              <a:t> /</a:t>
            </a:r>
            <a:r>
              <a:rPr lang="en-US" sz="4000" cap="all" dirty="0" err="1"/>
              <a:t>Purin</a:t>
            </a:r>
            <a:endParaRPr lang="en-US" sz="4000" cap="all"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84456" y="3638015"/>
            <a:ext cx="9799281" cy="1938930"/>
          </a:xfrm>
        </p:spPr>
        <p:txBody>
          <a:bodyPr>
            <a:normAutofit/>
          </a:bodyPr>
          <a:lstStyle/>
          <a:p>
            <a:pPr marL="0" indent="0">
              <a:buNone/>
            </a:pPr>
            <a:r>
              <a:rPr lang="en-US" sz="2000" b="1" dirty="0" err="1">
                <a:sym typeface="Wingdings" panose="05000000000000000000" pitchFamily="2" charset="2"/>
              </a:rPr>
              <a:t>Règle</a:t>
            </a:r>
            <a:r>
              <a:rPr lang="en-US" sz="2000" b="1" dirty="0">
                <a:sym typeface="Wingdings" panose="05000000000000000000" pitchFamily="2" charset="2"/>
              </a:rPr>
              <a:t> de </a:t>
            </a:r>
            <a:r>
              <a:rPr lang="en-US" sz="2000" b="1" dirty="0" err="1">
                <a:sym typeface="Wingdings" panose="05000000000000000000" pitchFamily="2" charset="2"/>
              </a:rPr>
              <a:t>cumul</a:t>
            </a:r>
            <a:r>
              <a:rPr lang="en-US" sz="2000" b="1" dirty="0">
                <a:sym typeface="Wingdings" panose="05000000000000000000" pitchFamily="2" charset="2"/>
              </a:rPr>
              <a:t> :</a:t>
            </a:r>
          </a:p>
          <a:p>
            <a:pPr lvl="1">
              <a:lnSpc>
                <a:spcPct val="120000"/>
              </a:lnSpc>
              <a:buFont typeface="Wingdings" panose="05000000000000000000" pitchFamily="2" charset="2"/>
              <a:buChar char="Ø"/>
            </a:pPr>
            <a:r>
              <a:rPr lang="pt-BR" sz="1600" dirty="0">
                <a:sym typeface="Wingdings" panose="05000000000000000000" pitchFamily="2" charset="2"/>
              </a:rPr>
              <a:t>Le cumul de la capacité unitaire de tous les dépôts de fumier présents et de tous les réservoirs de lisier/purin sur le site est pris en considération pour le seuil de 50 m</a:t>
            </a:r>
            <a:r>
              <a:rPr lang="pt-BR" sz="1600" baseline="30000" dirty="0">
                <a:sym typeface="Wingdings" panose="05000000000000000000" pitchFamily="2" charset="2"/>
              </a:rPr>
              <a:t>3</a:t>
            </a:r>
            <a:r>
              <a:rPr lang="pt-BR" sz="1600" dirty="0">
                <a:sym typeface="Wingdings" panose="05000000000000000000" pitchFamily="2" charset="2"/>
              </a:rPr>
              <a:t>  </a:t>
            </a:r>
            <a:br>
              <a:rPr lang="pt-BR" sz="1200" dirty="0">
                <a:sym typeface="Wingdings" panose="05000000000000000000" pitchFamily="2" charset="2"/>
              </a:rPr>
            </a:br>
            <a:endParaRPr lang="en-US" sz="1600" dirty="0">
              <a:sym typeface="Wingdings" panose="05000000000000000000" pitchFamily="2" charset="2"/>
            </a:endParaRPr>
          </a:p>
          <a:p>
            <a:endParaRPr lang="en-US" sz="1800" dirty="0"/>
          </a:p>
          <a:p>
            <a:pPr marL="685800" lvl="2">
              <a:spcBef>
                <a:spcPts val="1000"/>
              </a:spcBef>
              <a:spcAft>
                <a:spcPts val="600"/>
              </a:spcAft>
            </a:pPr>
            <a:endParaRPr lang="fr-FR" sz="1600" dirty="0"/>
          </a:p>
          <a:p>
            <a:endParaRPr lang="en-US" sz="2400" dirty="0"/>
          </a:p>
        </p:txBody>
      </p:sp>
      <p:graphicFrame>
        <p:nvGraphicFramePr>
          <p:cNvPr id="6" name="Table 5">
            <a:extLst>
              <a:ext uri="{FF2B5EF4-FFF2-40B4-BE49-F238E27FC236}">
                <a16:creationId xmlns:a16="http://schemas.microsoft.com/office/drawing/2014/main" id="{639CE092-0751-E465-1677-872268B7C669}"/>
              </a:ext>
            </a:extLst>
          </p:cNvPr>
          <p:cNvGraphicFramePr>
            <a:graphicFrameLocks noGrp="1"/>
          </p:cNvGraphicFramePr>
          <p:nvPr>
            <p:extLst>
              <p:ext uri="{D42A27DB-BD31-4B8C-83A1-F6EECF244321}">
                <p14:modId xmlns:p14="http://schemas.microsoft.com/office/powerpoint/2010/main" val="200512919"/>
              </p:ext>
            </p:extLst>
          </p:nvPr>
        </p:nvGraphicFramePr>
        <p:xfrm>
          <a:off x="984456" y="1716602"/>
          <a:ext cx="10242345" cy="1493520"/>
        </p:xfrm>
        <a:graphic>
          <a:graphicData uri="http://schemas.openxmlformats.org/drawingml/2006/table">
            <a:tbl>
              <a:tblPr firstRow="1" bandRow="1">
                <a:tableStyleId>{BC89EF96-8CEA-46FF-86C4-4CE0E7609802}</a:tableStyleId>
              </a:tblPr>
              <a:tblGrid>
                <a:gridCol w="2004618">
                  <a:extLst>
                    <a:ext uri="{9D8B030D-6E8A-4147-A177-3AD203B41FA5}">
                      <a16:colId xmlns:a16="http://schemas.microsoft.com/office/drawing/2014/main" val="2297003080"/>
                    </a:ext>
                  </a:extLst>
                </a:gridCol>
                <a:gridCol w="2538284">
                  <a:extLst>
                    <a:ext uri="{9D8B030D-6E8A-4147-A177-3AD203B41FA5}">
                      <a16:colId xmlns:a16="http://schemas.microsoft.com/office/drawing/2014/main" val="3761090169"/>
                    </a:ext>
                  </a:extLst>
                </a:gridCol>
                <a:gridCol w="1073009">
                  <a:extLst>
                    <a:ext uri="{9D8B030D-6E8A-4147-A177-3AD203B41FA5}">
                      <a16:colId xmlns:a16="http://schemas.microsoft.com/office/drawing/2014/main" val="2118384914"/>
                    </a:ext>
                  </a:extLst>
                </a:gridCol>
                <a:gridCol w="4626434">
                  <a:extLst>
                    <a:ext uri="{9D8B030D-6E8A-4147-A177-3AD203B41FA5}">
                      <a16:colId xmlns:a16="http://schemas.microsoft.com/office/drawing/2014/main" val="3617985160"/>
                    </a:ext>
                  </a:extLst>
                </a:gridCol>
              </a:tblGrid>
              <a:tr h="0">
                <a:tc>
                  <a:txBody>
                    <a:bodyPr/>
                    <a:lstStyle/>
                    <a:p>
                      <a:pPr marL="0" algn="ctr" defTabSz="914400" rtl="0" eaLnBrk="1" latinLnBrk="0" hangingPunct="1"/>
                      <a:r>
                        <a:rPr lang="fr-LU" sz="1600" kern="1200" dirty="0">
                          <a:solidFill>
                            <a:sysClr val="windowText" lastClr="000000"/>
                          </a:solidFill>
                          <a:latin typeface="Aptos Display" panose="020B0004020202020204" pitchFamily="34" charset="0"/>
                        </a:rPr>
                        <a:t>Libellé de l’établissement</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fr-LU" sz="1600" kern="1200" dirty="0">
                          <a:solidFill>
                            <a:sysClr val="windowText" lastClr="000000"/>
                          </a:solidFill>
                          <a:latin typeface="Aptos Display" panose="020B0004020202020204" pitchFamily="34" charset="0"/>
                        </a:rPr>
                        <a:t>Contenu</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600" kern="1200" dirty="0" err="1">
                          <a:solidFill>
                            <a:sysClr val="windowText" lastClr="000000"/>
                          </a:solidFill>
                          <a:latin typeface="Aptos Display" panose="020B0004020202020204" pitchFamily="34" charset="0"/>
                        </a:rPr>
                        <a:t>Classe</a:t>
                      </a:r>
                      <a:r>
                        <a:rPr lang="en-US" sz="1600" kern="1200" dirty="0">
                          <a:solidFill>
                            <a:sysClr val="windowText" lastClr="000000"/>
                          </a:solidFill>
                          <a:latin typeface="Aptos Display" panose="020B0004020202020204" pitchFamily="34" charset="0"/>
                        </a:rPr>
                        <a:t> </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600" kern="1200" dirty="0" err="1">
                          <a:solidFill>
                            <a:sysClr val="windowText" lastClr="000000"/>
                          </a:solidFill>
                          <a:latin typeface="Aptos Display" panose="020B0004020202020204" pitchFamily="34" charset="0"/>
                        </a:rPr>
                        <a:t>Autorisation</a:t>
                      </a:r>
                      <a:r>
                        <a:rPr lang="en-US" sz="1600" kern="1200" dirty="0">
                          <a:solidFill>
                            <a:sysClr val="windowText" lastClr="000000"/>
                          </a:solidFill>
                          <a:latin typeface="Aptos Display" panose="020B0004020202020204" pitchFamily="34" charset="0"/>
                        </a:rPr>
                        <a:t> </a:t>
                      </a:r>
                      <a:r>
                        <a:rPr lang="en-US" sz="1600" kern="1200" dirty="0" err="1">
                          <a:solidFill>
                            <a:sysClr val="windowText" lastClr="000000"/>
                          </a:solidFill>
                          <a:latin typeface="Aptos Display" panose="020B0004020202020204" pitchFamily="34" charset="0"/>
                        </a:rPr>
                        <a:t>ou</a:t>
                      </a:r>
                      <a:r>
                        <a:rPr lang="en-US" sz="1600" kern="1200" dirty="0">
                          <a:solidFill>
                            <a:sysClr val="windowText" lastClr="000000"/>
                          </a:solidFill>
                          <a:latin typeface="Aptos Display" panose="020B0004020202020204" pitchFamily="34" charset="0"/>
                        </a:rPr>
                        <a:t> </a:t>
                      </a:r>
                      <a:r>
                        <a:rPr lang="en-US" sz="1600" kern="1200" dirty="0" err="1">
                          <a:solidFill>
                            <a:sysClr val="windowText" lastClr="000000"/>
                          </a:solidFill>
                          <a:latin typeface="Aptos Display" panose="020B0004020202020204" pitchFamily="34" charset="0"/>
                        </a:rPr>
                        <a:t>déclaration</a:t>
                      </a:r>
                      <a:r>
                        <a:rPr lang="en-US" sz="1600" kern="1200" dirty="0">
                          <a:solidFill>
                            <a:sysClr val="windowText" lastClr="000000"/>
                          </a:solidFill>
                          <a:latin typeface="Aptos Display" panose="020B0004020202020204" pitchFamily="34" charset="0"/>
                        </a:rPr>
                        <a:t>?</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3640055605"/>
                  </a:ext>
                </a:extLst>
              </a:tr>
              <a:tr h="0">
                <a:tc>
                  <a:txBody>
                    <a:bodyPr/>
                    <a:lstStyle/>
                    <a:p>
                      <a:pPr marL="0" algn="l" defTabSz="914400" rtl="0" eaLnBrk="1" latinLnBrk="0" hangingPunct="1"/>
                      <a:r>
                        <a:rPr lang="fr-FR" sz="1600" kern="1200" dirty="0">
                          <a:solidFill>
                            <a:sysClr val="windowText" lastClr="000000"/>
                          </a:solidFill>
                        </a:rPr>
                        <a:t>Dépôts de fumier </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fr-FR" sz="1600" kern="1200" dirty="0">
                          <a:solidFill>
                            <a:sysClr val="windowText" lastClr="000000"/>
                          </a:solidFill>
                        </a:rPr>
                        <a:t>&gt; 50 </a:t>
                      </a:r>
                      <a:r>
                        <a:rPr lang="pt-BR" sz="1600" dirty="0">
                          <a:solidFill>
                            <a:sysClr val="windowText" lastClr="000000"/>
                          </a:solidFill>
                          <a:sym typeface="Wingdings" panose="05000000000000000000" pitchFamily="2" charset="2"/>
                        </a:rPr>
                        <a:t>m</a:t>
                      </a:r>
                      <a:r>
                        <a:rPr lang="pt-BR" sz="1600" baseline="30000" dirty="0">
                          <a:solidFill>
                            <a:sysClr val="windowText" lastClr="000000"/>
                          </a:solidFill>
                          <a:sym typeface="Wingdings" panose="05000000000000000000" pitchFamily="2" charset="2"/>
                        </a:rPr>
                        <a:t>3</a:t>
                      </a:r>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en-US" sz="1600" kern="1200" dirty="0">
                          <a:solidFill>
                            <a:sysClr val="windowText" lastClr="000000"/>
                          </a:solidFill>
                        </a:rPr>
                        <a:t>4</a:t>
                      </a:r>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ysClr val="windowText" lastClr="000000"/>
                          </a:solidFill>
                          <a:sym typeface="Wingdings" panose="05000000000000000000" pitchFamily="2" charset="2"/>
                        </a:rPr>
                        <a:t>Déclaration</a:t>
                      </a:r>
                      <a:r>
                        <a:rPr lang="en-US" sz="1600" kern="1200" dirty="0">
                          <a:solidFill>
                            <a:sysClr val="windowText" lastClr="000000"/>
                          </a:solidFill>
                          <a:sym typeface="Wingdings" panose="05000000000000000000" pitchFamily="2" charset="2"/>
                        </a:rPr>
                        <a:t> </a:t>
                      </a:r>
                      <a:r>
                        <a:rPr lang="en-US" sz="1600" kern="1200" dirty="0" err="1">
                          <a:solidFill>
                            <a:sysClr val="windowText" lastClr="000000"/>
                          </a:solidFill>
                          <a:sym typeface="Wingdings" panose="05000000000000000000" pitchFamily="2" charset="2"/>
                        </a:rPr>
                        <a:t>selon</a:t>
                      </a:r>
                      <a:r>
                        <a:rPr lang="en-US" sz="1600" kern="1200" dirty="0">
                          <a:solidFill>
                            <a:sysClr val="windowText" lastClr="000000"/>
                          </a:solidFill>
                          <a:sym typeface="Wingdings" panose="05000000000000000000" pitchFamily="2" charset="2"/>
                        </a:rPr>
                        <a:t> RGD « </a:t>
                      </a:r>
                      <a:r>
                        <a:rPr lang="en-US" sz="1600" kern="1200" dirty="0" err="1">
                          <a:solidFill>
                            <a:sysClr val="windowText" lastClr="000000"/>
                          </a:solidFill>
                          <a:sym typeface="Wingdings" panose="05000000000000000000" pitchFamily="2" charset="2"/>
                        </a:rPr>
                        <a:t>Secteur</a:t>
                      </a:r>
                      <a:r>
                        <a:rPr lang="en-US" sz="1600" kern="1200" dirty="0">
                          <a:solidFill>
                            <a:sysClr val="windowText" lastClr="000000"/>
                          </a:solidFill>
                          <a:sym typeface="Wingdings" panose="05000000000000000000" pitchFamily="2" charset="2"/>
                        </a:rPr>
                        <a:t> </a:t>
                      </a:r>
                      <a:r>
                        <a:rPr lang="en-US" sz="1600" kern="1200" dirty="0" err="1">
                          <a:solidFill>
                            <a:sysClr val="windowText" lastClr="000000"/>
                          </a:solidFill>
                          <a:sym typeface="Wingdings" panose="05000000000000000000" pitchFamily="2" charset="2"/>
                        </a:rPr>
                        <a:t>agricole</a:t>
                      </a:r>
                      <a:r>
                        <a:rPr lang="en-US" sz="1600" kern="1200" dirty="0">
                          <a:solidFill>
                            <a:sysClr val="windowText" lastClr="000000"/>
                          </a:solidFill>
                          <a:sym typeface="Wingdings" panose="05000000000000000000" pitchFamily="2" charset="2"/>
                        </a:rPr>
                        <a:t> »</a:t>
                      </a:r>
                      <a:endParaRPr lang="en-US" sz="1600" kern="1200" dirty="0">
                        <a:solidFill>
                          <a:sysClr val="windowText" lastClr="000000"/>
                        </a:solidFill>
                        <a:latin typeface="+mn-lt"/>
                        <a:ea typeface="+mn-ea"/>
                        <a:cs typeface="+mn-cs"/>
                        <a:sym typeface="Wingdings" panose="05000000000000000000" pitchFamily="2" charset="2"/>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716820483"/>
                  </a:ext>
                </a:extLst>
              </a:tr>
              <a:tr h="0">
                <a:tc>
                  <a:txBody>
                    <a:bodyPr/>
                    <a:lstStyle/>
                    <a:p>
                      <a:pPr marL="0" algn="l" defTabSz="914400" rtl="0" eaLnBrk="1" latinLnBrk="0" hangingPunct="1"/>
                      <a:r>
                        <a:rPr lang="fr-FR" sz="1600" kern="1200" dirty="0">
                          <a:solidFill>
                            <a:sysClr val="windowText" lastClr="000000"/>
                          </a:solidFill>
                        </a:rPr>
                        <a:t>Dépôts de purin et lisier </a:t>
                      </a:r>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l" defTabSz="914400" rtl="0" eaLnBrk="1" latinLnBrk="0" hangingPunct="1"/>
                      <a:r>
                        <a:rPr lang="fr-FR" sz="1600" kern="1200" dirty="0">
                          <a:solidFill>
                            <a:sysClr val="windowText" lastClr="000000"/>
                          </a:solidFill>
                        </a:rPr>
                        <a:t>&gt; 50 </a:t>
                      </a:r>
                      <a:r>
                        <a:rPr lang="pt-BR" sz="1600" dirty="0">
                          <a:solidFill>
                            <a:sysClr val="windowText" lastClr="000000"/>
                          </a:solidFill>
                          <a:sym typeface="Wingdings" panose="05000000000000000000" pitchFamily="2" charset="2"/>
                        </a:rPr>
                        <a:t>m</a:t>
                      </a:r>
                      <a:r>
                        <a:rPr lang="pt-BR" sz="1600" baseline="30000" dirty="0">
                          <a:solidFill>
                            <a:sysClr val="windowText" lastClr="000000"/>
                          </a:solidFill>
                          <a:sym typeface="Wingdings" panose="05000000000000000000" pitchFamily="2" charset="2"/>
                        </a:rPr>
                        <a:t>3</a:t>
                      </a:r>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600" kern="1200" dirty="0">
                          <a:solidFill>
                            <a:sysClr val="windowText" lastClr="000000"/>
                          </a:solidFill>
                        </a:rPr>
                        <a:t>4</a:t>
                      </a:r>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ysClr val="windowText" lastClr="000000"/>
                          </a:solidFill>
                          <a:sym typeface="Wingdings" panose="05000000000000000000" pitchFamily="2" charset="2"/>
                        </a:rPr>
                        <a:t>Déclaration</a:t>
                      </a:r>
                      <a:r>
                        <a:rPr lang="en-US" sz="1600" kern="1200" dirty="0">
                          <a:solidFill>
                            <a:sysClr val="windowText" lastClr="000000"/>
                          </a:solidFill>
                          <a:sym typeface="Wingdings" panose="05000000000000000000" pitchFamily="2" charset="2"/>
                        </a:rPr>
                        <a:t> </a:t>
                      </a:r>
                      <a:r>
                        <a:rPr lang="en-US" sz="1600" kern="1200" dirty="0" err="1">
                          <a:solidFill>
                            <a:sysClr val="windowText" lastClr="000000"/>
                          </a:solidFill>
                          <a:sym typeface="Wingdings" panose="05000000000000000000" pitchFamily="2" charset="2"/>
                        </a:rPr>
                        <a:t>selon</a:t>
                      </a:r>
                      <a:r>
                        <a:rPr lang="en-US" sz="1600" kern="1200" dirty="0">
                          <a:solidFill>
                            <a:sysClr val="windowText" lastClr="000000"/>
                          </a:solidFill>
                          <a:sym typeface="Wingdings" panose="05000000000000000000" pitchFamily="2" charset="2"/>
                        </a:rPr>
                        <a:t> RGD « </a:t>
                      </a:r>
                      <a:r>
                        <a:rPr lang="en-US" sz="1600" kern="1200" dirty="0" err="1">
                          <a:solidFill>
                            <a:sysClr val="windowText" lastClr="000000"/>
                          </a:solidFill>
                          <a:sym typeface="Wingdings" panose="05000000000000000000" pitchFamily="2" charset="2"/>
                        </a:rPr>
                        <a:t>Secteur</a:t>
                      </a:r>
                      <a:r>
                        <a:rPr lang="en-US" sz="1600" kern="1200" dirty="0">
                          <a:solidFill>
                            <a:sysClr val="windowText" lastClr="000000"/>
                          </a:solidFill>
                          <a:sym typeface="Wingdings" panose="05000000000000000000" pitchFamily="2" charset="2"/>
                        </a:rPr>
                        <a:t> </a:t>
                      </a:r>
                      <a:r>
                        <a:rPr lang="en-US" sz="1600" kern="1200" dirty="0" err="1">
                          <a:solidFill>
                            <a:sysClr val="windowText" lastClr="000000"/>
                          </a:solidFill>
                          <a:sym typeface="Wingdings" panose="05000000000000000000" pitchFamily="2" charset="2"/>
                        </a:rPr>
                        <a:t>agricole</a:t>
                      </a:r>
                      <a:r>
                        <a:rPr lang="en-US" sz="1600" kern="1200" dirty="0">
                          <a:solidFill>
                            <a:sysClr val="windowText" lastClr="000000"/>
                          </a:solidFill>
                          <a:sym typeface="Wingdings" panose="05000000000000000000" pitchFamily="2" charset="2"/>
                        </a:rPr>
                        <a:t> »</a:t>
                      </a:r>
                      <a:endParaRPr lang="en-US" sz="1600" kern="1200" dirty="0">
                        <a:solidFill>
                          <a:sysClr val="windowText" lastClr="000000"/>
                        </a:solidFill>
                        <a:latin typeface="+mn-lt"/>
                        <a:ea typeface="+mn-ea"/>
                        <a:cs typeface="+mn-cs"/>
                        <a:sym typeface="Wingdings" panose="05000000000000000000" pitchFamily="2" charset="2"/>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1970357137"/>
                  </a:ext>
                </a:extLst>
              </a:tr>
            </a:tbl>
          </a:graphicData>
        </a:graphic>
      </p:graphicFrame>
      <p:sp>
        <p:nvSpPr>
          <p:cNvPr id="7" name="TextBox 6">
            <a:extLst>
              <a:ext uri="{FF2B5EF4-FFF2-40B4-BE49-F238E27FC236}">
                <a16:creationId xmlns:a16="http://schemas.microsoft.com/office/drawing/2014/main" id="{35028BBE-C8E6-A5B2-B473-5324F6112D02}"/>
              </a:ext>
            </a:extLst>
          </p:cNvPr>
          <p:cNvSpPr txBox="1"/>
          <p:nvPr/>
        </p:nvSpPr>
        <p:spPr>
          <a:xfrm>
            <a:off x="984455" y="5584789"/>
            <a:ext cx="5121069" cy="616066"/>
          </a:xfrm>
          <a:prstGeom prst="rect">
            <a:avLst/>
          </a:prstGeom>
          <a:noFill/>
        </p:spPr>
        <p:txBody>
          <a:bodyPr wrap="square">
            <a:spAutoFit/>
          </a:bodyPr>
          <a:lstStyle/>
          <a:p>
            <a:pPr>
              <a:lnSpc>
                <a:spcPct val="80000"/>
              </a:lnSpc>
              <a:spcBef>
                <a:spcPts val="1000"/>
              </a:spcBef>
              <a:buClr>
                <a:srgbClr val="D85424"/>
              </a:buClr>
            </a:pPr>
            <a:r>
              <a:rPr lang="fr-FR" sz="1400" i="1" dirty="0">
                <a:latin typeface="Aptos Display" panose="020B0004020202020204" pitchFamily="34" charset="0"/>
                <a:cs typeface="Calibri" panose="020F0502020204030204" pitchFamily="34" charset="0"/>
              </a:rPr>
              <a:t>[</a:t>
            </a:r>
            <a:r>
              <a:rPr lang="fr-FR" sz="1400" b="0" i="1" u="none" strike="noStrike" baseline="0" dirty="0">
                <a:solidFill>
                  <a:srgbClr val="000000"/>
                </a:solidFill>
                <a:latin typeface="Aptos Display" panose="020B0004020202020204" pitchFamily="34" charset="0"/>
              </a:rPr>
              <a:t>Règlement grand-ducal du 26 juillet 1999 fixant les prescriptions générales pour les établissements du secteur agricole qui relèvent de la classe 4 en matière d’établissements classés</a:t>
            </a:r>
            <a:r>
              <a:rPr lang="fr-FR" sz="1400" i="1" dirty="0">
                <a:latin typeface="Aptos Display" panose="020B0004020202020204" pitchFamily="34" charset="0"/>
                <a:cs typeface="Calibri" panose="020F0502020204030204" pitchFamily="34" charset="0"/>
              </a:rPr>
              <a:t>]</a:t>
            </a:r>
            <a:endParaRPr lang="en-US" sz="1400" i="1" dirty="0">
              <a:latin typeface="Aptos Display" panose="020B0004020202020204" pitchFamily="34" charset="0"/>
              <a:cs typeface="Calibri" panose="020F0502020204030204" pitchFamily="34" charset="0"/>
            </a:endParaRPr>
          </a:p>
        </p:txBody>
      </p:sp>
    </p:spTree>
    <p:extLst>
      <p:ext uri="{BB962C8B-B14F-4D97-AF65-F5344CB8AC3E}">
        <p14:creationId xmlns:p14="http://schemas.microsoft.com/office/powerpoint/2010/main" val="2774225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645331"/>
            <a:ext cx="10749572" cy="708978"/>
          </a:xfrm>
        </p:spPr>
        <p:txBody>
          <a:bodyPr>
            <a:noAutofit/>
          </a:bodyPr>
          <a:lstStyle/>
          <a:p>
            <a:pPr>
              <a:lnSpc>
                <a:spcPct val="107000"/>
              </a:lnSpc>
              <a:spcAft>
                <a:spcPts val="800"/>
              </a:spcAft>
            </a:pPr>
            <a:r>
              <a:rPr lang="en-US" sz="4000" cap="all" dirty="0"/>
              <a:t>PRESCRIPTIONS </a:t>
            </a:r>
            <a:r>
              <a:rPr lang="fr-FR" sz="4000" cap="all" dirty="0"/>
              <a:t>Pour le stockage de fumier </a:t>
            </a:r>
            <a:endParaRPr lang="en-US" sz="4000" cap="all" dirty="0"/>
          </a:p>
        </p:txBody>
      </p:sp>
      <p:sp>
        <p:nvSpPr>
          <p:cNvPr id="7" name="TextBox 6">
            <a:extLst>
              <a:ext uri="{FF2B5EF4-FFF2-40B4-BE49-F238E27FC236}">
                <a16:creationId xmlns:a16="http://schemas.microsoft.com/office/drawing/2014/main" id="{C176E204-E5BE-BC2F-5379-5E303BCD83F3}"/>
              </a:ext>
            </a:extLst>
          </p:cNvPr>
          <p:cNvSpPr txBox="1"/>
          <p:nvPr/>
        </p:nvSpPr>
        <p:spPr>
          <a:xfrm>
            <a:off x="981075" y="2291569"/>
            <a:ext cx="10086975" cy="3754169"/>
          </a:xfrm>
          <a:prstGeom prst="rect">
            <a:avLst/>
          </a:prstGeom>
          <a:noFill/>
        </p:spPr>
        <p:txBody>
          <a:bodyPr wrap="square">
            <a:spAutoFit/>
          </a:bodyPr>
          <a:lstStyle/>
          <a:p>
            <a:pPr marL="285750" indent="-285750">
              <a:lnSpc>
                <a:spcPct val="80000"/>
              </a:lnSpc>
              <a:spcBef>
                <a:spcPts val="1000"/>
              </a:spcBef>
              <a:buClr>
                <a:srgbClr val="D85424"/>
              </a:buClr>
              <a:buFont typeface="Wingdings" panose="05000000000000000000" pitchFamily="2" charset="2"/>
              <a:buChar char="q"/>
            </a:pPr>
            <a:r>
              <a:rPr lang="fr-FR" b="1" dirty="0">
                <a:latin typeface="Aptos Display" panose="020B0004020202020204" pitchFamily="34" charset="0"/>
                <a:cs typeface="Calibri" panose="020F0502020204030204" pitchFamily="34" charset="0"/>
              </a:rPr>
              <a:t>Endroit de stockage: </a:t>
            </a:r>
          </a:p>
          <a:p>
            <a:pPr marL="742950" lvl="1" indent="-285750">
              <a:lnSpc>
                <a:spcPct val="80000"/>
              </a:lnSpc>
              <a:spcBef>
                <a:spcPts val="1000"/>
              </a:spcBef>
              <a:buClr>
                <a:srgbClr val="D85424"/>
              </a:buClr>
              <a:buFont typeface="Wingdings" panose="05000000000000000000" pitchFamily="2" charset="2"/>
              <a:buChar char="§"/>
            </a:pPr>
            <a:r>
              <a:rPr lang="fr-FR" dirty="0">
                <a:latin typeface="Aptos Display" panose="020B0004020202020204" pitchFamily="34" charset="0"/>
                <a:cs typeface="Calibri" panose="020F0502020204030204" pitchFamily="34" charset="0"/>
              </a:rPr>
              <a:t>dans l’étable ou sur une dalle en béton aménagée en cuve (à cause des eaux de suintement)</a:t>
            </a:r>
          </a:p>
          <a:p>
            <a:pPr marL="742950" lvl="1" indent="-285750">
              <a:lnSpc>
                <a:spcPct val="80000"/>
              </a:lnSpc>
              <a:spcBef>
                <a:spcPts val="1000"/>
              </a:spcBef>
              <a:buClr>
                <a:srgbClr val="D85424"/>
              </a:buClr>
              <a:buFont typeface="Wingdings" panose="05000000000000000000" pitchFamily="2" charset="2"/>
              <a:buChar char="§"/>
            </a:pPr>
            <a:r>
              <a:rPr lang="fr-FR" dirty="0">
                <a:latin typeface="Aptos Display" panose="020B0004020202020204" pitchFamily="34" charset="0"/>
                <a:cs typeface="Calibri" panose="020F0502020204030204" pitchFamily="34" charset="0"/>
              </a:rPr>
              <a:t>être transporté directement sur les champs et entreposé en vue d’assurer la décomposition ou épandu sur les terres agricoles, sans dépasser la dose de fumure normale</a:t>
            </a:r>
          </a:p>
          <a:p>
            <a:pPr marL="685800" lvl="1" indent="-228600">
              <a:lnSpc>
                <a:spcPct val="80000"/>
              </a:lnSpc>
              <a:spcBef>
                <a:spcPts val="1000"/>
              </a:spcBef>
              <a:buClr>
                <a:srgbClr val="D85424"/>
              </a:buClr>
              <a:buFont typeface="Arial" panose="020B0604020202020204" pitchFamily="34" charset="0"/>
              <a:buChar char="•"/>
            </a:pPr>
            <a:endParaRPr lang="fr-FR" sz="300" dirty="0">
              <a:latin typeface="Aptos Display" panose="020B0004020202020204" pitchFamily="34" charset="0"/>
              <a:cs typeface="Calibri" panose="020F0502020204030204" pitchFamily="34" charset="0"/>
            </a:endParaRPr>
          </a:p>
          <a:p>
            <a:pPr>
              <a:lnSpc>
                <a:spcPct val="80000"/>
              </a:lnSpc>
              <a:spcBef>
                <a:spcPts val="1000"/>
              </a:spcBef>
              <a:buClr>
                <a:srgbClr val="D85424"/>
              </a:buClr>
            </a:pPr>
            <a:r>
              <a:rPr lang="fr-FR" sz="2000" b="1" dirty="0">
                <a:solidFill>
                  <a:schemeClr val="accent1"/>
                </a:solidFill>
                <a:latin typeface="Aptos Display" panose="020B0004020202020204" pitchFamily="34" charset="0"/>
                <a:cs typeface="Calibri" panose="020F0502020204030204" pitchFamily="34" charset="0"/>
              </a:rPr>
              <a:t>Interdit</a:t>
            </a:r>
            <a:r>
              <a:rPr lang="fr-FR" sz="2000" dirty="0">
                <a:solidFill>
                  <a:schemeClr val="accent1"/>
                </a:solidFill>
                <a:latin typeface="Aptos Display" panose="020B0004020202020204" pitchFamily="34" charset="0"/>
                <a:cs typeface="Calibri" panose="020F0502020204030204" pitchFamily="34" charset="0"/>
              </a:rPr>
              <a:t>: </a:t>
            </a:r>
          </a:p>
          <a:p>
            <a:pPr marL="742950" lvl="1" indent="-285750">
              <a:lnSpc>
                <a:spcPct val="80000"/>
              </a:lnSpc>
              <a:spcBef>
                <a:spcPts val="1000"/>
              </a:spcBef>
              <a:buClr>
                <a:srgbClr val="D85424"/>
              </a:buClr>
              <a:buFont typeface="Wingdings" panose="05000000000000000000" pitchFamily="2" charset="2"/>
              <a:buChar char="§"/>
            </a:pPr>
            <a:r>
              <a:rPr lang="fr-FR" dirty="0">
                <a:solidFill>
                  <a:srgbClr val="D85424"/>
                </a:solidFill>
                <a:latin typeface="Aptos Display" panose="020B0004020202020204" pitchFamily="34" charset="0"/>
                <a:cs typeface="Calibri" panose="020F0502020204030204" pitchFamily="34" charset="0"/>
              </a:rPr>
              <a:t>l’aménagement d’aires de fumier construites en dur et situées à l’extérieur </a:t>
            </a:r>
          </a:p>
          <a:p>
            <a:pPr marL="742950" lvl="1" indent="-285750">
              <a:lnSpc>
                <a:spcPct val="80000"/>
              </a:lnSpc>
              <a:spcBef>
                <a:spcPts val="1000"/>
              </a:spcBef>
              <a:buClr>
                <a:srgbClr val="D85424"/>
              </a:buClr>
              <a:buFont typeface="Wingdings" panose="05000000000000000000" pitchFamily="2" charset="2"/>
              <a:buChar char="§"/>
            </a:pPr>
            <a:r>
              <a:rPr lang="fr-FR" dirty="0">
                <a:solidFill>
                  <a:srgbClr val="D85424"/>
                </a:solidFill>
                <a:latin typeface="Aptos Display" panose="020B0004020202020204" pitchFamily="34" charset="0"/>
                <a:cs typeface="Calibri" panose="020F0502020204030204" pitchFamily="34" charset="0"/>
              </a:rPr>
              <a:t>l’entreposage de fumier sur des terres agricoles  </a:t>
            </a:r>
          </a:p>
          <a:p>
            <a:pPr marL="1200150" lvl="2" indent="-285750">
              <a:lnSpc>
                <a:spcPct val="80000"/>
              </a:lnSpc>
              <a:spcBef>
                <a:spcPts val="1000"/>
              </a:spcBef>
              <a:buClr>
                <a:srgbClr val="D85424"/>
              </a:buClr>
              <a:buFont typeface="Wingdings" panose="05000000000000000000" pitchFamily="2" charset="2"/>
              <a:buChar char="Ø"/>
            </a:pPr>
            <a:r>
              <a:rPr lang="fr-FR" dirty="0">
                <a:solidFill>
                  <a:schemeClr val="accent1"/>
                </a:solidFill>
                <a:latin typeface="Aptos Display" panose="020B0004020202020204" pitchFamily="34" charset="0"/>
                <a:cs typeface="Calibri" panose="020F0502020204030204" pitchFamily="34" charset="0"/>
              </a:rPr>
              <a:t>à moins de 20 m de locaux habités, occupés ou visités et de 5 m du terrain voisin</a:t>
            </a:r>
          </a:p>
          <a:p>
            <a:pPr marL="1200150" lvl="2" indent="-285750">
              <a:lnSpc>
                <a:spcPct val="80000"/>
              </a:lnSpc>
              <a:spcBef>
                <a:spcPts val="1000"/>
              </a:spcBef>
              <a:buClr>
                <a:srgbClr val="D85424"/>
              </a:buClr>
              <a:buFont typeface="Wingdings" panose="05000000000000000000" pitchFamily="2" charset="2"/>
              <a:buChar char="Ø"/>
            </a:pPr>
            <a:r>
              <a:rPr lang="fr-FR" dirty="0">
                <a:solidFill>
                  <a:schemeClr val="accent1"/>
                </a:solidFill>
                <a:latin typeface="Aptos Display" panose="020B0004020202020204" pitchFamily="34" charset="0"/>
                <a:cs typeface="Calibri" panose="020F0502020204030204" pitchFamily="34" charset="0"/>
              </a:rPr>
              <a:t>à moins de 10 m des rives ou d’un plan d’un cours d’eau; </a:t>
            </a:r>
          </a:p>
          <a:p>
            <a:pPr marL="1200150" lvl="2" indent="-285750">
              <a:lnSpc>
                <a:spcPct val="80000"/>
              </a:lnSpc>
              <a:spcBef>
                <a:spcPts val="1000"/>
              </a:spcBef>
              <a:buClr>
                <a:srgbClr val="D85424"/>
              </a:buClr>
              <a:buFont typeface="Wingdings" panose="05000000000000000000" pitchFamily="2" charset="2"/>
              <a:buChar char="Ø"/>
            </a:pPr>
            <a:r>
              <a:rPr lang="fr-FR" dirty="0">
                <a:solidFill>
                  <a:schemeClr val="accent1"/>
                </a:solidFill>
                <a:latin typeface="Aptos Display" panose="020B0004020202020204" pitchFamily="34" charset="0"/>
                <a:cs typeface="Calibri" panose="020F0502020204030204" pitchFamily="34" charset="0"/>
              </a:rPr>
              <a:t>à moins de 50 m des conduites, des puits et des réservoirs d'eau destinés à la alimentation en eau potable;</a:t>
            </a:r>
          </a:p>
        </p:txBody>
      </p:sp>
    </p:spTree>
    <p:extLst>
      <p:ext uri="{BB962C8B-B14F-4D97-AF65-F5344CB8AC3E}">
        <p14:creationId xmlns:p14="http://schemas.microsoft.com/office/powerpoint/2010/main" val="3855803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571671"/>
            <a:ext cx="10749572" cy="708978"/>
          </a:xfrm>
        </p:spPr>
        <p:txBody>
          <a:bodyPr>
            <a:noAutofit/>
          </a:bodyPr>
          <a:lstStyle/>
          <a:p>
            <a:pPr>
              <a:lnSpc>
                <a:spcPct val="107000"/>
              </a:lnSpc>
              <a:spcAft>
                <a:spcPts val="800"/>
              </a:spcAft>
            </a:pPr>
            <a:r>
              <a:rPr lang="en-US" sz="4000" cap="all" dirty="0"/>
              <a:t>PRESCRIPTIONS </a:t>
            </a:r>
            <a:r>
              <a:rPr lang="fr-FR" sz="4000" cap="all" dirty="0"/>
              <a:t>Pour le stockage de Lisier/Purin </a:t>
            </a:r>
            <a:endParaRPr lang="en-US" sz="4000" cap="all" dirty="0"/>
          </a:p>
        </p:txBody>
      </p:sp>
      <p:sp>
        <p:nvSpPr>
          <p:cNvPr id="5" name="TextBox 4">
            <a:extLst>
              <a:ext uri="{FF2B5EF4-FFF2-40B4-BE49-F238E27FC236}">
                <a16:creationId xmlns:a16="http://schemas.microsoft.com/office/drawing/2014/main" id="{CAB5BD8A-6B0D-0789-88E5-8E66E4553B3E}"/>
              </a:ext>
            </a:extLst>
          </p:cNvPr>
          <p:cNvSpPr txBox="1"/>
          <p:nvPr/>
        </p:nvSpPr>
        <p:spPr>
          <a:xfrm>
            <a:off x="1000124" y="2291905"/>
            <a:ext cx="9477375" cy="3785973"/>
          </a:xfrm>
          <a:prstGeom prst="rect">
            <a:avLst/>
          </a:prstGeom>
          <a:noFill/>
        </p:spPr>
        <p:txBody>
          <a:bodyPr wrap="square">
            <a:spAutoFit/>
          </a:bodyPr>
          <a:lstStyle/>
          <a:p>
            <a:pPr marL="285750" indent="-285750">
              <a:lnSpc>
                <a:spcPct val="80000"/>
              </a:lnSpc>
              <a:spcBef>
                <a:spcPts val="1000"/>
              </a:spcBef>
              <a:buClr>
                <a:srgbClr val="D85424"/>
              </a:buClr>
              <a:buFont typeface="Wingdings" panose="05000000000000000000" pitchFamily="2" charset="2"/>
              <a:buChar char="q"/>
            </a:pPr>
            <a:r>
              <a:rPr lang="fr-FR" b="1" dirty="0">
                <a:latin typeface="Aptos Display" panose="020B0004020202020204" pitchFamily="34" charset="0"/>
                <a:cs typeface="Calibri" panose="020F0502020204030204" pitchFamily="34" charset="0"/>
              </a:rPr>
              <a:t>Endroit de stockage: </a:t>
            </a:r>
          </a:p>
          <a:p>
            <a:pPr marL="742950" lvl="1" indent="-285750">
              <a:lnSpc>
                <a:spcPct val="80000"/>
              </a:lnSpc>
              <a:spcBef>
                <a:spcPts val="1000"/>
              </a:spcBef>
              <a:buClr>
                <a:srgbClr val="D85424"/>
              </a:buClr>
              <a:buFont typeface="Wingdings" panose="05000000000000000000" pitchFamily="2" charset="2"/>
              <a:buChar char="§"/>
            </a:pPr>
            <a:r>
              <a:rPr lang="fr-FR" dirty="0">
                <a:latin typeface="Aptos Display" panose="020B0004020202020204" pitchFamily="34" charset="0"/>
                <a:cs typeface="Calibri" panose="020F0502020204030204" pitchFamily="34" charset="0"/>
              </a:rPr>
              <a:t>dans des réservoirs étanches sans trop-plein</a:t>
            </a:r>
          </a:p>
          <a:p>
            <a:pPr marL="742950" lvl="1" indent="-285750">
              <a:lnSpc>
                <a:spcPct val="80000"/>
              </a:lnSpc>
              <a:spcBef>
                <a:spcPts val="1000"/>
              </a:spcBef>
              <a:buClr>
                <a:srgbClr val="D85424"/>
              </a:buClr>
              <a:buFont typeface="Wingdings" panose="05000000000000000000" pitchFamily="2" charset="2"/>
              <a:buChar char="§"/>
            </a:pPr>
            <a:r>
              <a:rPr lang="fr-FR" dirty="0">
                <a:latin typeface="Aptos Display" panose="020B0004020202020204" pitchFamily="34" charset="0"/>
                <a:cs typeface="Calibri" panose="020F0502020204030204" pitchFamily="34" charset="0"/>
              </a:rPr>
              <a:t>remplissage et vidange de réservoirs et de pré-fosses dépourvus d'un couvercle  </a:t>
            </a:r>
            <a:r>
              <a:rPr lang="fr-FR" b="1" dirty="0">
                <a:latin typeface="Aptos Display" panose="020B0004020202020204" pitchFamily="34" charset="0"/>
                <a:cs typeface="Calibri" panose="020F0502020204030204" pitchFamily="34" charset="0"/>
              </a:rPr>
              <a:t>en dessous</a:t>
            </a:r>
            <a:r>
              <a:rPr lang="fr-FR" dirty="0">
                <a:latin typeface="Aptos Display" panose="020B0004020202020204" pitchFamily="34" charset="0"/>
                <a:cs typeface="Calibri" panose="020F0502020204030204" pitchFamily="34" charset="0"/>
              </a:rPr>
              <a:t> de la surface du liquide</a:t>
            </a:r>
          </a:p>
          <a:p>
            <a:pPr marL="742950" lvl="1" indent="-285750">
              <a:lnSpc>
                <a:spcPct val="80000"/>
              </a:lnSpc>
              <a:spcBef>
                <a:spcPts val="1000"/>
              </a:spcBef>
              <a:buClr>
                <a:srgbClr val="D85424"/>
              </a:buClr>
              <a:buFont typeface="Wingdings" panose="05000000000000000000" pitchFamily="2" charset="2"/>
              <a:buChar char="§"/>
            </a:pPr>
            <a:r>
              <a:rPr lang="fr-FR" dirty="0">
                <a:latin typeface="Aptos Display" panose="020B0004020202020204" pitchFamily="34" charset="0"/>
                <a:cs typeface="Calibri" panose="020F0502020204030204" pitchFamily="34" charset="0"/>
              </a:rPr>
              <a:t>Toute </a:t>
            </a:r>
            <a:r>
              <a:rPr lang="fr-FR" b="1" dirty="0">
                <a:latin typeface="Aptos Display" panose="020B0004020202020204" pitchFamily="34" charset="0"/>
                <a:cs typeface="Calibri" panose="020F0502020204030204" pitchFamily="34" charset="0"/>
              </a:rPr>
              <a:t>tuyauterie</a:t>
            </a:r>
            <a:r>
              <a:rPr lang="fr-FR" dirty="0">
                <a:latin typeface="Aptos Display" panose="020B0004020202020204" pitchFamily="34" charset="0"/>
                <a:cs typeface="Calibri" panose="020F0502020204030204" pitchFamily="34" charset="0"/>
              </a:rPr>
              <a:t> située en dessous du niveau de remplissage maximal d’un réservoir doit être munie de deux vannes: </a:t>
            </a:r>
          </a:p>
          <a:p>
            <a:pPr marL="1200150" lvl="2" indent="-285750">
              <a:lnSpc>
                <a:spcPct val="80000"/>
              </a:lnSpc>
              <a:spcBef>
                <a:spcPts val="1000"/>
              </a:spcBef>
              <a:buClr>
                <a:srgbClr val="D85424"/>
              </a:buClr>
              <a:buFont typeface="Wingdings" panose="05000000000000000000" pitchFamily="2" charset="2"/>
              <a:buChar char="ü"/>
            </a:pPr>
            <a:r>
              <a:rPr lang="fr-FR" dirty="0">
                <a:latin typeface="Aptos Display" panose="020B0004020202020204" pitchFamily="34" charset="0"/>
                <a:cs typeface="Calibri" panose="020F0502020204030204" pitchFamily="34" charset="0"/>
              </a:rPr>
              <a:t>une vanne couteau (</a:t>
            </a:r>
            <a:r>
              <a:rPr lang="fr-FR" dirty="0" err="1">
                <a:latin typeface="Aptos Display" panose="020B0004020202020204" pitchFamily="34" charset="0"/>
                <a:cs typeface="Calibri" panose="020F0502020204030204" pitchFamily="34" charset="0"/>
              </a:rPr>
              <a:t>Schneidschieber</a:t>
            </a:r>
            <a:r>
              <a:rPr lang="fr-FR" dirty="0">
                <a:latin typeface="Aptos Display" panose="020B0004020202020204" pitchFamily="34" charset="0"/>
                <a:cs typeface="Calibri" panose="020F0502020204030204" pitchFamily="34" charset="0"/>
              </a:rPr>
              <a:t>) </a:t>
            </a:r>
          </a:p>
          <a:p>
            <a:pPr marL="1200150" lvl="2" indent="-285750">
              <a:lnSpc>
                <a:spcPct val="80000"/>
              </a:lnSpc>
              <a:spcBef>
                <a:spcPts val="1000"/>
              </a:spcBef>
              <a:buClr>
                <a:srgbClr val="D85424"/>
              </a:buClr>
              <a:buFont typeface="Wingdings" panose="05000000000000000000" pitchFamily="2" charset="2"/>
              <a:buChar char="ü"/>
            </a:pPr>
            <a:r>
              <a:rPr lang="fr-FR" dirty="0">
                <a:latin typeface="Aptos Display" panose="020B0004020202020204" pitchFamily="34" charset="0"/>
                <a:cs typeface="Calibri" panose="020F0502020204030204" pitchFamily="34" charset="0"/>
              </a:rPr>
              <a:t>une vanne de secours </a:t>
            </a:r>
          </a:p>
          <a:p>
            <a:pPr marL="1657350" lvl="3" indent="-285750">
              <a:lnSpc>
                <a:spcPct val="80000"/>
              </a:lnSpc>
              <a:spcBef>
                <a:spcPts val="1000"/>
              </a:spcBef>
              <a:buClr>
                <a:srgbClr val="D85424"/>
              </a:buClr>
              <a:buFont typeface="Wingdings" panose="05000000000000000000" pitchFamily="2" charset="2"/>
              <a:buChar char="Ø"/>
            </a:pPr>
            <a:r>
              <a:rPr lang="fr-FR" dirty="0">
                <a:latin typeface="Aptos Display" panose="020B0004020202020204" pitchFamily="34" charset="0"/>
                <a:cs typeface="Calibri" panose="020F0502020204030204" pitchFamily="34" charset="0"/>
              </a:rPr>
              <a:t>à munir d’une </a:t>
            </a:r>
            <a:r>
              <a:rPr lang="fr-FR" b="1" dirty="0">
                <a:latin typeface="Aptos Display" panose="020B0004020202020204" pitchFamily="34" charset="0"/>
                <a:cs typeface="Calibri" panose="020F0502020204030204" pitchFamily="34" charset="0"/>
              </a:rPr>
              <a:t>sécurité</a:t>
            </a:r>
            <a:r>
              <a:rPr lang="fr-FR" dirty="0">
                <a:latin typeface="Aptos Display" panose="020B0004020202020204" pitchFamily="34" charset="0"/>
                <a:cs typeface="Calibri" panose="020F0502020204030204" pitchFamily="34" charset="0"/>
              </a:rPr>
              <a:t> contre leur ouverture accidentelle </a:t>
            </a:r>
          </a:p>
          <a:p>
            <a:pPr>
              <a:lnSpc>
                <a:spcPct val="80000"/>
              </a:lnSpc>
              <a:spcBef>
                <a:spcPts val="1000"/>
              </a:spcBef>
              <a:buClr>
                <a:srgbClr val="D85424"/>
              </a:buClr>
            </a:pPr>
            <a:r>
              <a:rPr lang="fr-FR" b="1" dirty="0">
                <a:solidFill>
                  <a:schemeClr val="accent1"/>
                </a:solidFill>
                <a:latin typeface="Aptos Display" panose="020B0004020202020204" pitchFamily="34" charset="0"/>
                <a:cs typeface="Calibri" panose="020F0502020204030204" pitchFamily="34" charset="0"/>
              </a:rPr>
              <a:t>Interdit</a:t>
            </a:r>
            <a:r>
              <a:rPr lang="fr-FR" dirty="0">
                <a:solidFill>
                  <a:schemeClr val="accent1"/>
                </a:solidFill>
                <a:latin typeface="Aptos Display" panose="020B0004020202020204" pitchFamily="34" charset="0"/>
                <a:cs typeface="Calibri" panose="020F0502020204030204" pitchFamily="34" charset="0"/>
              </a:rPr>
              <a:t>: </a:t>
            </a:r>
          </a:p>
          <a:p>
            <a:pPr marL="742950" lvl="1" indent="-285750">
              <a:lnSpc>
                <a:spcPct val="80000"/>
              </a:lnSpc>
              <a:spcBef>
                <a:spcPts val="1000"/>
              </a:spcBef>
              <a:buClr>
                <a:srgbClr val="D85424"/>
              </a:buClr>
              <a:buFont typeface="Wingdings" panose="05000000000000000000" pitchFamily="2" charset="2"/>
              <a:buChar char="§"/>
            </a:pPr>
            <a:r>
              <a:rPr lang="fr-FR" dirty="0">
                <a:solidFill>
                  <a:schemeClr val="accent1"/>
                </a:solidFill>
                <a:latin typeface="Aptos Display" panose="020B0004020202020204" pitchFamily="34" charset="0"/>
                <a:cs typeface="Calibri" panose="020F0502020204030204" pitchFamily="34" charset="0"/>
              </a:rPr>
              <a:t>ériger des réservoirs construits hors du sol (silos verticaux) sans couvercle moins de 50 m des locaux habités, occupés ou fréquentés par le public</a:t>
            </a:r>
            <a:endParaRPr lang="en-US" dirty="0">
              <a:solidFill>
                <a:schemeClr val="accent1"/>
              </a:solidFill>
              <a:latin typeface="Aptos Display" panose="020B0004020202020204" pitchFamily="34" charset="0"/>
              <a:cs typeface="Calibri" panose="020F0502020204030204" pitchFamily="34" charset="0"/>
            </a:endParaRPr>
          </a:p>
        </p:txBody>
      </p:sp>
    </p:spTree>
    <p:extLst>
      <p:ext uri="{BB962C8B-B14F-4D97-AF65-F5344CB8AC3E}">
        <p14:creationId xmlns:p14="http://schemas.microsoft.com/office/powerpoint/2010/main" val="1926142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a:t>Silo à </a:t>
            </a:r>
            <a:r>
              <a:rPr lang="en-US" sz="4000" cap="all" dirty="0" err="1"/>
              <a:t>fourrages</a:t>
            </a:r>
            <a:r>
              <a:rPr lang="en-US" sz="4000" cap="all" dirty="0"/>
              <a:t> verts</a:t>
            </a:r>
            <a:endParaRPr lang="en-US" sz="4000" cap="all"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22338" y="4127144"/>
            <a:ext cx="9986961" cy="498230"/>
          </a:xfrm>
        </p:spPr>
        <p:txBody>
          <a:bodyPr>
            <a:normAutofit/>
          </a:bodyPr>
          <a:lstStyle/>
          <a:p>
            <a:r>
              <a:rPr lang="en-US" sz="1800" dirty="0"/>
              <a:t>RGD </a:t>
            </a:r>
            <a:r>
              <a:rPr lang="en-US" sz="1800" kern="1200" dirty="0">
                <a:solidFill>
                  <a:schemeClr val="tx1"/>
                </a:solidFill>
                <a:sym typeface="Wingdings" panose="05000000000000000000" pitchFamily="2" charset="2"/>
              </a:rPr>
              <a:t>« </a:t>
            </a:r>
            <a:r>
              <a:rPr lang="en-US" sz="1800" dirty="0" err="1"/>
              <a:t>Secteur</a:t>
            </a:r>
            <a:r>
              <a:rPr lang="en-US" sz="1800" dirty="0"/>
              <a:t> </a:t>
            </a:r>
            <a:r>
              <a:rPr lang="en-US" sz="1800" dirty="0" err="1"/>
              <a:t>agricole</a:t>
            </a:r>
            <a:r>
              <a:rPr lang="en-US" sz="1800" dirty="0"/>
              <a:t> </a:t>
            </a:r>
            <a:r>
              <a:rPr lang="en-US" sz="1800" kern="1200" dirty="0">
                <a:solidFill>
                  <a:schemeClr val="tx1"/>
                </a:solidFill>
                <a:sym typeface="Wingdings" panose="05000000000000000000" pitchFamily="2" charset="2"/>
              </a:rPr>
              <a:t>»</a:t>
            </a:r>
            <a:r>
              <a:rPr lang="en-US" sz="1800" dirty="0"/>
              <a:t> </a:t>
            </a:r>
            <a:r>
              <a:rPr lang="en-US" sz="1800" dirty="0">
                <a:sym typeface="Wingdings" panose="05000000000000000000" pitchFamily="2" charset="2"/>
              </a:rPr>
              <a:t> </a:t>
            </a:r>
            <a:r>
              <a:rPr lang="pt-BR" sz="1800" dirty="0">
                <a:sym typeface="Wingdings" panose="05000000000000000000" pitchFamily="2" charset="2"/>
              </a:rPr>
              <a:t>Déclaration des établissements</a:t>
            </a:r>
            <a:br>
              <a:rPr lang="pt-BR" sz="1100" dirty="0">
                <a:sym typeface="Wingdings" panose="05000000000000000000" pitchFamily="2" charset="2"/>
              </a:rPr>
            </a:br>
            <a:endParaRPr lang="en-US" sz="1200" dirty="0">
              <a:sym typeface="Wingdings" panose="05000000000000000000" pitchFamily="2" charset="2"/>
            </a:endParaRPr>
          </a:p>
          <a:p>
            <a:endParaRPr lang="en-US" sz="2000" dirty="0"/>
          </a:p>
          <a:p>
            <a:pPr marL="685800" lvl="2">
              <a:spcBef>
                <a:spcPts val="1000"/>
              </a:spcBef>
              <a:spcAft>
                <a:spcPts val="600"/>
              </a:spcAft>
            </a:pPr>
            <a:endParaRPr lang="fr-FR" sz="1800" dirty="0"/>
          </a:p>
          <a:p>
            <a:endParaRPr lang="en-US" dirty="0"/>
          </a:p>
        </p:txBody>
      </p:sp>
      <p:graphicFrame>
        <p:nvGraphicFramePr>
          <p:cNvPr id="6" name="Table 5">
            <a:extLst>
              <a:ext uri="{FF2B5EF4-FFF2-40B4-BE49-F238E27FC236}">
                <a16:creationId xmlns:a16="http://schemas.microsoft.com/office/drawing/2014/main" id="{639CE092-0751-E465-1677-872268B7C669}"/>
              </a:ext>
            </a:extLst>
          </p:cNvPr>
          <p:cNvGraphicFramePr>
            <a:graphicFrameLocks noGrp="1"/>
          </p:cNvGraphicFramePr>
          <p:nvPr>
            <p:extLst>
              <p:ext uri="{D42A27DB-BD31-4B8C-83A1-F6EECF244321}">
                <p14:modId xmlns:p14="http://schemas.microsoft.com/office/powerpoint/2010/main" val="1981194921"/>
              </p:ext>
            </p:extLst>
          </p:nvPr>
        </p:nvGraphicFramePr>
        <p:xfrm>
          <a:off x="921728" y="1782766"/>
          <a:ext cx="10269698" cy="2098361"/>
        </p:xfrm>
        <a:graphic>
          <a:graphicData uri="http://schemas.openxmlformats.org/drawingml/2006/table">
            <a:tbl>
              <a:tblPr firstRow="1" bandRow="1">
                <a:tableStyleId>{BC89EF96-8CEA-46FF-86C4-4CE0E7609802}</a:tableStyleId>
              </a:tblPr>
              <a:tblGrid>
                <a:gridCol w="3993172">
                  <a:extLst>
                    <a:ext uri="{9D8B030D-6E8A-4147-A177-3AD203B41FA5}">
                      <a16:colId xmlns:a16="http://schemas.microsoft.com/office/drawing/2014/main" val="2297003080"/>
                    </a:ext>
                  </a:extLst>
                </a:gridCol>
                <a:gridCol w="1219200">
                  <a:extLst>
                    <a:ext uri="{9D8B030D-6E8A-4147-A177-3AD203B41FA5}">
                      <a16:colId xmlns:a16="http://schemas.microsoft.com/office/drawing/2014/main" val="2118384914"/>
                    </a:ext>
                  </a:extLst>
                </a:gridCol>
                <a:gridCol w="5057326">
                  <a:extLst>
                    <a:ext uri="{9D8B030D-6E8A-4147-A177-3AD203B41FA5}">
                      <a16:colId xmlns:a16="http://schemas.microsoft.com/office/drawing/2014/main" val="3617985160"/>
                    </a:ext>
                  </a:extLst>
                </a:gridCol>
              </a:tblGrid>
              <a:tr h="543881">
                <a:tc>
                  <a:txBody>
                    <a:bodyPr/>
                    <a:lstStyle/>
                    <a:p>
                      <a:pPr marL="0" algn="ctr" defTabSz="914400" rtl="0" eaLnBrk="1" latinLnBrk="0" hangingPunct="1"/>
                      <a:r>
                        <a:rPr lang="fr-LU" sz="1600" kern="1200" dirty="0">
                          <a:solidFill>
                            <a:sysClr val="windowText" lastClr="000000"/>
                          </a:solidFill>
                          <a:latin typeface="+mn-lt"/>
                        </a:rPr>
                        <a:t>Libellé de l’établissement</a:t>
                      </a:r>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600" kern="1200" dirty="0" err="1">
                          <a:solidFill>
                            <a:sysClr val="windowText" lastClr="000000"/>
                          </a:solidFill>
                          <a:latin typeface="+mn-lt"/>
                        </a:rPr>
                        <a:t>Classe</a:t>
                      </a:r>
                      <a:r>
                        <a:rPr lang="en-US" sz="1600" kern="1200" dirty="0">
                          <a:solidFill>
                            <a:sysClr val="windowText" lastClr="000000"/>
                          </a:solidFill>
                          <a:latin typeface="+mn-lt"/>
                        </a:rPr>
                        <a:t> </a:t>
                      </a:r>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600" kern="1200" dirty="0" err="1">
                          <a:solidFill>
                            <a:sysClr val="windowText" lastClr="000000"/>
                          </a:solidFill>
                          <a:latin typeface="+mn-lt"/>
                        </a:rPr>
                        <a:t>Autorisation</a:t>
                      </a:r>
                      <a:r>
                        <a:rPr lang="en-US" sz="1600" kern="1200" dirty="0">
                          <a:solidFill>
                            <a:sysClr val="windowText" lastClr="000000"/>
                          </a:solidFill>
                          <a:latin typeface="+mn-lt"/>
                        </a:rPr>
                        <a:t> </a:t>
                      </a:r>
                      <a:r>
                        <a:rPr lang="en-US" sz="1600" kern="1200" dirty="0" err="1">
                          <a:solidFill>
                            <a:sysClr val="windowText" lastClr="000000"/>
                          </a:solidFill>
                          <a:latin typeface="+mn-lt"/>
                        </a:rPr>
                        <a:t>ou</a:t>
                      </a:r>
                      <a:r>
                        <a:rPr lang="en-US" sz="1600" kern="1200" dirty="0">
                          <a:solidFill>
                            <a:sysClr val="windowText" lastClr="000000"/>
                          </a:solidFill>
                          <a:latin typeface="+mn-lt"/>
                        </a:rPr>
                        <a:t> </a:t>
                      </a:r>
                      <a:r>
                        <a:rPr lang="en-US" sz="1600" kern="1200" dirty="0" err="1">
                          <a:solidFill>
                            <a:sysClr val="windowText" lastClr="000000"/>
                          </a:solidFill>
                          <a:latin typeface="+mn-lt"/>
                        </a:rPr>
                        <a:t>déclaration</a:t>
                      </a:r>
                      <a:r>
                        <a:rPr lang="en-US" sz="1600" kern="1200" dirty="0">
                          <a:solidFill>
                            <a:sysClr val="windowText" lastClr="000000"/>
                          </a:solidFill>
                          <a:latin typeface="+mn-lt"/>
                        </a:rPr>
                        <a:t>?</a:t>
                      </a:r>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3640055605"/>
                  </a:ext>
                </a:extLst>
              </a:tr>
              <a:tr h="637011">
                <a:tc>
                  <a:txBody>
                    <a:bodyPr/>
                    <a:lstStyle/>
                    <a:p>
                      <a:r>
                        <a:rPr lang="fr-FR" sz="1600" kern="1200" dirty="0">
                          <a:solidFill>
                            <a:schemeClr val="tx1"/>
                          </a:solidFill>
                          <a:latin typeface="+mn-lt"/>
                          <a:ea typeface="+mn-ea"/>
                          <a:cs typeface="+mn-cs"/>
                        </a:rPr>
                        <a:t>Silos a fourrages verts ou pour plantes énergétiques, y compris les balles a fourrages, a l’exception de ceux faisant</a:t>
                      </a:r>
                    </a:p>
                    <a:p>
                      <a:r>
                        <a:rPr lang="fr-FR" sz="1600" kern="1200" dirty="0">
                          <a:solidFill>
                            <a:schemeClr val="tx1"/>
                          </a:solidFill>
                          <a:latin typeface="+mn-lt"/>
                          <a:ea typeface="+mn-ea"/>
                          <a:cs typeface="+mn-cs"/>
                        </a:rPr>
                        <a:t>partie intégrante d’un établissement relevant du point 050704 ou du point 500204 et servant a la biométhanisation </a:t>
                      </a:r>
                      <a:endParaRPr lang="en-US" sz="16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sym typeface="Wingdings" panose="05000000000000000000" pitchFamily="2" charset="2"/>
                        </a:rPr>
                        <a:t>4</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latin typeface="+mn-lt"/>
                          <a:sym typeface="Wingdings" panose="05000000000000000000" pitchFamily="2" charset="2"/>
                        </a:rPr>
                        <a:t>Déclaration</a:t>
                      </a:r>
                      <a:r>
                        <a:rPr lang="en-US" sz="1600" kern="1200" dirty="0">
                          <a:solidFill>
                            <a:schemeClr val="tx1"/>
                          </a:solidFill>
                          <a:latin typeface="+mn-lt"/>
                          <a:sym typeface="Wingdings" panose="05000000000000000000" pitchFamily="2" charset="2"/>
                        </a:rPr>
                        <a:t> </a:t>
                      </a:r>
                      <a:r>
                        <a:rPr lang="en-US" sz="1600" kern="1200" dirty="0" err="1">
                          <a:solidFill>
                            <a:schemeClr val="tx1"/>
                          </a:solidFill>
                          <a:latin typeface="+mn-lt"/>
                          <a:sym typeface="Wingdings" panose="05000000000000000000" pitchFamily="2" charset="2"/>
                        </a:rPr>
                        <a:t>selon</a:t>
                      </a:r>
                      <a:r>
                        <a:rPr lang="en-US" sz="1600" kern="1200" dirty="0">
                          <a:solidFill>
                            <a:schemeClr val="tx1"/>
                          </a:solidFill>
                          <a:latin typeface="+mn-lt"/>
                          <a:sym typeface="Wingdings" panose="05000000000000000000" pitchFamily="2" charset="2"/>
                        </a:rPr>
                        <a:t> RGD « </a:t>
                      </a:r>
                      <a:r>
                        <a:rPr lang="en-US" sz="1600" kern="1200" dirty="0" err="1">
                          <a:solidFill>
                            <a:schemeClr val="tx1"/>
                          </a:solidFill>
                          <a:latin typeface="+mn-lt"/>
                          <a:sym typeface="Wingdings" panose="05000000000000000000" pitchFamily="2" charset="2"/>
                        </a:rPr>
                        <a:t>Secteur</a:t>
                      </a:r>
                      <a:r>
                        <a:rPr lang="en-US" sz="1600" kern="1200" dirty="0">
                          <a:solidFill>
                            <a:schemeClr val="tx1"/>
                          </a:solidFill>
                          <a:latin typeface="+mn-lt"/>
                          <a:sym typeface="Wingdings" panose="05000000000000000000" pitchFamily="2" charset="2"/>
                        </a:rPr>
                        <a:t> </a:t>
                      </a:r>
                      <a:r>
                        <a:rPr lang="en-US" sz="1600" kern="1200" dirty="0" err="1">
                          <a:solidFill>
                            <a:schemeClr val="tx1"/>
                          </a:solidFill>
                          <a:latin typeface="+mn-lt"/>
                          <a:sym typeface="Wingdings" panose="05000000000000000000" pitchFamily="2" charset="2"/>
                        </a:rPr>
                        <a:t>agricole</a:t>
                      </a:r>
                      <a:r>
                        <a:rPr lang="en-US" sz="1600" kern="1200" dirty="0">
                          <a:solidFill>
                            <a:schemeClr val="tx1"/>
                          </a:solidFill>
                          <a:latin typeface="+mn-lt"/>
                          <a:sym typeface="Wingdings" panose="05000000000000000000" pitchFamily="2" charset="2"/>
                        </a:rPr>
                        <a:t> »</a:t>
                      </a:r>
                      <a:endParaRPr lang="en-US" sz="1600" kern="1200" dirty="0">
                        <a:solidFill>
                          <a:schemeClr val="tx1"/>
                        </a:solidFill>
                        <a:latin typeface="+mn-lt"/>
                        <a:ea typeface="+mn-ea"/>
                        <a:cs typeface="+mn-cs"/>
                        <a:sym typeface="Wingdings" panose="05000000000000000000" pitchFamily="2" charset="2"/>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716820483"/>
                  </a:ext>
                </a:extLst>
              </a:tr>
            </a:tbl>
          </a:graphicData>
        </a:graphic>
      </p:graphicFrame>
      <p:sp>
        <p:nvSpPr>
          <p:cNvPr id="5" name="TextBox 4">
            <a:extLst>
              <a:ext uri="{FF2B5EF4-FFF2-40B4-BE49-F238E27FC236}">
                <a16:creationId xmlns:a16="http://schemas.microsoft.com/office/drawing/2014/main" id="{F9883C43-1388-679B-3581-7834E6E69280}"/>
              </a:ext>
            </a:extLst>
          </p:cNvPr>
          <p:cNvSpPr txBox="1"/>
          <p:nvPr/>
        </p:nvSpPr>
        <p:spPr>
          <a:xfrm>
            <a:off x="921728" y="5636470"/>
            <a:ext cx="8819172" cy="493918"/>
          </a:xfrm>
          <a:prstGeom prst="rect">
            <a:avLst/>
          </a:prstGeom>
          <a:noFill/>
        </p:spPr>
        <p:txBody>
          <a:bodyPr wrap="square">
            <a:spAutoFit/>
          </a:bodyPr>
          <a:lstStyle/>
          <a:p>
            <a:pPr>
              <a:lnSpc>
                <a:spcPct val="80000"/>
              </a:lnSpc>
              <a:spcBef>
                <a:spcPts val="1000"/>
              </a:spcBef>
              <a:buClr>
                <a:srgbClr val="D85424"/>
              </a:buClr>
            </a:pPr>
            <a:r>
              <a:rPr lang="fr-FR" sz="1600" i="1" dirty="0">
                <a:latin typeface="Aptos Display" panose="020B0004020202020204" pitchFamily="34" charset="0"/>
                <a:cs typeface="Calibri" panose="020F0502020204030204" pitchFamily="34" charset="0"/>
              </a:rPr>
              <a:t>[</a:t>
            </a:r>
            <a:r>
              <a:rPr lang="fr-FR" sz="1600" b="0" i="1" u="none" strike="noStrike" baseline="0" dirty="0">
                <a:solidFill>
                  <a:srgbClr val="000000"/>
                </a:solidFill>
                <a:latin typeface="Aptos Display" panose="020B0004020202020204" pitchFamily="34" charset="0"/>
              </a:rPr>
              <a:t>Règlement grand-ducal du 26 juillet 1999 fixant les prescriptions générales pour les établissements du secteur agricole qui relèvent de la classe 4 en matière d’établissements classés</a:t>
            </a:r>
            <a:r>
              <a:rPr lang="fr-FR" sz="1600" i="1" dirty="0">
                <a:latin typeface="Aptos Display" panose="020B0004020202020204" pitchFamily="34" charset="0"/>
                <a:cs typeface="Calibri" panose="020F0502020204030204" pitchFamily="34" charset="0"/>
              </a:rPr>
              <a:t>]</a:t>
            </a:r>
            <a:endParaRPr lang="en-US" sz="1600" i="1" dirty="0">
              <a:latin typeface="Aptos Display" panose="020B0004020202020204" pitchFamily="34" charset="0"/>
              <a:cs typeface="Calibri" panose="020F0502020204030204" pitchFamily="34" charset="0"/>
            </a:endParaRPr>
          </a:p>
        </p:txBody>
      </p:sp>
    </p:spTree>
    <p:extLst>
      <p:ext uri="{BB962C8B-B14F-4D97-AF65-F5344CB8AC3E}">
        <p14:creationId xmlns:p14="http://schemas.microsoft.com/office/powerpoint/2010/main" val="3312097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805351"/>
            <a:ext cx="10749572" cy="708978"/>
          </a:xfrm>
        </p:spPr>
        <p:txBody>
          <a:bodyPr>
            <a:noAutofit/>
          </a:bodyPr>
          <a:lstStyle/>
          <a:p>
            <a:pPr>
              <a:lnSpc>
                <a:spcPct val="107000"/>
              </a:lnSpc>
              <a:spcAft>
                <a:spcPts val="800"/>
              </a:spcAft>
            </a:pPr>
            <a:r>
              <a:rPr lang="en-US" sz="4000" cap="all" dirty="0"/>
              <a:t>PRESCRIPTIONS </a:t>
            </a:r>
            <a:r>
              <a:rPr lang="fr-FR" sz="4000" cap="all" dirty="0"/>
              <a:t>Pour </a:t>
            </a:r>
            <a:br>
              <a:rPr lang="fr-FR" sz="4000" cap="all" dirty="0"/>
            </a:br>
            <a:r>
              <a:rPr lang="fr-FR" sz="4000" cap="all" dirty="0"/>
              <a:t>les silos à fourrages verts </a:t>
            </a:r>
            <a:endParaRPr lang="en-US" sz="4000" cap="all" dirty="0"/>
          </a:p>
        </p:txBody>
      </p:sp>
      <p:sp>
        <p:nvSpPr>
          <p:cNvPr id="5" name="TextBox 4">
            <a:extLst>
              <a:ext uri="{FF2B5EF4-FFF2-40B4-BE49-F238E27FC236}">
                <a16:creationId xmlns:a16="http://schemas.microsoft.com/office/drawing/2014/main" id="{CAB5BD8A-6B0D-0789-88E5-8E66E4553B3E}"/>
              </a:ext>
            </a:extLst>
          </p:cNvPr>
          <p:cNvSpPr txBox="1"/>
          <p:nvPr/>
        </p:nvSpPr>
        <p:spPr>
          <a:xfrm>
            <a:off x="1000124" y="2304503"/>
            <a:ext cx="9477375" cy="3561360"/>
          </a:xfrm>
          <a:prstGeom prst="rect">
            <a:avLst/>
          </a:prstGeom>
          <a:noFill/>
        </p:spPr>
        <p:txBody>
          <a:bodyPr wrap="square">
            <a:spAutoFit/>
          </a:bodyPr>
          <a:lstStyle/>
          <a:p>
            <a:pPr marL="742950" lvl="1" indent="-285750">
              <a:lnSpc>
                <a:spcPct val="80000"/>
              </a:lnSpc>
              <a:spcBef>
                <a:spcPts val="1000"/>
              </a:spcBef>
              <a:buClr>
                <a:srgbClr val="D85424"/>
              </a:buClr>
              <a:buFont typeface="Wingdings" panose="05000000000000000000" pitchFamily="2" charset="2"/>
              <a:buChar char="§"/>
            </a:pPr>
            <a:r>
              <a:rPr lang="fr-FR" sz="1800" b="0" u="none" strike="noStrike" baseline="0" dirty="0">
                <a:solidFill>
                  <a:srgbClr val="000000"/>
                </a:solidFill>
                <a:latin typeface="Calibri" panose="020F0502020204030204" pitchFamily="34" charset="0"/>
              </a:rPr>
              <a:t>empêcher l'</a:t>
            </a:r>
            <a:r>
              <a:rPr lang="fr-FR" sz="1800" b="0" u="none" strike="noStrike" baseline="0" dirty="0" err="1">
                <a:solidFill>
                  <a:srgbClr val="000000"/>
                </a:solidFill>
                <a:latin typeface="Calibri" panose="020F0502020204030204" pitchFamily="34" charset="0"/>
              </a:rPr>
              <a:t>incommodation</a:t>
            </a:r>
            <a:r>
              <a:rPr lang="fr-FR" sz="1800" b="0" u="none" strike="noStrike" baseline="0" dirty="0">
                <a:solidFill>
                  <a:srgbClr val="000000"/>
                </a:solidFill>
                <a:latin typeface="Calibri" panose="020F0502020204030204" pitchFamily="34" charset="0"/>
              </a:rPr>
              <a:t> du voisinage par les mauvaises odeurs ainsi que la pollution de l'environnement </a:t>
            </a:r>
          </a:p>
          <a:p>
            <a:pPr marL="742950" lvl="1" indent="-285750">
              <a:lnSpc>
                <a:spcPct val="80000"/>
              </a:lnSpc>
              <a:spcBef>
                <a:spcPts val="1000"/>
              </a:spcBef>
              <a:buClr>
                <a:srgbClr val="D85424"/>
              </a:buClr>
              <a:buFont typeface="Wingdings" panose="05000000000000000000" pitchFamily="2" charset="2"/>
              <a:buChar char="§"/>
            </a:pPr>
            <a:r>
              <a:rPr lang="fr-FR" dirty="0">
                <a:solidFill>
                  <a:srgbClr val="000000"/>
                </a:solidFill>
                <a:latin typeface="Calibri" panose="020F0502020204030204" pitchFamily="34" charset="0"/>
              </a:rPr>
              <a:t>les silos doivent être bien tassés et hermétiquement clos;</a:t>
            </a:r>
          </a:p>
          <a:p>
            <a:pPr marL="742950" lvl="1" indent="-285750">
              <a:lnSpc>
                <a:spcPct val="80000"/>
              </a:lnSpc>
              <a:spcBef>
                <a:spcPts val="1000"/>
              </a:spcBef>
              <a:buClr>
                <a:srgbClr val="D85424"/>
              </a:buClr>
              <a:buFont typeface="Wingdings" panose="05000000000000000000" pitchFamily="2" charset="2"/>
              <a:buChar char="§"/>
            </a:pPr>
            <a:r>
              <a:rPr lang="fr-FR" dirty="0">
                <a:solidFill>
                  <a:srgbClr val="000000"/>
                </a:solidFill>
              </a:rPr>
              <a:t>l</a:t>
            </a:r>
            <a:r>
              <a:rPr lang="fr-FR" sz="1800" b="0" i="0" u="none" strike="noStrike" baseline="0" dirty="0">
                <a:solidFill>
                  <a:srgbClr val="000000"/>
                </a:solidFill>
              </a:rPr>
              <a:t>es fourrages putréfiés doivent être enlevés </a:t>
            </a:r>
            <a:endParaRPr lang="fr-FR" sz="1800" b="0" i="0" u="none" strike="noStrike" baseline="0" dirty="0">
              <a:solidFill>
                <a:srgbClr val="000000"/>
              </a:solidFill>
              <a:latin typeface="Calibri" panose="020F0502020204030204" pitchFamily="34" charset="0"/>
            </a:endParaRPr>
          </a:p>
          <a:p>
            <a:pPr marL="1200150" lvl="2" indent="-285750">
              <a:lnSpc>
                <a:spcPct val="80000"/>
              </a:lnSpc>
              <a:spcBef>
                <a:spcPts val="1000"/>
              </a:spcBef>
              <a:buClr>
                <a:srgbClr val="D85424"/>
              </a:buClr>
              <a:buFont typeface="Wingdings" panose="05000000000000000000" pitchFamily="2" charset="2"/>
              <a:buChar char="ü"/>
            </a:pPr>
            <a:r>
              <a:rPr lang="fr-FR" sz="1800" b="0" i="1" u="none" strike="noStrike" baseline="0" dirty="0">
                <a:solidFill>
                  <a:srgbClr val="000000"/>
                </a:solidFill>
                <a:latin typeface="Calibri" panose="020F0502020204030204" pitchFamily="34" charset="0"/>
              </a:rPr>
              <a:t>soit épandus sur les terres agricoles, </a:t>
            </a:r>
          </a:p>
          <a:p>
            <a:pPr marL="1200150" lvl="2" indent="-285750">
              <a:lnSpc>
                <a:spcPct val="80000"/>
              </a:lnSpc>
              <a:spcBef>
                <a:spcPts val="1000"/>
              </a:spcBef>
              <a:buClr>
                <a:srgbClr val="D85424"/>
              </a:buClr>
              <a:buFont typeface="Wingdings" panose="05000000000000000000" pitchFamily="2" charset="2"/>
              <a:buChar char="ü"/>
            </a:pPr>
            <a:r>
              <a:rPr lang="fr-FR" sz="1800" b="0" i="1" u="none" strike="noStrike" baseline="0" dirty="0">
                <a:solidFill>
                  <a:srgbClr val="000000"/>
                </a:solidFill>
                <a:latin typeface="Calibri" panose="020F0502020204030204" pitchFamily="34" charset="0"/>
              </a:rPr>
              <a:t>soit être transportés vers une décharge autorisée </a:t>
            </a:r>
          </a:p>
          <a:p>
            <a:pPr marL="742950" lvl="1" indent="-285750">
              <a:lnSpc>
                <a:spcPct val="80000"/>
              </a:lnSpc>
              <a:spcBef>
                <a:spcPts val="1000"/>
              </a:spcBef>
              <a:buClr>
                <a:srgbClr val="D85424"/>
              </a:buClr>
              <a:buFont typeface="Wingdings" panose="05000000000000000000" pitchFamily="2" charset="2"/>
              <a:buChar char="§"/>
            </a:pPr>
            <a:r>
              <a:rPr lang="fr-FR" dirty="0">
                <a:solidFill>
                  <a:srgbClr val="000000"/>
                </a:solidFill>
                <a:latin typeface="Calibri" panose="020F0502020204030204" pitchFamily="34" charset="0"/>
              </a:rPr>
              <a:t>l</a:t>
            </a:r>
            <a:r>
              <a:rPr lang="fr-FR" sz="1800" b="0" u="none" strike="noStrike" baseline="0" dirty="0">
                <a:solidFill>
                  <a:srgbClr val="000000"/>
                </a:solidFill>
                <a:latin typeface="Calibri" panose="020F0502020204030204" pitchFamily="34" charset="0"/>
              </a:rPr>
              <a:t>es matériaux de couverture seront à recycler dans la mesure du possible ou à éliminer conformément à la législation relative aux déchets. </a:t>
            </a:r>
          </a:p>
          <a:p>
            <a:pPr>
              <a:lnSpc>
                <a:spcPct val="80000"/>
              </a:lnSpc>
              <a:spcBef>
                <a:spcPts val="1000"/>
              </a:spcBef>
              <a:buClr>
                <a:srgbClr val="D85424"/>
              </a:buClr>
            </a:pPr>
            <a:endParaRPr lang="fr-FR" b="1" dirty="0">
              <a:solidFill>
                <a:schemeClr val="accent1"/>
              </a:solidFill>
              <a:latin typeface="Calibri" panose="020F0502020204030204" pitchFamily="34" charset="0"/>
            </a:endParaRPr>
          </a:p>
          <a:p>
            <a:pPr>
              <a:lnSpc>
                <a:spcPct val="80000"/>
              </a:lnSpc>
              <a:spcBef>
                <a:spcPts val="1000"/>
              </a:spcBef>
              <a:buClr>
                <a:srgbClr val="D85424"/>
              </a:buClr>
            </a:pPr>
            <a:r>
              <a:rPr lang="fr-FR" b="1" dirty="0">
                <a:solidFill>
                  <a:schemeClr val="accent1"/>
                </a:solidFill>
                <a:latin typeface="Calibri" panose="020F0502020204030204" pitchFamily="34" charset="0"/>
              </a:rPr>
              <a:t>Interdit: </a:t>
            </a:r>
          </a:p>
          <a:p>
            <a:pPr marL="742950" lvl="1" indent="-285750">
              <a:lnSpc>
                <a:spcPct val="80000"/>
              </a:lnSpc>
              <a:spcBef>
                <a:spcPts val="1000"/>
              </a:spcBef>
              <a:buClr>
                <a:srgbClr val="D85424"/>
              </a:buClr>
              <a:buFont typeface="Wingdings" panose="05000000000000000000" pitchFamily="2" charset="2"/>
              <a:buChar char="§"/>
            </a:pPr>
            <a:r>
              <a:rPr lang="fr-FR" sz="1800" u="none" strike="noStrike" baseline="0" dirty="0">
                <a:solidFill>
                  <a:schemeClr val="accent1"/>
                </a:solidFill>
                <a:latin typeface="Calibri" panose="020F0502020204030204" pitchFamily="34" charset="0"/>
              </a:rPr>
              <a:t>Tout brûlage des matériaux en question est interdit. </a:t>
            </a:r>
          </a:p>
        </p:txBody>
      </p:sp>
    </p:spTree>
    <p:extLst>
      <p:ext uri="{BB962C8B-B14F-4D97-AF65-F5344CB8AC3E}">
        <p14:creationId xmlns:p14="http://schemas.microsoft.com/office/powerpoint/2010/main" val="2703199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805351"/>
            <a:ext cx="10749572" cy="708978"/>
          </a:xfrm>
        </p:spPr>
        <p:txBody>
          <a:bodyPr>
            <a:noAutofit/>
          </a:bodyPr>
          <a:lstStyle/>
          <a:p>
            <a:pPr>
              <a:lnSpc>
                <a:spcPct val="107000"/>
              </a:lnSpc>
              <a:spcAft>
                <a:spcPts val="800"/>
              </a:spcAft>
            </a:pPr>
            <a:r>
              <a:rPr lang="en-US" sz="4000" cap="all" dirty="0" err="1"/>
              <a:t>Spécificités</a:t>
            </a:r>
            <a:r>
              <a:rPr lang="en-US" sz="4000" cap="all" dirty="0"/>
              <a:t> </a:t>
            </a:r>
            <a:r>
              <a:rPr lang="fr-FR" sz="4000" cap="all" dirty="0"/>
              <a:t>Pour </a:t>
            </a:r>
            <a:br>
              <a:rPr lang="fr-FR" sz="4000" cap="all" dirty="0"/>
            </a:br>
            <a:r>
              <a:rPr lang="en-US" sz="4000" cap="all" dirty="0"/>
              <a:t>silos </a:t>
            </a:r>
            <a:r>
              <a:rPr lang="en-US" sz="4000" cap="all" dirty="0" err="1"/>
              <a:t>verticaux</a:t>
            </a:r>
            <a:r>
              <a:rPr lang="en-US" sz="4000" cap="all" dirty="0"/>
              <a:t> et </a:t>
            </a:r>
            <a:r>
              <a:rPr lang="en-US" sz="4000" cap="all" dirty="0" err="1"/>
              <a:t>horizontaux</a:t>
            </a:r>
            <a:r>
              <a:rPr lang="en-US" sz="4000" cap="all" dirty="0"/>
              <a:t> </a:t>
            </a:r>
          </a:p>
        </p:txBody>
      </p:sp>
      <p:sp>
        <p:nvSpPr>
          <p:cNvPr id="5" name="TextBox 4">
            <a:extLst>
              <a:ext uri="{FF2B5EF4-FFF2-40B4-BE49-F238E27FC236}">
                <a16:creationId xmlns:a16="http://schemas.microsoft.com/office/drawing/2014/main" id="{CAB5BD8A-6B0D-0789-88E5-8E66E4553B3E}"/>
              </a:ext>
            </a:extLst>
          </p:cNvPr>
          <p:cNvSpPr txBox="1"/>
          <p:nvPr/>
        </p:nvSpPr>
        <p:spPr>
          <a:xfrm>
            <a:off x="1038224" y="2257033"/>
            <a:ext cx="10115551" cy="4357411"/>
          </a:xfrm>
          <a:prstGeom prst="rect">
            <a:avLst/>
          </a:prstGeom>
          <a:noFill/>
        </p:spPr>
        <p:txBody>
          <a:bodyPr wrap="square">
            <a:spAutoFit/>
          </a:bodyPr>
          <a:lstStyle/>
          <a:p>
            <a:pPr marL="742950" lvl="1" indent="-285750">
              <a:lnSpc>
                <a:spcPct val="80000"/>
              </a:lnSpc>
              <a:spcBef>
                <a:spcPts val="1000"/>
              </a:spcBef>
              <a:buClr>
                <a:srgbClr val="D85424"/>
              </a:buClr>
              <a:buFont typeface="Wingdings" panose="05000000000000000000" pitchFamily="2" charset="2"/>
              <a:buChar char="§"/>
            </a:pPr>
            <a:r>
              <a:rPr lang="fr-FR" dirty="0">
                <a:solidFill>
                  <a:srgbClr val="000000"/>
                </a:solidFill>
                <a:latin typeface="Aptos Display" panose="020B0004020202020204" pitchFamily="34" charset="0"/>
              </a:rPr>
              <a:t>Le sol et les parois intérieures du silo doivent être imperméables</a:t>
            </a:r>
          </a:p>
          <a:p>
            <a:pPr marL="742950" lvl="1" indent="-285750">
              <a:lnSpc>
                <a:spcPct val="80000"/>
              </a:lnSpc>
              <a:spcBef>
                <a:spcPts val="1000"/>
              </a:spcBef>
              <a:buClr>
                <a:srgbClr val="D85424"/>
              </a:buClr>
              <a:buFont typeface="Wingdings" panose="05000000000000000000" pitchFamily="2" charset="2"/>
              <a:buChar char="§"/>
            </a:pPr>
            <a:r>
              <a:rPr lang="en-US" sz="1800" b="0" i="0" u="none" strike="noStrike" baseline="0" dirty="0">
                <a:solidFill>
                  <a:srgbClr val="000000"/>
                </a:solidFill>
                <a:latin typeface="Aptos Display" panose="020B0004020202020204" pitchFamily="34" charset="0"/>
              </a:rPr>
              <a:t>le jus </a:t>
            </a:r>
            <a:r>
              <a:rPr lang="en-US" sz="1800" b="0" i="0" u="none" strike="noStrike" baseline="0" dirty="0" err="1">
                <a:solidFill>
                  <a:srgbClr val="000000"/>
                </a:solidFill>
                <a:latin typeface="Aptos Display" panose="020B0004020202020204" pitchFamily="34" charset="0"/>
              </a:rPr>
              <a:t>d'ensilage</a:t>
            </a:r>
            <a:r>
              <a:rPr lang="en-US" sz="1800" b="0" i="0" u="none" strike="noStrike" baseline="0" dirty="0">
                <a:solidFill>
                  <a:srgbClr val="000000"/>
                </a:solidFill>
                <a:latin typeface="Aptos Display" panose="020B0004020202020204" pitchFamily="34" charset="0"/>
              </a:rPr>
              <a:t> </a:t>
            </a:r>
            <a:r>
              <a:rPr lang="fr-FR" sz="1800" b="0" i="0" u="none" strike="noStrike" baseline="0" dirty="0">
                <a:solidFill>
                  <a:srgbClr val="000000"/>
                </a:solidFill>
                <a:latin typeface="Aptos Display" panose="020B0004020202020204" pitchFamily="34" charset="0"/>
              </a:rPr>
              <a:t>doit</a:t>
            </a:r>
            <a:r>
              <a:rPr lang="fr-FR" dirty="0">
                <a:solidFill>
                  <a:srgbClr val="000000"/>
                </a:solidFill>
                <a:latin typeface="Aptos Display" panose="020B0004020202020204" pitchFamily="34" charset="0"/>
              </a:rPr>
              <a:t> pouvoir être collecté - de préférence dans une citerne à purin ou à lisier - ou </a:t>
            </a:r>
            <a:r>
              <a:rPr lang="en-US" dirty="0">
                <a:solidFill>
                  <a:srgbClr val="000000"/>
                </a:solidFill>
                <a:latin typeface="Aptos Display" panose="020B0004020202020204" pitchFamily="34" charset="0"/>
              </a:rPr>
              <a:t>dans un </a:t>
            </a:r>
            <a:r>
              <a:rPr lang="en-US" dirty="0" err="1">
                <a:solidFill>
                  <a:srgbClr val="000000"/>
                </a:solidFill>
                <a:latin typeface="Aptos Display" panose="020B0004020202020204" pitchFamily="34" charset="0"/>
              </a:rPr>
              <a:t>réservoir</a:t>
            </a:r>
            <a:r>
              <a:rPr lang="en-US" dirty="0">
                <a:solidFill>
                  <a:srgbClr val="000000"/>
                </a:solidFill>
                <a:latin typeface="Aptos Display" panose="020B0004020202020204" pitchFamily="34" charset="0"/>
              </a:rPr>
              <a:t> </a:t>
            </a:r>
            <a:r>
              <a:rPr lang="en-US" dirty="0" err="1">
                <a:solidFill>
                  <a:srgbClr val="000000"/>
                </a:solidFill>
                <a:latin typeface="Aptos Display" panose="020B0004020202020204" pitchFamily="34" charset="0"/>
              </a:rPr>
              <a:t>spécial</a:t>
            </a:r>
            <a:r>
              <a:rPr lang="en-US" dirty="0">
                <a:solidFill>
                  <a:srgbClr val="000000"/>
                </a:solidFill>
                <a:latin typeface="Aptos Display" panose="020B0004020202020204" pitchFamily="34" charset="0"/>
              </a:rPr>
              <a:t> </a:t>
            </a:r>
            <a:r>
              <a:rPr lang="fr-FR" sz="1800" b="0" i="0" u="none" strike="noStrike" baseline="0" dirty="0">
                <a:solidFill>
                  <a:srgbClr val="000000"/>
                </a:solidFill>
              </a:rPr>
              <a:t>revêtu d’un enduit protecteur contre la corrosion</a:t>
            </a:r>
          </a:p>
          <a:p>
            <a:pPr marL="742950" lvl="1" indent="-285750">
              <a:lnSpc>
                <a:spcPct val="80000"/>
              </a:lnSpc>
              <a:spcBef>
                <a:spcPts val="1000"/>
              </a:spcBef>
              <a:buClr>
                <a:srgbClr val="D85424"/>
              </a:buClr>
              <a:buFont typeface="Wingdings" panose="05000000000000000000" pitchFamily="2" charset="2"/>
              <a:buChar char="§"/>
            </a:pPr>
            <a:endParaRPr lang="fr-FR" dirty="0">
              <a:solidFill>
                <a:srgbClr val="000000"/>
              </a:solidFill>
            </a:endParaRPr>
          </a:p>
          <a:p>
            <a:pPr>
              <a:lnSpc>
                <a:spcPct val="80000"/>
              </a:lnSpc>
              <a:spcBef>
                <a:spcPts val="1000"/>
              </a:spcBef>
              <a:buClr>
                <a:srgbClr val="D85424"/>
              </a:buClr>
            </a:pPr>
            <a:r>
              <a:rPr lang="fr-FR" b="1" u="none" strike="noStrike" baseline="0" dirty="0">
                <a:solidFill>
                  <a:schemeClr val="accent1"/>
                </a:solidFill>
                <a:latin typeface="Aptos Display" panose="020B0004020202020204" pitchFamily="34" charset="0"/>
              </a:rPr>
              <a:t>Interdit:</a:t>
            </a:r>
            <a:r>
              <a:rPr lang="fr-FR" b="0" u="none" strike="noStrike" baseline="0" dirty="0">
                <a:solidFill>
                  <a:schemeClr val="accent1"/>
                </a:solidFill>
                <a:latin typeface="Aptos Display" panose="020B0004020202020204" pitchFamily="34" charset="0"/>
              </a:rPr>
              <a:t> </a:t>
            </a:r>
          </a:p>
          <a:p>
            <a:pPr marL="285750" indent="-285750">
              <a:lnSpc>
                <a:spcPct val="80000"/>
              </a:lnSpc>
              <a:spcBef>
                <a:spcPts val="1000"/>
              </a:spcBef>
              <a:buClr>
                <a:srgbClr val="D85424"/>
              </a:buClr>
              <a:buFont typeface="Wingdings" panose="05000000000000000000" pitchFamily="2" charset="2"/>
              <a:buChar char="§"/>
            </a:pPr>
            <a:r>
              <a:rPr lang="fr-FR" u="none" strike="noStrike" baseline="0" dirty="0">
                <a:solidFill>
                  <a:schemeClr val="accent1"/>
                </a:solidFill>
                <a:latin typeface="Aptos Display" panose="020B0004020202020204" pitchFamily="34" charset="0"/>
              </a:rPr>
              <a:t>L’installation:</a:t>
            </a:r>
          </a:p>
          <a:p>
            <a:pPr marL="1200150" lvl="2" indent="-285750">
              <a:lnSpc>
                <a:spcPct val="80000"/>
              </a:lnSpc>
              <a:spcBef>
                <a:spcPts val="1000"/>
              </a:spcBef>
              <a:buClr>
                <a:srgbClr val="D85424"/>
              </a:buClr>
              <a:buFont typeface="Wingdings" panose="05000000000000000000" pitchFamily="2" charset="2"/>
              <a:buChar char="Ø"/>
            </a:pPr>
            <a:r>
              <a:rPr lang="fr-FR" dirty="0">
                <a:solidFill>
                  <a:schemeClr val="accent1"/>
                </a:solidFill>
                <a:latin typeface="Aptos Display" panose="020B0004020202020204" pitchFamily="34" charset="0"/>
                <a:cs typeface="Calibri" panose="020F0502020204030204" pitchFamily="34" charset="0"/>
              </a:rPr>
              <a:t>à moins de 20 m de locaux habités, occupés ou fréquentés par le public et de 5 m du terrain voisin</a:t>
            </a:r>
          </a:p>
          <a:p>
            <a:pPr marL="1200150" lvl="2" indent="-285750">
              <a:lnSpc>
                <a:spcPct val="80000"/>
              </a:lnSpc>
              <a:spcBef>
                <a:spcPts val="1000"/>
              </a:spcBef>
              <a:buClr>
                <a:srgbClr val="D85424"/>
              </a:buClr>
              <a:buFont typeface="Wingdings" panose="05000000000000000000" pitchFamily="2" charset="2"/>
              <a:buChar char="Ø"/>
            </a:pPr>
            <a:r>
              <a:rPr lang="fr-FR" dirty="0">
                <a:solidFill>
                  <a:schemeClr val="accent1"/>
                </a:solidFill>
                <a:latin typeface="Aptos Display" panose="020B0004020202020204" pitchFamily="34" charset="0"/>
                <a:cs typeface="Calibri" panose="020F0502020204030204" pitchFamily="34" charset="0"/>
              </a:rPr>
              <a:t>à moins de 10 m des rives ou d’un plan d’un cours d’eau </a:t>
            </a:r>
          </a:p>
          <a:p>
            <a:pPr marL="1200150" lvl="2" indent="-285750">
              <a:lnSpc>
                <a:spcPct val="80000"/>
              </a:lnSpc>
              <a:spcBef>
                <a:spcPts val="1000"/>
              </a:spcBef>
              <a:buClr>
                <a:srgbClr val="D85424"/>
              </a:buClr>
              <a:buFont typeface="Wingdings" panose="05000000000000000000" pitchFamily="2" charset="2"/>
              <a:buChar char="Ø"/>
            </a:pPr>
            <a:r>
              <a:rPr lang="fr-FR" dirty="0">
                <a:solidFill>
                  <a:schemeClr val="accent1"/>
                </a:solidFill>
                <a:latin typeface="Aptos Display" panose="020B0004020202020204" pitchFamily="34" charset="0"/>
                <a:cs typeface="Calibri" panose="020F0502020204030204" pitchFamily="34" charset="0"/>
              </a:rPr>
              <a:t>à moins de 50 m des conduites, des puits et des réservoirs d'eau destinés à la alimentation en eau potable</a:t>
            </a:r>
          </a:p>
          <a:p>
            <a:pPr marL="285750" indent="-285750">
              <a:lnSpc>
                <a:spcPct val="80000"/>
              </a:lnSpc>
              <a:spcBef>
                <a:spcPts val="1000"/>
              </a:spcBef>
              <a:buClr>
                <a:srgbClr val="D85424"/>
              </a:buClr>
              <a:buFont typeface="Wingdings" panose="05000000000000000000" pitchFamily="2" charset="2"/>
              <a:buChar char="§"/>
            </a:pPr>
            <a:r>
              <a:rPr lang="fr-FR" dirty="0">
                <a:solidFill>
                  <a:schemeClr val="accent1"/>
                </a:solidFill>
                <a:latin typeface="Aptos Display" panose="020B0004020202020204" pitchFamily="34" charset="0"/>
              </a:rPr>
              <a:t>de laisser s'écouler ou de déverser le jus d'ensilage directement ou indirectement dans un cours d'eau, dans la canalisation publique ou dans le milieu ambiant ; </a:t>
            </a:r>
          </a:p>
          <a:p>
            <a:pPr marL="742950" lvl="1" indent="-285750">
              <a:lnSpc>
                <a:spcPct val="80000"/>
              </a:lnSpc>
              <a:spcBef>
                <a:spcPts val="1000"/>
              </a:spcBef>
              <a:buClr>
                <a:srgbClr val="D85424"/>
              </a:buClr>
              <a:buFont typeface="Wingdings" panose="05000000000000000000" pitchFamily="2" charset="2"/>
              <a:buChar char="§"/>
            </a:pPr>
            <a:endParaRPr lang="fr-FR" sz="1800" b="0" i="0" u="none" strike="noStrike" baseline="0" dirty="0">
              <a:solidFill>
                <a:srgbClr val="000000"/>
              </a:solidFill>
            </a:endParaRPr>
          </a:p>
        </p:txBody>
      </p:sp>
    </p:spTree>
    <p:extLst>
      <p:ext uri="{BB962C8B-B14F-4D97-AF65-F5344CB8AC3E}">
        <p14:creationId xmlns:p14="http://schemas.microsoft.com/office/powerpoint/2010/main" val="3153462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50C5EF-6E81-5B42-33C0-06CAB9270A11}"/>
              </a:ext>
            </a:extLst>
          </p:cNvPr>
          <p:cNvPicPr>
            <a:picLocks noChangeAspect="1"/>
          </p:cNvPicPr>
          <p:nvPr/>
        </p:nvPicPr>
        <p:blipFill rotWithShape="1">
          <a:blip r:embed="rId3"/>
          <a:srcRect t="5310"/>
          <a:stretch/>
        </p:blipFill>
        <p:spPr>
          <a:xfrm>
            <a:off x="553107" y="157654"/>
            <a:ext cx="10219997" cy="5871999"/>
          </a:xfrm>
          <a:prstGeom prst="rect">
            <a:avLst/>
          </a:prstGeom>
        </p:spPr>
      </p:pic>
    </p:spTree>
    <p:extLst>
      <p:ext uri="{BB962C8B-B14F-4D97-AF65-F5344CB8AC3E}">
        <p14:creationId xmlns:p14="http://schemas.microsoft.com/office/powerpoint/2010/main" val="419018460"/>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805351"/>
            <a:ext cx="10749572" cy="708978"/>
          </a:xfrm>
        </p:spPr>
        <p:txBody>
          <a:bodyPr>
            <a:noAutofit/>
          </a:bodyPr>
          <a:lstStyle/>
          <a:p>
            <a:pPr>
              <a:lnSpc>
                <a:spcPct val="107000"/>
              </a:lnSpc>
              <a:spcAft>
                <a:spcPts val="800"/>
              </a:spcAft>
            </a:pPr>
            <a:r>
              <a:rPr lang="en-US" sz="4000" cap="all" dirty="0" err="1"/>
              <a:t>Spécificités</a:t>
            </a:r>
            <a:r>
              <a:rPr lang="en-US" sz="4000" cap="all" dirty="0"/>
              <a:t> </a:t>
            </a:r>
            <a:r>
              <a:rPr lang="fr-FR" sz="4000" cap="all" dirty="0"/>
              <a:t>Pour </a:t>
            </a:r>
            <a:r>
              <a:rPr lang="en-US" sz="4000" cap="all" dirty="0"/>
              <a:t>silos </a:t>
            </a:r>
            <a:r>
              <a:rPr lang="en-US" sz="4000" cap="all" dirty="0" err="1"/>
              <a:t>taupinières</a:t>
            </a:r>
            <a:r>
              <a:rPr lang="en-US" sz="4000" cap="all" dirty="0"/>
              <a:t> </a:t>
            </a:r>
          </a:p>
        </p:txBody>
      </p:sp>
      <p:sp>
        <p:nvSpPr>
          <p:cNvPr id="5" name="TextBox 4">
            <a:extLst>
              <a:ext uri="{FF2B5EF4-FFF2-40B4-BE49-F238E27FC236}">
                <a16:creationId xmlns:a16="http://schemas.microsoft.com/office/drawing/2014/main" id="{CAB5BD8A-6B0D-0789-88E5-8E66E4553B3E}"/>
              </a:ext>
            </a:extLst>
          </p:cNvPr>
          <p:cNvSpPr txBox="1"/>
          <p:nvPr/>
        </p:nvSpPr>
        <p:spPr>
          <a:xfrm>
            <a:off x="1038225" y="2022469"/>
            <a:ext cx="9538336" cy="3785973"/>
          </a:xfrm>
          <a:prstGeom prst="rect">
            <a:avLst/>
          </a:prstGeom>
          <a:noFill/>
        </p:spPr>
        <p:txBody>
          <a:bodyPr wrap="square">
            <a:spAutoFit/>
          </a:bodyPr>
          <a:lstStyle/>
          <a:p>
            <a:pPr marL="742950" lvl="1" indent="-285750">
              <a:lnSpc>
                <a:spcPct val="80000"/>
              </a:lnSpc>
              <a:spcBef>
                <a:spcPts val="1000"/>
              </a:spcBef>
              <a:buClr>
                <a:srgbClr val="D85424"/>
              </a:buClr>
              <a:buFont typeface="Wingdings" panose="05000000000000000000" pitchFamily="2" charset="2"/>
              <a:buChar char="§"/>
            </a:pPr>
            <a:r>
              <a:rPr lang="fr-FR" dirty="0">
                <a:solidFill>
                  <a:srgbClr val="000000"/>
                </a:solidFill>
                <a:latin typeface="Aptos Display" panose="020B0004020202020204" pitchFamily="34" charset="0"/>
              </a:rPr>
              <a:t>La mise en place sur un même emplacement ne peut se faire pendant plus de </a:t>
            </a:r>
            <a:r>
              <a:rPr lang="fr-FR" b="1" dirty="0">
                <a:solidFill>
                  <a:srgbClr val="000000"/>
                </a:solidFill>
                <a:latin typeface="Aptos Display" panose="020B0004020202020204" pitchFamily="34" charset="0"/>
              </a:rPr>
              <a:t>2 périodes végétales consécutives </a:t>
            </a:r>
          </a:p>
          <a:p>
            <a:pPr marL="742950" lvl="1" indent="-285750">
              <a:lnSpc>
                <a:spcPct val="80000"/>
              </a:lnSpc>
              <a:spcBef>
                <a:spcPts val="1000"/>
              </a:spcBef>
              <a:buClr>
                <a:srgbClr val="D85424"/>
              </a:buClr>
              <a:buFont typeface="Wingdings" panose="05000000000000000000" pitchFamily="2" charset="2"/>
              <a:buChar char="§"/>
            </a:pPr>
            <a:r>
              <a:rPr lang="fr-FR" dirty="0">
                <a:solidFill>
                  <a:srgbClr val="000000"/>
                </a:solidFill>
                <a:latin typeface="Aptos Display" panose="020B0004020202020204" pitchFamily="34" charset="0"/>
              </a:rPr>
              <a:t>Un même emplacement ne pourra être utilisé que </a:t>
            </a:r>
            <a:r>
              <a:rPr lang="fr-FR" b="1" dirty="0">
                <a:solidFill>
                  <a:srgbClr val="000000"/>
                </a:solidFill>
                <a:latin typeface="Aptos Display" panose="020B0004020202020204" pitchFamily="34" charset="0"/>
              </a:rPr>
              <a:t>tous les 5 ans </a:t>
            </a:r>
            <a:r>
              <a:rPr lang="fr-FR" dirty="0">
                <a:solidFill>
                  <a:srgbClr val="000000"/>
                </a:solidFill>
                <a:latin typeface="Aptos Display" panose="020B0004020202020204" pitchFamily="34" charset="0"/>
              </a:rPr>
              <a:t>pour une nouvelle mise en place </a:t>
            </a:r>
          </a:p>
          <a:p>
            <a:pPr marL="742950" lvl="1" indent="-285750">
              <a:lnSpc>
                <a:spcPct val="80000"/>
              </a:lnSpc>
              <a:spcBef>
                <a:spcPts val="1000"/>
              </a:spcBef>
              <a:buClr>
                <a:srgbClr val="D85424"/>
              </a:buClr>
              <a:buFont typeface="Wingdings" panose="05000000000000000000" pitchFamily="2" charset="2"/>
              <a:buChar char="§"/>
            </a:pPr>
            <a:endParaRPr lang="fr-FR" dirty="0">
              <a:solidFill>
                <a:srgbClr val="000000"/>
              </a:solidFill>
              <a:latin typeface="Aptos Display" panose="020B0004020202020204" pitchFamily="34" charset="0"/>
            </a:endParaRPr>
          </a:p>
          <a:p>
            <a:pPr>
              <a:lnSpc>
                <a:spcPct val="80000"/>
              </a:lnSpc>
              <a:spcBef>
                <a:spcPts val="1000"/>
              </a:spcBef>
              <a:buClr>
                <a:srgbClr val="D85424"/>
              </a:buClr>
            </a:pPr>
            <a:r>
              <a:rPr lang="fr-FR" b="1" u="none" strike="noStrike" baseline="0" dirty="0">
                <a:solidFill>
                  <a:schemeClr val="accent1"/>
                </a:solidFill>
                <a:latin typeface="Aptos Display" panose="020B0004020202020204" pitchFamily="34" charset="0"/>
              </a:rPr>
              <a:t>Interdit:</a:t>
            </a:r>
            <a:r>
              <a:rPr lang="fr-FR" b="0" u="none" strike="noStrike" baseline="0" dirty="0">
                <a:solidFill>
                  <a:schemeClr val="accent1"/>
                </a:solidFill>
                <a:latin typeface="Aptos Display" panose="020B0004020202020204" pitchFamily="34" charset="0"/>
              </a:rPr>
              <a:t> </a:t>
            </a:r>
          </a:p>
          <a:p>
            <a:pPr marL="285750" indent="-285750">
              <a:lnSpc>
                <a:spcPct val="80000"/>
              </a:lnSpc>
              <a:spcBef>
                <a:spcPts val="1000"/>
              </a:spcBef>
              <a:buClr>
                <a:srgbClr val="D85424"/>
              </a:buClr>
              <a:buFont typeface="Wingdings" panose="05000000000000000000" pitchFamily="2" charset="2"/>
              <a:buChar char="§"/>
            </a:pPr>
            <a:r>
              <a:rPr lang="fr-FR" u="none" strike="noStrike" baseline="0" dirty="0">
                <a:solidFill>
                  <a:schemeClr val="accent1"/>
                </a:solidFill>
                <a:latin typeface="Aptos Display" panose="020B0004020202020204" pitchFamily="34" charset="0"/>
              </a:rPr>
              <a:t>L’aménagement:</a:t>
            </a:r>
          </a:p>
          <a:p>
            <a:pPr marL="1200150" lvl="2" indent="-285750">
              <a:lnSpc>
                <a:spcPct val="80000"/>
              </a:lnSpc>
              <a:spcBef>
                <a:spcPts val="1000"/>
              </a:spcBef>
              <a:buClr>
                <a:srgbClr val="D85424"/>
              </a:buClr>
              <a:buFont typeface="Wingdings" panose="05000000000000000000" pitchFamily="2" charset="2"/>
              <a:buChar char="Ø"/>
            </a:pPr>
            <a:r>
              <a:rPr lang="fr-FR" dirty="0">
                <a:solidFill>
                  <a:schemeClr val="accent1"/>
                </a:solidFill>
                <a:latin typeface="Aptos Display" panose="020B0004020202020204" pitchFamily="34" charset="0"/>
                <a:cs typeface="Calibri" panose="020F0502020204030204" pitchFamily="34" charset="0"/>
              </a:rPr>
              <a:t>à l'intérieur des périmètres de protection des sources et des captages d'eau potable </a:t>
            </a:r>
          </a:p>
          <a:p>
            <a:pPr marL="1200150" lvl="2" indent="-285750">
              <a:lnSpc>
                <a:spcPct val="80000"/>
              </a:lnSpc>
              <a:spcBef>
                <a:spcPts val="1000"/>
              </a:spcBef>
              <a:buClr>
                <a:srgbClr val="D85424"/>
              </a:buClr>
              <a:buFont typeface="Wingdings" panose="05000000000000000000" pitchFamily="2" charset="2"/>
              <a:buChar char="Ø"/>
            </a:pPr>
            <a:r>
              <a:rPr lang="fr-FR" dirty="0">
                <a:solidFill>
                  <a:schemeClr val="accent1"/>
                </a:solidFill>
                <a:latin typeface="Aptos Display" panose="020B0004020202020204" pitchFamily="34" charset="0"/>
                <a:cs typeface="Calibri" panose="020F0502020204030204" pitchFamily="34" charset="0"/>
              </a:rPr>
              <a:t>à moins de 50 m de locaux habités, occupés ou fréquentés par le public</a:t>
            </a:r>
          </a:p>
          <a:p>
            <a:pPr marL="1200150" lvl="2" indent="-285750">
              <a:lnSpc>
                <a:spcPct val="80000"/>
              </a:lnSpc>
              <a:spcBef>
                <a:spcPts val="1000"/>
              </a:spcBef>
              <a:buClr>
                <a:srgbClr val="D85424"/>
              </a:buClr>
              <a:buFont typeface="Wingdings" panose="05000000000000000000" pitchFamily="2" charset="2"/>
              <a:buChar char="Ø"/>
            </a:pPr>
            <a:r>
              <a:rPr lang="fr-FR" dirty="0">
                <a:solidFill>
                  <a:schemeClr val="accent1"/>
                </a:solidFill>
                <a:latin typeface="Aptos Display" panose="020B0004020202020204" pitchFamily="34" charset="0"/>
                <a:cs typeface="Calibri" panose="020F0502020204030204" pitchFamily="34" charset="0"/>
              </a:rPr>
              <a:t>à moins de 50 mètres des conduites, des puits et des réservoirs d'eau destinés à la alimentation en eau potable</a:t>
            </a:r>
          </a:p>
          <a:p>
            <a:pPr marL="742950" lvl="1" indent="-285750">
              <a:lnSpc>
                <a:spcPct val="80000"/>
              </a:lnSpc>
              <a:spcBef>
                <a:spcPts val="1000"/>
              </a:spcBef>
              <a:buClr>
                <a:srgbClr val="D85424"/>
              </a:buClr>
              <a:buFont typeface="Wingdings" panose="05000000000000000000" pitchFamily="2" charset="2"/>
              <a:buChar char="§"/>
            </a:pPr>
            <a:endParaRPr lang="fr-FR" dirty="0">
              <a:solidFill>
                <a:srgbClr val="000000"/>
              </a:solidFill>
              <a:latin typeface="Aptos Display" panose="020B0004020202020204" pitchFamily="34" charset="0"/>
            </a:endParaRPr>
          </a:p>
        </p:txBody>
      </p:sp>
    </p:spTree>
    <p:extLst>
      <p:ext uri="{BB962C8B-B14F-4D97-AF65-F5344CB8AC3E}">
        <p14:creationId xmlns:p14="http://schemas.microsoft.com/office/powerpoint/2010/main" val="3401631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err="1"/>
              <a:t>Dépôt</a:t>
            </a:r>
            <a:r>
              <a:rPr lang="en-US" sz="4000" cap="all" dirty="0"/>
              <a:t> de gasoil / Station de service</a:t>
            </a:r>
          </a:p>
        </p:txBody>
      </p:sp>
      <p:graphicFrame>
        <p:nvGraphicFramePr>
          <p:cNvPr id="5" name="Table 4">
            <a:extLst>
              <a:ext uri="{FF2B5EF4-FFF2-40B4-BE49-F238E27FC236}">
                <a16:creationId xmlns:a16="http://schemas.microsoft.com/office/drawing/2014/main" id="{2790D646-F67F-6EE6-121C-30923364DFED}"/>
              </a:ext>
            </a:extLst>
          </p:cNvPr>
          <p:cNvGraphicFramePr>
            <a:graphicFrameLocks noGrp="1"/>
          </p:cNvGraphicFramePr>
          <p:nvPr/>
        </p:nvGraphicFramePr>
        <p:xfrm>
          <a:off x="921728" y="1488631"/>
          <a:ext cx="10257975" cy="2194560"/>
        </p:xfrm>
        <a:graphic>
          <a:graphicData uri="http://schemas.openxmlformats.org/drawingml/2006/table">
            <a:tbl>
              <a:tblPr firstRow="1" bandRow="1">
                <a:tableStyleId>{BC89EF96-8CEA-46FF-86C4-4CE0E7609802}</a:tableStyleId>
              </a:tblPr>
              <a:tblGrid>
                <a:gridCol w="3060068">
                  <a:extLst>
                    <a:ext uri="{9D8B030D-6E8A-4147-A177-3AD203B41FA5}">
                      <a16:colId xmlns:a16="http://schemas.microsoft.com/office/drawing/2014/main" val="2297003080"/>
                    </a:ext>
                  </a:extLst>
                </a:gridCol>
                <a:gridCol w="2568633">
                  <a:extLst>
                    <a:ext uri="{9D8B030D-6E8A-4147-A177-3AD203B41FA5}">
                      <a16:colId xmlns:a16="http://schemas.microsoft.com/office/drawing/2014/main" val="3761090169"/>
                    </a:ext>
                  </a:extLst>
                </a:gridCol>
                <a:gridCol w="1014153">
                  <a:extLst>
                    <a:ext uri="{9D8B030D-6E8A-4147-A177-3AD203B41FA5}">
                      <a16:colId xmlns:a16="http://schemas.microsoft.com/office/drawing/2014/main" val="2118384914"/>
                    </a:ext>
                  </a:extLst>
                </a:gridCol>
                <a:gridCol w="3615121">
                  <a:extLst>
                    <a:ext uri="{9D8B030D-6E8A-4147-A177-3AD203B41FA5}">
                      <a16:colId xmlns:a16="http://schemas.microsoft.com/office/drawing/2014/main" val="3617985160"/>
                    </a:ext>
                  </a:extLst>
                </a:gridCol>
              </a:tblGrid>
              <a:tr h="0">
                <a:tc>
                  <a:txBody>
                    <a:bodyPr/>
                    <a:lstStyle/>
                    <a:p>
                      <a:pPr marL="0" algn="ctr" defTabSz="914400" rtl="0" eaLnBrk="1" latinLnBrk="0" hangingPunct="1"/>
                      <a:r>
                        <a:rPr lang="fr-LU" sz="1600" kern="1200" dirty="0">
                          <a:solidFill>
                            <a:sysClr val="windowText" lastClr="000000"/>
                          </a:solidFill>
                          <a:latin typeface="Aptos Display" panose="020B0004020202020204" pitchFamily="34" charset="0"/>
                        </a:rPr>
                        <a:t>Libellé de l’établissement</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fr-LU" sz="1600" kern="1200" dirty="0">
                          <a:solidFill>
                            <a:sysClr val="windowText" lastClr="000000"/>
                          </a:solidFill>
                          <a:latin typeface="Aptos Display" panose="020B0004020202020204" pitchFamily="34" charset="0"/>
                        </a:rPr>
                        <a:t>Contenu</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600" kern="1200" dirty="0" err="1">
                          <a:solidFill>
                            <a:sysClr val="windowText" lastClr="000000"/>
                          </a:solidFill>
                          <a:latin typeface="Aptos Display" panose="020B0004020202020204" pitchFamily="34" charset="0"/>
                        </a:rPr>
                        <a:t>Classe</a:t>
                      </a:r>
                      <a:r>
                        <a:rPr lang="en-US" sz="1600" kern="1200" dirty="0">
                          <a:solidFill>
                            <a:sysClr val="windowText" lastClr="000000"/>
                          </a:solidFill>
                          <a:latin typeface="Aptos Display" panose="020B0004020202020204" pitchFamily="34" charset="0"/>
                        </a:rPr>
                        <a:t> </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600" kern="1200" dirty="0" err="1">
                          <a:solidFill>
                            <a:sysClr val="windowText" lastClr="000000"/>
                          </a:solidFill>
                          <a:latin typeface="Aptos Display" panose="020B0004020202020204" pitchFamily="34" charset="0"/>
                        </a:rPr>
                        <a:t>Autorisation</a:t>
                      </a:r>
                      <a:r>
                        <a:rPr lang="en-US" sz="1600" kern="1200" dirty="0">
                          <a:solidFill>
                            <a:sysClr val="windowText" lastClr="000000"/>
                          </a:solidFill>
                          <a:latin typeface="Aptos Display" panose="020B0004020202020204" pitchFamily="34" charset="0"/>
                        </a:rPr>
                        <a:t> </a:t>
                      </a:r>
                      <a:r>
                        <a:rPr lang="en-US" sz="1600" kern="1200" dirty="0" err="1">
                          <a:solidFill>
                            <a:sysClr val="windowText" lastClr="000000"/>
                          </a:solidFill>
                          <a:latin typeface="Aptos Display" panose="020B0004020202020204" pitchFamily="34" charset="0"/>
                        </a:rPr>
                        <a:t>ou</a:t>
                      </a:r>
                      <a:r>
                        <a:rPr lang="en-US" sz="1600" kern="1200" dirty="0">
                          <a:solidFill>
                            <a:sysClr val="windowText" lastClr="000000"/>
                          </a:solidFill>
                          <a:latin typeface="Aptos Display" panose="020B0004020202020204" pitchFamily="34" charset="0"/>
                        </a:rPr>
                        <a:t> </a:t>
                      </a:r>
                      <a:r>
                        <a:rPr lang="en-US" sz="1600" kern="1200" dirty="0" err="1">
                          <a:solidFill>
                            <a:sysClr val="windowText" lastClr="000000"/>
                          </a:solidFill>
                          <a:latin typeface="Aptos Display" panose="020B0004020202020204" pitchFamily="34" charset="0"/>
                        </a:rPr>
                        <a:t>déclaration</a:t>
                      </a:r>
                      <a:r>
                        <a:rPr lang="en-US" sz="1600" kern="1200" dirty="0">
                          <a:solidFill>
                            <a:sysClr val="windowText" lastClr="000000"/>
                          </a:solidFill>
                          <a:latin typeface="Aptos Display" panose="020B0004020202020204" pitchFamily="34" charset="0"/>
                        </a:rPr>
                        <a:t>?</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3640055605"/>
                  </a:ext>
                </a:extLst>
              </a:tr>
              <a:tr h="0">
                <a:tc rowSpan="2">
                  <a:txBody>
                    <a:bodyPr/>
                    <a:lstStyle/>
                    <a:p>
                      <a:r>
                        <a:rPr lang="fr-FR" sz="1400" b="1" kern="1200" dirty="0">
                          <a:solidFill>
                            <a:schemeClr val="tx1"/>
                          </a:solidFill>
                        </a:rPr>
                        <a:t>Stations de service </a:t>
                      </a:r>
                      <a:r>
                        <a:rPr lang="fr-FR" sz="1400" kern="1200" dirty="0">
                          <a:solidFill>
                            <a:schemeClr val="tx1"/>
                          </a:solidFill>
                        </a:rPr>
                        <a:t>fixes de distribution </a:t>
                      </a:r>
                      <a:r>
                        <a:rPr lang="fr-FR" sz="1400" kern="1200" dirty="0">
                          <a:solidFill>
                            <a:schemeClr val="tx1"/>
                          </a:solidFill>
                          <a:latin typeface="+mn-lt"/>
                          <a:ea typeface="+mn-ea"/>
                          <a:cs typeface="+mn-cs"/>
                        </a:rPr>
                        <a:t>de gasoil (biodiesel, huiles de colza,…)</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fr-FR" sz="1400" kern="1200" dirty="0">
                          <a:solidFill>
                            <a:schemeClr val="tx1"/>
                          </a:solidFill>
                        </a:rPr>
                        <a:t>Volume des réservoirs </a:t>
                      </a:r>
                    </a:p>
                    <a:p>
                      <a:pPr marL="0" algn="l" defTabSz="914400" rtl="0" eaLnBrk="1" latinLnBrk="0" hangingPunct="1"/>
                      <a:r>
                        <a:rPr lang="fr-FR" sz="1400" kern="1200" dirty="0">
                          <a:solidFill>
                            <a:schemeClr val="tx1"/>
                          </a:solidFill>
                        </a:rPr>
                        <a:t>&gt; 300 l et ≤ 20.000 l</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en-US" sz="1400" kern="1200" dirty="0">
                          <a:solidFill>
                            <a:schemeClr val="tx1"/>
                          </a:solidFill>
                        </a:rPr>
                        <a:t>4</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sym typeface="Wingdings" panose="05000000000000000000" pitchFamily="2" charset="2"/>
                        </a:rPr>
                        <a:t>Déclaration</a:t>
                      </a:r>
                      <a:r>
                        <a:rPr lang="en-US" sz="1400" kern="1200" dirty="0">
                          <a:solidFill>
                            <a:schemeClr val="tx1"/>
                          </a:solidFill>
                          <a:sym typeface="Wingdings" panose="05000000000000000000" pitchFamily="2" charset="2"/>
                        </a:rPr>
                        <a:t> </a:t>
                      </a:r>
                      <a:r>
                        <a:rPr lang="en-US" sz="1400" kern="1200" dirty="0" err="1">
                          <a:solidFill>
                            <a:schemeClr val="tx1"/>
                          </a:solidFill>
                          <a:sym typeface="Wingdings" panose="05000000000000000000" pitchFamily="2" charset="2"/>
                        </a:rPr>
                        <a:t>selon</a:t>
                      </a:r>
                      <a:r>
                        <a:rPr lang="en-US" sz="1400" kern="1200" dirty="0">
                          <a:solidFill>
                            <a:schemeClr val="tx1"/>
                          </a:solidFill>
                          <a:sym typeface="Wingdings" panose="05000000000000000000" pitchFamily="2" charset="2"/>
                        </a:rPr>
                        <a:t> RGD « Station service »</a:t>
                      </a:r>
                      <a:endParaRPr lang="en-US" sz="1400" kern="1200" dirty="0">
                        <a:solidFill>
                          <a:schemeClr val="tx1"/>
                        </a:solidFill>
                        <a:latin typeface="+mn-lt"/>
                        <a:ea typeface="+mn-ea"/>
                        <a:cs typeface="+mn-cs"/>
                        <a:sym typeface="Wingdings" panose="05000000000000000000" pitchFamily="2" charset="2"/>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716820483"/>
                  </a:ext>
                </a:extLst>
              </a:tr>
              <a:tr h="0">
                <a:tc vMerge="1">
                  <a:txBody>
                    <a:bodyPr/>
                    <a:lstStyle/>
                    <a:p>
                      <a:pPr marL="0" algn="l" defTabSz="914400" rtl="0" eaLnBrk="1" latinLnBrk="0" hangingPunct="1"/>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l" defTabSz="914400" rtl="0" eaLnBrk="1" latinLnBrk="0" hangingPunct="1"/>
                      <a:r>
                        <a:rPr lang="fr-FR" sz="1400" kern="1200" dirty="0">
                          <a:solidFill>
                            <a:schemeClr val="tx1"/>
                          </a:solidFill>
                        </a:rPr>
                        <a:t>Volume des réservoirs </a:t>
                      </a:r>
                    </a:p>
                    <a:p>
                      <a:pPr marL="0" algn="l" defTabSz="914400" rtl="0" eaLnBrk="1" latinLnBrk="0" hangingPunct="1"/>
                      <a:r>
                        <a:rPr lang="fr-FR" sz="1400" kern="1200" dirty="0">
                          <a:solidFill>
                            <a:schemeClr val="tx1"/>
                          </a:solidFill>
                        </a:rPr>
                        <a:t>&gt; 20.000 l</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400" kern="1200" dirty="0">
                          <a:solidFill>
                            <a:schemeClr val="tx1"/>
                          </a:solidFill>
                        </a:rPr>
                        <a:t>1</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l"/>
                      <a:r>
                        <a:rPr lang="fr-FR" sz="1400" kern="1200" dirty="0">
                          <a:solidFill>
                            <a:schemeClr val="tx1"/>
                          </a:solidFill>
                        </a:rPr>
                        <a:t>Autorisation par Min. </a:t>
                      </a:r>
                      <a:r>
                        <a:rPr lang="fr-FR" sz="1400" kern="1200" dirty="0" err="1">
                          <a:solidFill>
                            <a:schemeClr val="tx1"/>
                          </a:solidFill>
                        </a:rPr>
                        <a:t>Envir</a:t>
                      </a:r>
                      <a:r>
                        <a:rPr lang="fr-FR" sz="1400" kern="1200" dirty="0">
                          <a:solidFill>
                            <a:schemeClr val="tx1"/>
                          </a:solidFill>
                        </a:rPr>
                        <a:t>. + Min. Travail</a:t>
                      </a:r>
                    </a:p>
                    <a:p>
                      <a:pPr algn="l"/>
                      <a:r>
                        <a:rPr lang="en-US" sz="1400" kern="1200" dirty="0">
                          <a:solidFill>
                            <a:sysClr val="windowText" lastClr="000000"/>
                          </a:solidFill>
                          <a:latin typeface="Aptos Display" panose="020B0004020202020204" pitchFamily="34" charset="0"/>
                          <a:sym typeface="Wingdings" panose="05000000000000000000" pitchFamily="2" charset="2"/>
                        </a:rPr>
                        <a:t>+ </a:t>
                      </a:r>
                      <a:r>
                        <a:rPr lang="en-US" sz="1400" kern="1200" dirty="0" err="1">
                          <a:solidFill>
                            <a:sysClr val="windowText" lastClr="000000"/>
                          </a:solidFill>
                          <a:latin typeface="Aptos Display" panose="020B0004020202020204" pitchFamily="34" charset="0"/>
                          <a:sym typeface="Wingdings" panose="05000000000000000000" pitchFamily="2" charset="2"/>
                        </a:rPr>
                        <a:t>Enquête</a:t>
                      </a:r>
                      <a:r>
                        <a:rPr lang="en-US" sz="1400" kern="1200" dirty="0">
                          <a:solidFill>
                            <a:sysClr val="windowText" lastClr="000000"/>
                          </a:solidFill>
                          <a:latin typeface="Aptos Display" panose="020B0004020202020204" pitchFamily="34" charset="0"/>
                          <a:sym typeface="Wingdings" panose="05000000000000000000" pitchFamily="2" charset="2"/>
                        </a:rPr>
                        <a:t> </a:t>
                      </a:r>
                      <a:r>
                        <a:rPr lang="en-US" sz="1400" kern="1200" dirty="0" err="1">
                          <a:solidFill>
                            <a:sysClr val="windowText" lastClr="000000"/>
                          </a:solidFill>
                          <a:latin typeface="Aptos Display" panose="020B0004020202020204" pitchFamily="34" charset="0"/>
                          <a:sym typeface="Wingdings" panose="05000000000000000000" pitchFamily="2" charset="2"/>
                        </a:rPr>
                        <a:t>publique</a:t>
                      </a:r>
                      <a:endParaRPr lang="fr-FR"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1970357137"/>
                  </a:ext>
                </a:extLst>
              </a:tr>
              <a:tr h="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kern="1200" dirty="0">
                          <a:solidFill>
                            <a:schemeClr val="tx1"/>
                          </a:solidFill>
                          <a:latin typeface="+mn-lt"/>
                          <a:ea typeface="+mn-ea"/>
                          <a:cs typeface="+mn-cs"/>
                        </a:rPr>
                        <a:t>Dépôts</a:t>
                      </a:r>
                      <a:r>
                        <a:rPr lang="fr-FR" sz="1400" kern="1200" dirty="0">
                          <a:solidFill>
                            <a:schemeClr val="tx1"/>
                          </a:solidFill>
                          <a:latin typeface="+mn-lt"/>
                          <a:ea typeface="+mn-ea"/>
                          <a:cs typeface="+mn-cs"/>
                        </a:rPr>
                        <a:t> </a:t>
                      </a:r>
                      <a:r>
                        <a:rPr lang="fr-FR" sz="1400" b="1" kern="1200" dirty="0">
                          <a:solidFill>
                            <a:schemeClr val="tx1"/>
                          </a:solidFill>
                          <a:latin typeface="+mn-lt"/>
                          <a:ea typeface="+mn-ea"/>
                          <a:cs typeface="+mn-cs"/>
                        </a:rPr>
                        <a:t>de gasoil </a:t>
                      </a:r>
                      <a:r>
                        <a:rPr lang="fr-FR" sz="1400" kern="1200" dirty="0">
                          <a:solidFill>
                            <a:schemeClr val="tx1"/>
                          </a:solidFill>
                          <a:latin typeface="+mn-lt"/>
                          <a:ea typeface="+mn-ea"/>
                          <a:cs typeface="+mn-cs"/>
                        </a:rPr>
                        <a:t>ou autres combustibles liquides tels que biodiesel, huiles de colza</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fr-FR" sz="1400" kern="1200" dirty="0">
                          <a:solidFill>
                            <a:schemeClr val="tx1"/>
                          </a:solidFill>
                          <a:latin typeface="+mn-lt"/>
                          <a:ea typeface="+mn-ea"/>
                          <a:cs typeface="+mn-cs"/>
                        </a:rPr>
                        <a:t>de 300 l à 20.000 l </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ctr" defTabSz="914400" rtl="0" eaLnBrk="1" latinLnBrk="0" hangingPunct="1"/>
                      <a:r>
                        <a:rPr lang="en-US" sz="1400" kern="1200" dirty="0">
                          <a:solidFill>
                            <a:schemeClr val="tx1"/>
                          </a:solidFill>
                          <a:latin typeface="+mn-lt"/>
                          <a:ea typeface="+mn-ea"/>
                          <a:cs typeface="+mn-cs"/>
                        </a:rPr>
                        <a:t>4</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latin typeface="+mn-lt"/>
                          <a:ea typeface="+mn-ea"/>
                          <a:cs typeface="+mn-cs"/>
                          <a:sym typeface="Wingdings" panose="05000000000000000000" pitchFamily="2" charset="2"/>
                        </a:rPr>
                        <a:t>Déclaration</a:t>
                      </a:r>
                      <a:r>
                        <a:rPr lang="en-US" sz="1400" kern="1200" dirty="0">
                          <a:solidFill>
                            <a:schemeClr val="tx1"/>
                          </a:solidFill>
                          <a:latin typeface="+mn-lt"/>
                          <a:ea typeface="+mn-ea"/>
                          <a:cs typeface="+mn-cs"/>
                          <a:sym typeface="Wingdings" panose="05000000000000000000" pitchFamily="2" charset="2"/>
                        </a:rPr>
                        <a:t> </a:t>
                      </a:r>
                      <a:r>
                        <a:rPr lang="en-US" sz="1400" kern="1200" dirty="0" err="1">
                          <a:solidFill>
                            <a:schemeClr val="tx1"/>
                          </a:solidFill>
                          <a:latin typeface="+mn-lt"/>
                          <a:ea typeface="+mn-ea"/>
                          <a:cs typeface="+mn-cs"/>
                          <a:sym typeface="Wingdings" panose="05000000000000000000" pitchFamily="2" charset="2"/>
                        </a:rPr>
                        <a:t>selon</a:t>
                      </a:r>
                      <a:r>
                        <a:rPr lang="en-US" sz="1400" kern="1200" dirty="0">
                          <a:solidFill>
                            <a:schemeClr val="tx1"/>
                          </a:solidFill>
                          <a:latin typeface="+mn-lt"/>
                          <a:ea typeface="+mn-ea"/>
                          <a:cs typeface="+mn-cs"/>
                          <a:sym typeface="Wingdings" panose="05000000000000000000" pitchFamily="2" charset="2"/>
                        </a:rPr>
                        <a:t> RGD « Gasoil »</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2397081952"/>
                  </a:ext>
                </a:extLst>
              </a:tr>
              <a:tr h="0">
                <a:tc vMerge="1">
                  <a:txBody>
                    <a:bodyPr/>
                    <a:lstStyle/>
                    <a:p>
                      <a:pPr marL="0" algn="l" defTabSz="914400" rtl="0" eaLnBrk="1" latinLnBrk="0" hangingPunct="1"/>
                      <a:endParaRPr lang="en-US" sz="16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rPr>
                        <a:t>Volume des réservoirs </a:t>
                      </a:r>
                    </a:p>
                    <a:p>
                      <a:pPr marL="0" algn="l" defTabSz="914400" rtl="0" eaLnBrk="1" latinLnBrk="0" hangingPunct="1"/>
                      <a:r>
                        <a:rPr lang="fr-FR" sz="1400" kern="1200" dirty="0">
                          <a:solidFill>
                            <a:schemeClr val="tx1"/>
                          </a:solidFill>
                        </a:rPr>
                        <a:t>&gt; 20.000 l</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400" kern="1200" dirty="0">
                          <a:solidFill>
                            <a:schemeClr val="tx1"/>
                          </a:solidFill>
                          <a:latin typeface="+mn-lt"/>
                          <a:ea typeface="+mn-ea"/>
                          <a:cs typeface="+mn-cs"/>
                        </a:rPr>
                        <a:t>1</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rPr>
                        <a:t>Autorisation par Min. </a:t>
                      </a:r>
                      <a:r>
                        <a:rPr lang="fr-FR" sz="1400" kern="1200" dirty="0" err="1">
                          <a:solidFill>
                            <a:schemeClr val="tx1"/>
                          </a:solidFill>
                        </a:rPr>
                        <a:t>Envir</a:t>
                      </a:r>
                      <a:r>
                        <a:rPr lang="fr-FR" sz="1400" kern="1200" dirty="0">
                          <a:solidFill>
                            <a:schemeClr val="tx1"/>
                          </a:solidFill>
                        </a:rPr>
                        <a:t>. + Min.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ysClr val="windowText" lastClr="000000"/>
                          </a:solidFill>
                          <a:latin typeface="Aptos Display" panose="020B0004020202020204" pitchFamily="34" charset="0"/>
                          <a:sym typeface="Wingdings" panose="05000000000000000000" pitchFamily="2" charset="2"/>
                        </a:rPr>
                        <a:t>+ </a:t>
                      </a:r>
                      <a:r>
                        <a:rPr lang="en-US" sz="1400" kern="1200" dirty="0" err="1">
                          <a:solidFill>
                            <a:sysClr val="windowText" lastClr="000000"/>
                          </a:solidFill>
                          <a:latin typeface="Aptos Display" panose="020B0004020202020204" pitchFamily="34" charset="0"/>
                          <a:sym typeface="Wingdings" panose="05000000000000000000" pitchFamily="2" charset="2"/>
                        </a:rPr>
                        <a:t>Enquête</a:t>
                      </a:r>
                      <a:r>
                        <a:rPr lang="en-US" sz="1400" kern="1200" dirty="0">
                          <a:solidFill>
                            <a:sysClr val="windowText" lastClr="000000"/>
                          </a:solidFill>
                          <a:latin typeface="Aptos Display" panose="020B0004020202020204" pitchFamily="34" charset="0"/>
                          <a:sym typeface="Wingdings" panose="05000000000000000000" pitchFamily="2" charset="2"/>
                        </a:rPr>
                        <a:t> </a:t>
                      </a:r>
                      <a:r>
                        <a:rPr lang="en-US" sz="1400" kern="1200" dirty="0" err="1">
                          <a:solidFill>
                            <a:sysClr val="windowText" lastClr="000000"/>
                          </a:solidFill>
                          <a:latin typeface="Aptos Display" panose="020B0004020202020204" pitchFamily="34" charset="0"/>
                          <a:sym typeface="Wingdings" panose="05000000000000000000" pitchFamily="2" charset="2"/>
                        </a:rPr>
                        <a:t>publique</a:t>
                      </a:r>
                      <a:endParaRPr lang="fr-FR"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1199087211"/>
                  </a:ext>
                </a:extLst>
              </a:tr>
            </a:tbl>
          </a:graphicData>
        </a:graphic>
      </p:graphicFrame>
      <p:sp>
        <p:nvSpPr>
          <p:cNvPr id="7" name="Content Placeholder 3">
            <a:extLst>
              <a:ext uri="{FF2B5EF4-FFF2-40B4-BE49-F238E27FC236}">
                <a16:creationId xmlns:a16="http://schemas.microsoft.com/office/drawing/2014/main" id="{281CE544-C124-3885-DAB2-D7DD37819309}"/>
              </a:ext>
            </a:extLst>
          </p:cNvPr>
          <p:cNvSpPr txBox="1">
            <a:spLocks/>
          </p:cNvSpPr>
          <p:nvPr/>
        </p:nvSpPr>
        <p:spPr>
          <a:xfrm>
            <a:off x="921729" y="3927417"/>
            <a:ext cx="6869722" cy="2293357"/>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10000"/>
              </a:lnSpc>
              <a:buFont typeface="Wingdings" panose="05000000000000000000" pitchFamily="2" charset="2"/>
              <a:buChar char="Ø"/>
            </a:pPr>
            <a:r>
              <a:rPr lang="en-US" sz="1700" dirty="0"/>
              <a:t>Les deux </a:t>
            </a:r>
            <a:r>
              <a:rPr lang="en-US" sz="1700" dirty="0" err="1"/>
              <a:t>règlements</a:t>
            </a:r>
            <a:r>
              <a:rPr lang="en-US" sz="1700" dirty="0"/>
              <a:t> </a:t>
            </a:r>
            <a:r>
              <a:rPr lang="en-US" sz="1700" dirty="0" err="1"/>
              <a:t>prévoient</a:t>
            </a:r>
            <a:r>
              <a:rPr lang="en-US" sz="1700" dirty="0"/>
              <a:t> chacun </a:t>
            </a:r>
            <a:r>
              <a:rPr lang="en-US" sz="1700" dirty="0" err="1"/>
              <a:t>une</a:t>
            </a:r>
            <a:r>
              <a:rPr lang="en-US" sz="1700" dirty="0"/>
              <a:t> </a:t>
            </a:r>
            <a:r>
              <a:rPr lang="fr-FR" sz="1700" dirty="0"/>
              <a:t>déclaration de l’établissement concerné</a:t>
            </a:r>
          </a:p>
          <a:p>
            <a:pPr lvl="1" indent="-234950"/>
            <a:r>
              <a:rPr lang="fr-FR" sz="1600" dirty="0"/>
              <a:t>Une déclaration est à introduire pour le réservoir à gasoil</a:t>
            </a:r>
          </a:p>
          <a:p>
            <a:pPr lvl="1" indent="-234950"/>
            <a:r>
              <a:rPr lang="fr-FR" sz="1600" dirty="0"/>
              <a:t>Une déclaration est à </a:t>
            </a:r>
            <a:r>
              <a:rPr lang="en-US" sz="1600" dirty="0" err="1"/>
              <a:t>introduire</a:t>
            </a:r>
            <a:r>
              <a:rPr lang="en-US" sz="1600" dirty="0"/>
              <a:t> pour la station de service</a:t>
            </a:r>
          </a:p>
          <a:p>
            <a:endParaRPr lang="pt-BR" sz="500" dirty="0">
              <a:sym typeface="Wingdings" panose="05000000000000000000" pitchFamily="2" charset="2"/>
            </a:endParaRPr>
          </a:p>
          <a:p>
            <a:pPr marL="450850" indent="-450850">
              <a:lnSpc>
                <a:spcPct val="110000"/>
              </a:lnSpc>
              <a:buFont typeface="Wingdings" panose="05000000000000000000" pitchFamily="2" charset="2"/>
              <a:buChar char="Ø"/>
            </a:pPr>
            <a:r>
              <a:rPr lang="pt-BR" sz="1800" b="1" dirty="0">
                <a:sym typeface="Wingdings" panose="05000000000000000000" pitchFamily="2" charset="2"/>
              </a:rPr>
              <a:t>Règle de cumul: </a:t>
            </a:r>
            <a:br>
              <a:rPr lang="pt-BR" sz="1800" b="1" dirty="0">
                <a:sym typeface="Wingdings" panose="05000000000000000000" pitchFamily="2" charset="2"/>
              </a:rPr>
            </a:br>
            <a:r>
              <a:rPr lang="pt-BR" sz="1700" dirty="0">
                <a:sym typeface="Wingdings" panose="05000000000000000000" pitchFamily="2" charset="2"/>
              </a:rPr>
              <a:t>La capacité totale de tous les réservoirs présents sur le site est pris en considération, nonobstant de leur niveau de remplissage</a:t>
            </a:r>
            <a:endParaRPr lang="en-US" dirty="0"/>
          </a:p>
        </p:txBody>
      </p:sp>
      <p:sp>
        <p:nvSpPr>
          <p:cNvPr id="4" name="TextBox 3">
            <a:extLst>
              <a:ext uri="{FF2B5EF4-FFF2-40B4-BE49-F238E27FC236}">
                <a16:creationId xmlns:a16="http://schemas.microsoft.com/office/drawing/2014/main" id="{5A3B2B71-F2F2-FC02-E571-65B85A0F0D2A}"/>
              </a:ext>
            </a:extLst>
          </p:cNvPr>
          <p:cNvSpPr txBox="1"/>
          <p:nvPr/>
        </p:nvSpPr>
        <p:spPr>
          <a:xfrm>
            <a:off x="8635999" y="4854517"/>
            <a:ext cx="3330575" cy="1200329"/>
          </a:xfrm>
          <a:prstGeom prst="rect">
            <a:avLst/>
          </a:prstGeom>
          <a:noFill/>
        </p:spPr>
        <p:txBody>
          <a:bodyPr wrap="square">
            <a:spAutoFit/>
          </a:bodyPr>
          <a:lstStyle/>
          <a:p>
            <a:r>
              <a:rPr lang="fr-FR" sz="1200" b="0" i="1" dirty="0">
                <a:effectLst/>
                <a:latin typeface="Aptos Display" panose="020B0004020202020204" pitchFamily="34" charset="0"/>
              </a:rPr>
              <a:t>[Règlement grand-ducal du 26 juillet 1999 fixant les prescriptions générales pour les stations fixes de distribution de gasoil dont la capacité totale des dépôts est supérieure à 300 litres et inférieure ou égale à 20.000 litres en matière d'établissements classés]</a:t>
            </a:r>
            <a:endParaRPr lang="en-US" sz="1200" i="1" dirty="0">
              <a:latin typeface="Aptos Display" panose="020B0004020202020204" pitchFamily="34" charset="0"/>
            </a:endParaRPr>
          </a:p>
        </p:txBody>
      </p:sp>
    </p:spTree>
    <p:extLst>
      <p:ext uri="{BB962C8B-B14F-4D97-AF65-F5344CB8AC3E}">
        <p14:creationId xmlns:p14="http://schemas.microsoft.com/office/powerpoint/2010/main" val="1091885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err="1"/>
              <a:t>Dépôt</a:t>
            </a:r>
            <a:r>
              <a:rPr lang="en-US" sz="4000" cap="all" dirty="0"/>
              <a:t> de gasoil &amp; Station de service </a:t>
            </a:r>
            <a:br>
              <a:rPr lang="fr-FR" sz="3600" cap="all" dirty="0"/>
            </a:br>
            <a:r>
              <a:rPr lang="fr-FR" sz="1800" cap="all" dirty="0">
                <a:ea typeface="+mn-ea"/>
              </a:rPr>
              <a:t>Spécificités </a:t>
            </a:r>
            <a:r>
              <a:rPr lang="en-US" sz="1800" cap="all" dirty="0" err="1">
                <a:ea typeface="+mn-ea"/>
              </a:rPr>
              <a:t>Règlements</a:t>
            </a:r>
            <a:r>
              <a:rPr lang="en-US" sz="1800" cap="all" dirty="0">
                <a:ea typeface="+mn-ea"/>
              </a:rPr>
              <a:t> grand-</a:t>
            </a:r>
            <a:r>
              <a:rPr lang="en-US" sz="1800" cap="all" dirty="0" err="1">
                <a:ea typeface="+mn-ea"/>
              </a:rPr>
              <a:t>ducaux</a:t>
            </a:r>
            <a:endParaRPr lang="fr-FR" sz="1800" cap="all" dirty="0">
              <a:ea typeface="+mn-ea"/>
            </a:endParaRPr>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974810" y="2019300"/>
            <a:ext cx="5517430" cy="4201552"/>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lvl="1" indent="-342900" eaLnBrk="1" hangingPunct="1">
              <a:spcBef>
                <a:spcPts val="1000"/>
              </a:spcBef>
              <a:buClr>
                <a:srgbClr val="D85424"/>
              </a:buClr>
              <a:buFont typeface="Wingdings" panose="05000000000000000000" pitchFamily="2" charset="2"/>
              <a:buChar char="Ø"/>
            </a:pPr>
            <a:r>
              <a:rPr lang="en-US" sz="2000" kern="0" dirty="0" err="1"/>
              <a:t>Dépôts</a:t>
            </a:r>
            <a:r>
              <a:rPr lang="en-US" sz="2000" kern="0" dirty="0"/>
              <a:t> de gasoil</a:t>
            </a:r>
          </a:p>
          <a:p>
            <a:pPr marL="342900" lvl="1" indent="-342900" eaLnBrk="1" hangingPunct="1">
              <a:spcBef>
                <a:spcPts val="1000"/>
              </a:spcBef>
              <a:buClr>
                <a:srgbClr val="D85424"/>
              </a:buClr>
              <a:buFont typeface="Wingdings" panose="05000000000000000000" pitchFamily="2" charset="2"/>
              <a:buChar char="Ø"/>
            </a:pPr>
            <a:endParaRPr lang="en-US" sz="100" kern="0" dirty="0"/>
          </a:p>
          <a:p>
            <a:pPr lvl="1">
              <a:lnSpc>
                <a:spcPct val="120000"/>
              </a:lnSpc>
              <a:buClr>
                <a:srgbClr val="D85424"/>
              </a:buClr>
            </a:pPr>
            <a:r>
              <a:rPr lang="fr-FR" sz="1600" kern="0" dirty="0"/>
              <a:t>Réservoirs amovibles/aériens</a:t>
            </a:r>
          </a:p>
          <a:p>
            <a:pPr lvl="2">
              <a:lnSpc>
                <a:spcPct val="120000"/>
              </a:lnSpc>
              <a:buClr>
                <a:srgbClr val="D85424"/>
              </a:buClr>
            </a:pPr>
            <a:r>
              <a:rPr lang="fr-FR" sz="1400" kern="0" dirty="0"/>
              <a:t>protection contre la corrosion interne / externe</a:t>
            </a:r>
          </a:p>
          <a:p>
            <a:pPr lvl="2">
              <a:lnSpc>
                <a:spcPct val="120000"/>
              </a:lnSpc>
              <a:buClr>
                <a:srgbClr val="D85424"/>
              </a:buClr>
            </a:pPr>
            <a:r>
              <a:rPr lang="fr-FR" sz="1400" kern="0" dirty="0"/>
              <a:t>&gt; 1000 litres </a:t>
            </a:r>
            <a:r>
              <a:rPr lang="fr-FR" sz="1400" kern="0" dirty="0">
                <a:sym typeface="Wingdings" panose="05000000000000000000" pitchFamily="2" charset="2"/>
              </a:rPr>
              <a:t> </a:t>
            </a:r>
            <a:r>
              <a:rPr lang="fr-FR" sz="1400" kern="0" dirty="0"/>
              <a:t>équipé d'un dispositif de jaugeage </a:t>
            </a:r>
          </a:p>
          <a:p>
            <a:pPr lvl="2">
              <a:lnSpc>
                <a:spcPct val="120000"/>
              </a:lnSpc>
              <a:buClr>
                <a:srgbClr val="D85424"/>
              </a:buClr>
            </a:pPr>
            <a:r>
              <a:rPr lang="fr-FR" sz="1400" kern="0" dirty="0"/>
              <a:t>&gt; 600 litres et tout réservoir faisant partie d'une batterie de réservoirs d'une capacité &gt; 2000 litres </a:t>
            </a:r>
            <a:br>
              <a:rPr lang="fr-FR" sz="1400" kern="0" dirty="0"/>
            </a:br>
            <a:r>
              <a:rPr lang="fr-FR" sz="1400" kern="0" dirty="0">
                <a:sym typeface="Wingdings" panose="05000000000000000000" pitchFamily="2" charset="2"/>
              </a:rPr>
              <a:t> </a:t>
            </a:r>
            <a:r>
              <a:rPr lang="fr-FR" sz="1400" kern="0" dirty="0"/>
              <a:t>équipé d'un limiteur de remplissage.</a:t>
            </a:r>
          </a:p>
          <a:p>
            <a:pPr lvl="2">
              <a:lnSpc>
                <a:spcPct val="120000"/>
              </a:lnSpc>
              <a:buClr>
                <a:srgbClr val="D85424"/>
              </a:buClr>
            </a:pPr>
            <a:r>
              <a:rPr lang="fr-FR" sz="1400" kern="0" dirty="0"/>
              <a:t>réservoirs à simple parois </a:t>
            </a:r>
            <a:r>
              <a:rPr lang="fr-FR" sz="1400" kern="0" dirty="0">
                <a:sym typeface="Wingdings" panose="05000000000000000000" pitchFamily="2" charset="2"/>
              </a:rPr>
              <a:t> </a:t>
            </a:r>
            <a:r>
              <a:rPr lang="fr-FR" sz="1400" kern="0" dirty="0"/>
              <a:t> installation sur cuve étanche et adaptée</a:t>
            </a:r>
          </a:p>
          <a:p>
            <a:pPr lvl="2">
              <a:lnSpc>
                <a:spcPct val="120000"/>
              </a:lnSpc>
              <a:buClr>
                <a:srgbClr val="D85424"/>
              </a:buClr>
            </a:pPr>
            <a:r>
              <a:rPr lang="fr-FR" sz="1400" b="0" i="0" dirty="0">
                <a:effectLst/>
                <a:latin typeface="Muli"/>
              </a:rPr>
              <a:t>réservoirs aériens à double paroi </a:t>
            </a:r>
            <a:r>
              <a:rPr lang="fr-FR" sz="1400" b="0" i="0" dirty="0">
                <a:effectLst/>
                <a:latin typeface="Muli"/>
                <a:sym typeface="Wingdings" panose="05000000000000000000" pitchFamily="2" charset="2"/>
              </a:rPr>
              <a:t> </a:t>
            </a:r>
            <a:r>
              <a:rPr lang="fr-FR" sz="1400" b="0" i="0" dirty="0">
                <a:effectLst/>
                <a:latin typeface="Muli"/>
              </a:rPr>
              <a:t>munis d'un détecteur de fuite et entourés d'une protection évitant tout endommagement</a:t>
            </a:r>
            <a:endParaRPr lang="en-US" sz="1400" kern="0" dirty="0"/>
          </a:p>
        </p:txBody>
      </p:sp>
      <p:sp>
        <p:nvSpPr>
          <p:cNvPr id="5" name="Content Placeholder 7">
            <a:extLst>
              <a:ext uri="{FF2B5EF4-FFF2-40B4-BE49-F238E27FC236}">
                <a16:creationId xmlns:a16="http://schemas.microsoft.com/office/drawing/2014/main" id="{82FFB4DE-D583-0FEA-4F00-24D649DA8CAC}"/>
              </a:ext>
            </a:extLst>
          </p:cNvPr>
          <p:cNvSpPr txBox="1">
            <a:spLocks/>
          </p:cNvSpPr>
          <p:nvPr/>
        </p:nvSpPr>
        <p:spPr>
          <a:xfrm>
            <a:off x="6179820" y="2473728"/>
            <a:ext cx="5453589" cy="3777603"/>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lvl="1" indent="-342900" eaLnBrk="1" hangingPunct="1">
              <a:spcBef>
                <a:spcPts val="1000"/>
              </a:spcBef>
              <a:buClr>
                <a:srgbClr val="D85424"/>
              </a:buClr>
              <a:buFont typeface="Wingdings" panose="05000000000000000000" pitchFamily="2" charset="2"/>
              <a:buChar char="Ø"/>
            </a:pPr>
            <a:endParaRPr lang="en-US" sz="100" kern="0" dirty="0"/>
          </a:p>
          <a:p>
            <a:pPr lvl="1">
              <a:buClr>
                <a:srgbClr val="D85424"/>
              </a:buClr>
            </a:pPr>
            <a:r>
              <a:rPr lang="fr-FR" sz="1600" kern="0" dirty="0"/>
              <a:t>Réservoirs souterrains</a:t>
            </a:r>
          </a:p>
          <a:p>
            <a:pPr lvl="2">
              <a:buClr>
                <a:srgbClr val="D85424"/>
              </a:buClr>
            </a:pPr>
            <a:r>
              <a:rPr lang="en-US" sz="1400" kern="0" dirty="0" err="1"/>
              <a:t>l’espace</a:t>
            </a:r>
            <a:r>
              <a:rPr lang="en-US" sz="1400" kern="0" dirty="0"/>
              <a:t> entre reservoirs </a:t>
            </a:r>
            <a:r>
              <a:rPr lang="en-US" sz="1400" kern="0" dirty="0" err="1"/>
              <a:t>est</a:t>
            </a:r>
            <a:r>
              <a:rPr lang="en-US" sz="1400" kern="0" dirty="0"/>
              <a:t> </a:t>
            </a:r>
            <a:r>
              <a:rPr lang="en-US" sz="1400" kern="0" dirty="0" err="1"/>
              <a:t>d’au</a:t>
            </a:r>
            <a:r>
              <a:rPr lang="en-US" sz="1400" kern="0" dirty="0"/>
              <a:t> </a:t>
            </a:r>
            <a:r>
              <a:rPr lang="en-US" sz="1400" kern="0" dirty="0" err="1"/>
              <a:t>moins</a:t>
            </a:r>
            <a:r>
              <a:rPr lang="en-US" sz="1400" kern="0" dirty="0"/>
              <a:t> 0,40 m;</a:t>
            </a:r>
          </a:p>
          <a:p>
            <a:pPr lvl="2">
              <a:buClr>
                <a:srgbClr val="D85424"/>
              </a:buClr>
            </a:pPr>
            <a:r>
              <a:rPr lang="fr-FR" sz="1400" kern="0" dirty="0"/>
              <a:t>chaque réservoir doit être entouré (au moins 20 cm) par du sable ou d'autres matériaux solides.</a:t>
            </a:r>
          </a:p>
          <a:p>
            <a:pPr lvl="2">
              <a:buClr>
                <a:srgbClr val="D85424"/>
              </a:buClr>
            </a:pPr>
            <a:r>
              <a:rPr lang="en-US" sz="1400" kern="0" dirty="0"/>
              <a:t>fixation </a:t>
            </a:r>
            <a:r>
              <a:rPr lang="fr-FR" sz="1400" kern="0" dirty="0"/>
              <a:t>à l'aide d'une dalle en béton (contre l'effet de la poussée des eaux)</a:t>
            </a:r>
          </a:p>
          <a:p>
            <a:pPr lvl="2">
              <a:buClr>
                <a:srgbClr val="D85424"/>
              </a:buClr>
            </a:pPr>
            <a:r>
              <a:rPr lang="fr-FR" sz="1400" kern="0" dirty="0"/>
              <a:t>Chaque réservoir souterrain doit être :</a:t>
            </a:r>
          </a:p>
          <a:p>
            <a:pPr lvl="3">
              <a:buClr>
                <a:srgbClr val="D85424"/>
              </a:buClr>
            </a:pPr>
            <a:r>
              <a:rPr lang="fr-FR" sz="1400" kern="0" dirty="0"/>
              <a:t>d'origine à double paroi;</a:t>
            </a:r>
          </a:p>
          <a:p>
            <a:pPr lvl="3">
              <a:buClr>
                <a:srgbClr val="D85424"/>
              </a:buClr>
            </a:pPr>
            <a:r>
              <a:rPr lang="fr-FR" sz="1400" kern="0" dirty="0"/>
              <a:t>équipé au minimum d'un trou d'homme, d'un évent, d'un limiteur de remplissage et d'un détecteur de fuite.</a:t>
            </a:r>
          </a:p>
          <a:p>
            <a:pPr lvl="1">
              <a:buClr>
                <a:srgbClr val="D85424"/>
              </a:buClr>
            </a:pPr>
            <a:r>
              <a:rPr lang="fr-FR" sz="1600" b="1" kern="0" dirty="0">
                <a:solidFill>
                  <a:srgbClr val="D85424"/>
                </a:solidFill>
              </a:rPr>
              <a:t>Interdit</a:t>
            </a:r>
          </a:p>
          <a:p>
            <a:pPr lvl="2">
              <a:buClr>
                <a:srgbClr val="D85424"/>
              </a:buClr>
            </a:pPr>
            <a:r>
              <a:rPr lang="fr-FR" sz="1400" kern="0" dirty="0">
                <a:solidFill>
                  <a:srgbClr val="D85424"/>
                </a:solidFill>
              </a:rPr>
              <a:t>réservoir souterrain à simple paroi</a:t>
            </a:r>
          </a:p>
        </p:txBody>
      </p:sp>
    </p:spTree>
    <p:extLst>
      <p:ext uri="{BB962C8B-B14F-4D97-AF65-F5344CB8AC3E}">
        <p14:creationId xmlns:p14="http://schemas.microsoft.com/office/powerpoint/2010/main" val="795251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a:t>Production de </a:t>
            </a:r>
            <a:r>
              <a:rPr lang="en-US" sz="4000" cap="all" dirty="0" err="1"/>
              <a:t>Froid</a:t>
            </a:r>
            <a:endParaRPr lang="fr-FR" sz="4000" cap="all" dirty="0"/>
          </a:p>
        </p:txBody>
      </p:sp>
      <p:graphicFrame>
        <p:nvGraphicFramePr>
          <p:cNvPr id="4" name="Table 3">
            <a:extLst>
              <a:ext uri="{FF2B5EF4-FFF2-40B4-BE49-F238E27FC236}">
                <a16:creationId xmlns:a16="http://schemas.microsoft.com/office/drawing/2014/main" id="{01D09483-60E8-2514-47CE-2D104FD08629}"/>
              </a:ext>
            </a:extLst>
          </p:cNvPr>
          <p:cNvGraphicFramePr>
            <a:graphicFrameLocks noGrp="1"/>
          </p:cNvGraphicFramePr>
          <p:nvPr/>
        </p:nvGraphicFramePr>
        <p:xfrm>
          <a:off x="949082" y="1568142"/>
          <a:ext cx="10722218" cy="1878240"/>
        </p:xfrm>
        <a:graphic>
          <a:graphicData uri="http://schemas.openxmlformats.org/drawingml/2006/table">
            <a:tbl>
              <a:tblPr firstRow="1" bandRow="1">
                <a:tableStyleId>{BC89EF96-8CEA-46FF-86C4-4CE0E7609802}</a:tableStyleId>
              </a:tblPr>
              <a:tblGrid>
                <a:gridCol w="9132764">
                  <a:extLst>
                    <a:ext uri="{9D8B030D-6E8A-4147-A177-3AD203B41FA5}">
                      <a16:colId xmlns:a16="http://schemas.microsoft.com/office/drawing/2014/main" val="2297003080"/>
                    </a:ext>
                  </a:extLst>
                </a:gridCol>
                <a:gridCol w="1589454">
                  <a:extLst>
                    <a:ext uri="{9D8B030D-6E8A-4147-A177-3AD203B41FA5}">
                      <a16:colId xmlns:a16="http://schemas.microsoft.com/office/drawing/2014/main" val="3617985160"/>
                    </a:ext>
                  </a:extLst>
                </a:gridCol>
              </a:tblGrid>
              <a:tr h="0">
                <a:tc>
                  <a:txBody>
                    <a:bodyPr/>
                    <a:lstStyle/>
                    <a:p>
                      <a:pPr algn="ctr"/>
                      <a:r>
                        <a:rPr lang="en-US" sz="1600" dirty="0">
                          <a:solidFill>
                            <a:schemeClr val="tx1"/>
                          </a:solidFill>
                        </a:rPr>
                        <a:t>Puissance </a:t>
                      </a:r>
                      <a:r>
                        <a:rPr lang="en-US" sz="1600" dirty="0" err="1">
                          <a:solidFill>
                            <a:schemeClr val="tx1"/>
                          </a:solidFill>
                        </a:rPr>
                        <a:t>frigorifique</a:t>
                      </a:r>
                      <a:endParaRPr lang="fr-FR" sz="16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r>
                        <a:rPr lang="fr-FR" sz="1600" dirty="0">
                          <a:solidFill>
                            <a:schemeClr val="tx1"/>
                          </a:solidFill>
                          <a:latin typeface="+mn-lt"/>
                          <a:ea typeface="+mn-ea"/>
                          <a:cs typeface="+mn-cs"/>
                        </a:rPr>
                        <a:t>Classe</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3640055605"/>
                  </a:ext>
                </a:extLst>
              </a:tr>
              <a:tr h="360000">
                <a:tc>
                  <a:txBody>
                    <a:bodyPr/>
                    <a:lstStyle/>
                    <a:p>
                      <a:r>
                        <a:rPr lang="en-US" sz="1600" kern="1200" baseline="0" dirty="0">
                          <a:solidFill>
                            <a:schemeClr val="tx1"/>
                          </a:solidFill>
                          <a:latin typeface="+mn-lt"/>
                          <a:ea typeface="+mn-ea"/>
                          <a:cs typeface="+mn-cs"/>
                        </a:rPr>
                        <a:t>≥ 20 kW et ≤ 50 kW </a:t>
                      </a:r>
                      <a:r>
                        <a:rPr lang="en-US" sz="1600" i="0" kern="1200" baseline="0" dirty="0" err="1">
                          <a:solidFill>
                            <a:schemeClr val="tx1"/>
                          </a:solidFill>
                          <a:latin typeface="+mn-lt"/>
                          <a:ea typeface="+mn-ea"/>
                          <a:cs typeface="+mn-cs"/>
                        </a:rPr>
                        <a:t>fonctionnant</a:t>
                      </a:r>
                      <a:r>
                        <a:rPr lang="en-US" sz="1600" i="0" kern="1200" baseline="0" dirty="0">
                          <a:solidFill>
                            <a:schemeClr val="tx1"/>
                          </a:solidFill>
                          <a:latin typeface="+mn-lt"/>
                          <a:ea typeface="+mn-ea"/>
                          <a:cs typeface="+mn-cs"/>
                        </a:rPr>
                        <a:t> au CO2, ammoniac, butane, propane (+ mélanges)</a:t>
                      </a:r>
                      <a:endParaRPr lang="fr-FR" sz="1600" i="0" kern="1200" baseline="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en-US" sz="1600" dirty="0">
                          <a:solidFill>
                            <a:schemeClr val="tx1"/>
                          </a:solidFill>
                        </a:rPr>
                        <a:t>3A</a:t>
                      </a:r>
                      <a:endParaRPr lang="fr-FR" sz="16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716820483"/>
                  </a:ext>
                </a:extLst>
              </a:tr>
              <a:tr h="360000">
                <a:tc>
                  <a:txBody>
                    <a:bodyPr/>
                    <a:lstStyle/>
                    <a:p>
                      <a:r>
                        <a:rPr lang="en-US" sz="1600" kern="1200" baseline="0" dirty="0">
                          <a:solidFill>
                            <a:schemeClr val="tx1"/>
                          </a:solidFill>
                          <a:latin typeface="+mn-lt"/>
                          <a:ea typeface="+mn-ea"/>
                          <a:cs typeface="+mn-cs"/>
                        </a:rPr>
                        <a:t>≥ 50 kW et ≤ 300 kW + </a:t>
                      </a:r>
                      <a:r>
                        <a:rPr lang="fr-FR" sz="1600" kern="1200" baseline="0" dirty="0">
                          <a:solidFill>
                            <a:schemeClr val="tx1"/>
                          </a:solidFill>
                          <a:latin typeface="+mn-lt"/>
                          <a:ea typeface="+mn-ea"/>
                          <a:cs typeface="+mn-cs"/>
                        </a:rPr>
                        <a:t>Quantité en fluide réfrigérant est &lt; à 100 kg</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ctr"/>
                      <a:r>
                        <a:rPr lang="en-US" sz="1600" dirty="0">
                          <a:solidFill>
                            <a:schemeClr val="tx1"/>
                          </a:solidFill>
                        </a:rPr>
                        <a:t>3</a:t>
                      </a:r>
                      <a:endParaRPr lang="fr-FR" sz="16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1536769731"/>
                  </a:ext>
                </a:extLst>
              </a:tr>
              <a:tr h="360000">
                <a:tc>
                  <a:txBody>
                    <a:bodyPr/>
                    <a:lstStyle/>
                    <a:p>
                      <a:r>
                        <a:rPr lang="en-US" sz="1600" kern="1200" baseline="0" dirty="0">
                          <a:solidFill>
                            <a:schemeClr val="tx1"/>
                          </a:solidFill>
                          <a:latin typeface="+mn-lt"/>
                          <a:ea typeface="+mn-ea"/>
                          <a:cs typeface="+mn-cs"/>
                        </a:rPr>
                        <a:t>≥ 300 kW </a:t>
                      </a:r>
                      <a:r>
                        <a:rPr lang="en-US" sz="1600" kern="1200" baseline="0" dirty="0" err="1">
                          <a:solidFill>
                            <a:schemeClr val="tx1"/>
                          </a:solidFill>
                          <a:latin typeface="+mn-lt"/>
                          <a:ea typeface="+mn-ea"/>
                          <a:cs typeface="+mn-cs"/>
                        </a:rPr>
                        <a:t>ou</a:t>
                      </a:r>
                      <a:r>
                        <a:rPr lang="en-US" sz="1600" kern="1200" baseline="0" dirty="0">
                          <a:solidFill>
                            <a:schemeClr val="tx1"/>
                          </a:solidFill>
                          <a:latin typeface="+mn-lt"/>
                          <a:ea typeface="+mn-ea"/>
                          <a:cs typeface="+mn-cs"/>
                        </a:rPr>
                        <a:t> </a:t>
                      </a:r>
                      <a:r>
                        <a:rPr lang="fr-FR" sz="1600" kern="1200" baseline="0" dirty="0">
                          <a:solidFill>
                            <a:schemeClr val="tx1"/>
                          </a:solidFill>
                          <a:latin typeface="+mn-lt"/>
                          <a:ea typeface="+mn-ea"/>
                          <a:cs typeface="+mn-cs"/>
                        </a:rPr>
                        <a:t>quantité en fluide réfrigérant est </a:t>
                      </a:r>
                      <a:r>
                        <a:rPr lang="en-US" sz="1600" kern="1200" baseline="0" dirty="0">
                          <a:solidFill>
                            <a:schemeClr val="tx1"/>
                          </a:solidFill>
                          <a:latin typeface="+mn-lt"/>
                          <a:ea typeface="+mn-ea"/>
                          <a:cs typeface="+mn-cs"/>
                        </a:rPr>
                        <a:t>≥ </a:t>
                      </a:r>
                      <a:r>
                        <a:rPr lang="fr-FR" sz="1600" kern="1200" baseline="0" dirty="0">
                          <a:solidFill>
                            <a:schemeClr val="tx1"/>
                          </a:solidFill>
                          <a:latin typeface="+mn-lt"/>
                          <a:ea typeface="+mn-ea"/>
                          <a:cs typeface="+mn-cs"/>
                        </a:rPr>
                        <a:t> à 100 kg</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ctr"/>
                      <a:r>
                        <a:rPr lang="fr-FR" sz="1600" kern="1200" dirty="0">
                          <a:solidFill>
                            <a:schemeClr val="tx1"/>
                          </a:solidFill>
                          <a:latin typeface="+mn-lt"/>
                          <a:ea typeface="+mn-ea"/>
                          <a:cs typeface="+mn-cs"/>
                        </a:rPr>
                        <a:t>1</a:t>
                      </a:r>
                    </a:p>
                    <a:p>
                      <a:pPr algn="ctr"/>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Enquête</a:t>
                      </a:r>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publique</a:t>
                      </a:r>
                      <a:endParaRPr lang="fr-FR" sz="16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905883139"/>
                  </a:ext>
                </a:extLst>
              </a:tr>
            </a:tbl>
          </a:graphicData>
        </a:graphic>
      </p:graphicFrame>
      <p:pic>
        <p:nvPicPr>
          <p:cNvPr id="6" name="Picture 5">
            <a:extLst>
              <a:ext uri="{FF2B5EF4-FFF2-40B4-BE49-F238E27FC236}">
                <a16:creationId xmlns:a16="http://schemas.microsoft.com/office/drawing/2014/main" id="{CAE16B42-C374-D4FA-0E00-409E123461EA}"/>
              </a:ext>
            </a:extLst>
          </p:cNvPr>
          <p:cNvPicPr>
            <a:picLocks noChangeAspect="1"/>
          </p:cNvPicPr>
          <p:nvPr/>
        </p:nvPicPr>
        <p:blipFill>
          <a:blip r:embed="rId2"/>
          <a:stretch>
            <a:fillRect/>
          </a:stretch>
        </p:blipFill>
        <p:spPr>
          <a:xfrm>
            <a:off x="949083" y="3575321"/>
            <a:ext cx="3775318" cy="2494691"/>
          </a:xfrm>
          <a:prstGeom prst="rect">
            <a:avLst/>
          </a:prstGeom>
        </p:spPr>
      </p:pic>
      <p:sp>
        <p:nvSpPr>
          <p:cNvPr id="7" name="TextBox 6">
            <a:extLst>
              <a:ext uri="{FF2B5EF4-FFF2-40B4-BE49-F238E27FC236}">
                <a16:creationId xmlns:a16="http://schemas.microsoft.com/office/drawing/2014/main" id="{6D7ECF9C-9FCE-F04E-1C43-A5B1C005FACC}"/>
              </a:ext>
            </a:extLst>
          </p:cNvPr>
          <p:cNvSpPr txBox="1"/>
          <p:nvPr/>
        </p:nvSpPr>
        <p:spPr>
          <a:xfrm>
            <a:off x="5693169" y="4329005"/>
            <a:ext cx="5790562" cy="923330"/>
          </a:xfrm>
          <a:prstGeom prst="rect">
            <a:avLst/>
          </a:prstGeom>
          <a:noFill/>
        </p:spPr>
        <p:txBody>
          <a:bodyPr wrap="square" rtlCol="0">
            <a:spAutoFit/>
          </a:bodyPr>
          <a:lstStyle/>
          <a:p>
            <a:pPr marL="342900" indent="-342900">
              <a:buClr>
                <a:srgbClr val="D85424"/>
              </a:buClr>
              <a:buFont typeface="Wingdings" panose="05000000000000000000" pitchFamily="2" charset="2"/>
              <a:buChar char="Ø"/>
            </a:pPr>
            <a:r>
              <a:rPr lang="pt-BR" b="1" dirty="0">
                <a:latin typeface="Aptos Display" panose="020B0004020202020204" pitchFamily="34" charset="0"/>
                <a:cs typeface="Calibri" panose="020F0502020204030204" pitchFamily="34" charset="0"/>
                <a:sym typeface="Wingdings" panose="05000000000000000000" pitchFamily="2" charset="2"/>
              </a:rPr>
              <a:t>Règle de cumul: </a:t>
            </a:r>
          </a:p>
          <a:p>
            <a:pPr marL="358775" indent="-269875">
              <a:buClr>
                <a:schemeClr val="tx1"/>
              </a:buClr>
            </a:pPr>
            <a:r>
              <a:rPr lang="pt-BR" sz="2000" dirty="0">
                <a:solidFill>
                  <a:schemeClr val="tx2">
                    <a:lumMod val="50000"/>
                  </a:schemeClr>
                </a:solidFill>
                <a:latin typeface="+mn-lt"/>
                <a:sym typeface="Wingdings" panose="05000000000000000000" pitchFamily="2" charset="2"/>
              </a:rPr>
              <a:t>     </a:t>
            </a:r>
            <a:r>
              <a:rPr lang="pt-BR" sz="1600" dirty="0">
                <a:solidFill>
                  <a:schemeClr val="tx2">
                    <a:lumMod val="50000"/>
                  </a:schemeClr>
                </a:solidFill>
                <a:latin typeface="+mn-lt"/>
                <a:sym typeface="Wingdings" panose="05000000000000000000" pitchFamily="2" charset="2"/>
              </a:rPr>
              <a:t>Le cumul des puissances frigorifiques de toutes les installations présentes sur le site est pris en considération.</a:t>
            </a:r>
            <a:endParaRPr lang="en-US" sz="2000" dirty="0">
              <a:solidFill>
                <a:schemeClr val="tx2">
                  <a:lumMod val="50000"/>
                </a:schemeClr>
              </a:solidFill>
              <a:latin typeface="+mn-lt"/>
            </a:endParaRPr>
          </a:p>
        </p:txBody>
      </p:sp>
    </p:spTree>
    <p:extLst>
      <p:ext uri="{BB962C8B-B14F-4D97-AF65-F5344CB8AC3E}">
        <p14:creationId xmlns:p14="http://schemas.microsoft.com/office/powerpoint/2010/main" val="3172757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Dossier de demande</a:t>
            </a:r>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761450" y="1391238"/>
            <a:ext cx="5123535" cy="4821994"/>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lvl="1" indent="-342900" eaLnBrk="1" hangingPunct="1">
              <a:spcBef>
                <a:spcPts val="1000"/>
              </a:spcBef>
              <a:buClr>
                <a:srgbClr val="D85424"/>
              </a:buClr>
              <a:buFont typeface="Wingdings" panose="05000000000000000000" pitchFamily="2" charset="2"/>
              <a:buChar char="Ø"/>
            </a:pPr>
            <a:r>
              <a:rPr lang="en-US" sz="2000" kern="0" dirty="0"/>
              <a:t>Dossier </a:t>
            </a:r>
            <a:r>
              <a:rPr lang="en-US" sz="2000" kern="0" dirty="0" err="1"/>
              <a:t>spécifique</a:t>
            </a:r>
            <a:r>
              <a:rPr lang="en-US" sz="2000" kern="0" dirty="0"/>
              <a:t> aux installations de production de </a:t>
            </a:r>
            <a:r>
              <a:rPr lang="en-US" sz="2000" kern="0" dirty="0" err="1"/>
              <a:t>froid</a:t>
            </a:r>
            <a:r>
              <a:rPr lang="en-US" sz="2000" kern="0" dirty="0"/>
              <a:t>:</a:t>
            </a:r>
          </a:p>
          <a:p>
            <a:pPr marL="342900" lvl="1" indent="-342900" eaLnBrk="1" hangingPunct="1">
              <a:spcBef>
                <a:spcPts val="1000"/>
              </a:spcBef>
              <a:buClr>
                <a:srgbClr val="D85424"/>
              </a:buClr>
              <a:buFont typeface="Wingdings" panose="05000000000000000000" pitchFamily="2" charset="2"/>
              <a:buChar char="Ø"/>
            </a:pPr>
            <a:endParaRPr lang="en-US" sz="100" kern="0" dirty="0"/>
          </a:p>
          <a:p>
            <a:pPr lvl="1">
              <a:buClr>
                <a:srgbClr val="D85424"/>
              </a:buClr>
            </a:pPr>
            <a:r>
              <a:rPr lang="fr-FR" sz="1600" kern="0" dirty="0"/>
              <a:t>Type d’installation </a:t>
            </a:r>
            <a:r>
              <a:rPr lang="fr-FR" sz="1400" kern="0" dirty="0"/>
              <a:t>(type « H-FC / H-FO », « </a:t>
            </a:r>
            <a:r>
              <a:rPr lang="fr-FR" sz="1400" kern="0" dirty="0" err="1"/>
              <a:t>mono-bloc</a:t>
            </a:r>
            <a:r>
              <a:rPr lang="fr-FR" sz="1400" kern="0" dirty="0"/>
              <a:t> », « split », à condensation – à évaporation,…)</a:t>
            </a:r>
          </a:p>
          <a:p>
            <a:pPr lvl="1">
              <a:buClr>
                <a:srgbClr val="D85424"/>
              </a:buClr>
            </a:pPr>
            <a:r>
              <a:rPr lang="fr-FR" sz="1600" kern="0" dirty="0"/>
              <a:t>Données techniques</a:t>
            </a:r>
          </a:p>
          <a:p>
            <a:pPr lvl="2">
              <a:buClr>
                <a:srgbClr val="D85424"/>
              </a:buClr>
              <a:buFont typeface="Aptos" panose="020B0004020202020204" pitchFamily="34" charset="0"/>
              <a:buChar char="-"/>
            </a:pPr>
            <a:r>
              <a:rPr lang="fr-FR" sz="1400" kern="0" dirty="0"/>
              <a:t>Puissance frigorifique</a:t>
            </a:r>
          </a:p>
          <a:p>
            <a:pPr lvl="2">
              <a:buClr>
                <a:srgbClr val="D85424"/>
              </a:buClr>
              <a:buFont typeface="Aptos" panose="020B0004020202020204" pitchFamily="34" charset="0"/>
              <a:buChar char="-"/>
            </a:pPr>
            <a:r>
              <a:rPr lang="fr-FR" sz="1400" kern="0" dirty="0"/>
              <a:t>Puissance électrique</a:t>
            </a:r>
          </a:p>
          <a:p>
            <a:pPr lvl="2">
              <a:buClr>
                <a:srgbClr val="D85424"/>
              </a:buClr>
              <a:buFont typeface="Aptos" panose="020B0004020202020204" pitchFamily="34" charset="0"/>
              <a:buChar char="-"/>
            </a:pPr>
            <a:r>
              <a:rPr lang="fr-FR" sz="1400" kern="0" dirty="0"/>
              <a:t>Quantité de fluide réfrigérant</a:t>
            </a:r>
          </a:p>
          <a:p>
            <a:pPr lvl="2">
              <a:buClr>
                <a:srgbClr val="D85424"/>
              </a:buClr>
              <a:buFont typeface="Aptos" panose="020B0004020202020204" pitchFamily="34" charset="0"/>
              <a:buChar char="-"/>
            </a:pPr>
            <a:r>
              <a:rPr lang="fr-FR" sz="1400" kern="0" dirty="0"/>
              <a:t>Type du fluide réfrigérant</a:t>
            </a:r>
          </a:p>
          <a:p>
            <a:pPr lvl="2">
              <a:buClr>
                <a:srgbClr val="D85424"/>
              </a:buClr>
              <a:buFont typeface="Aptos" panose="020B0004020202020204" pitchFamily="34" charset="0"/>
              <a:buChar char="-"/>
            </a:pPr>
            <a:r>
              <a:rPr lang="fr-FR" sz="1400" kern="0" dirty="0"/>
              <a:t>Heures de fonctionnement annuelles</a:t>
            </a:r>
          </a:p>
          <a:p>
            <a:pPr lvl="2">
              <a:buClr>
                <a:srgbClr val="D85424"/>
              </a:buClr>
              <a:buFont typeface="Aptos" panose="020B0004020202020204" pitchFamily="34" charset="0"/>
              <a:buChar char="-"/>
            </a:pPr>
            <a:r>
              <a:rPr lang="fr-FR" sz="1400" kern="0" dirty="0"/>
              <a:t>Rendement EER</a:t>
            </a:r>
          </a:p>
          <a:p>
            <a:pPr lvl="2">
              <a:buClr>
                <a:srgbClr val="D85424"/>
              </a:buClr>
              <a:buFont typeface="Aptos" panose="020B0004020202020204" pitchFamily="34" charset="0"/>
              <a:buChar char="-"/>
            </a:pPr>
            <a:r>
              <a:rPr lang="fr-FR" sz="1400" kern="0" dirty="0"/>
              <a:t>Type d’évaporateur</a:t>
            </a:r>
          </a:p>
          <a:p>
            <a:pPr lvl="2">
              <a:buClr>
                <a:srgbClr val="D85424"/>
              </a:buClr>
              <a:buFont typeface="Aptos" panose="020B0004020202020204" pitchFamily="34" charset="0"/>
              <a:buChar char="-"/>
            </a:pPr>
            <a:r>
              <a:rPr lang="fr-FR" sz="1400" kern="0" dirty="0"/>
              <a:t>Type de condensateur</a:t>
            </a:r>
          </a:p>
          <a:p>
            <a:pPr lvl="2">
              <a:buClr>
                <a:srgbClr val="D85424"/>
              </a:buClr>
              <a:buFont typeface="Aptos" panose="020B0004020202020204" pitchFamily="34" charset="0"/>
              <a:buChar char="-"/>
            </a:pPr>
            <a:r>
              <a:rPr lang="fr-FR" sz="1400" kern="0" dirty="0"/>
              <a:t>Type de compresseur</a:t>
            </a:r>
          </a:p>
          <a:p>
            <a:pPr lvl="2">
              <a:buClr>
                <a:srgbClr val="D85424"/>
              </a:buClr>
              <a:buFont typeface="Arial" panose="020B0604020202020204" pitchFamily="34" charset="0"/>
              <a:buChar char="•"/>
            </a:pPr>
            <a:endParaRPr lang="fr-FR" sz="800" kern="0" dirty="0"/>
          </a:p>
          <a:p>
            <a:pPr lvl="1">
              <a:buClr>
                <a:srgbClr val="D85424"/>
              </a:buClr>
            </a:pPr>
            <a:r>
              <a:rPr lang="fr-FR" sz="1600" kern="0" dirty="0">
                <a:sym typeface="Wingdings" panose="05000000000000000000" pitchFamily="2" charset="2"/>
              </a:rPr>
              <a:t>Ventilation et filtration de l’air dans les locaux d’installation en cas de fuite du réfrigérant</a:t>
            </a:r>
            <a:endParaRPr lang="en-US" sz="1600" b="1" kern="0" dirty="0">
              <a:latin typeface="Aptos Display" panose="020B0004020202020204" pitchFamily="34" charset="0"/>
              <a:sym typeface="Wingdings" panose="05000000000000000000" pitchFamily="2" charset="2"/>
            </a:endParaRPr>
          </a:p>
        </p:txBody>
      </p:sp>
      <p:sp>
        <p:nvSpPr>
          <p:cNvPr id="8" name="Content Placeholder 7">
            <a:extLst>
              <a:ext uri="{FF2B5EF4-FFF2-40B4-BE49-F238E27FC236}">
                <a16:creationId xmlns:a16="http://schemas.microsoft.com/office/drawing/2014/main" id="{798C25FE-0DC5-777F-B67B-A9E49688481C}"/>
              </a:ext>
            </a:extLst>
          </p:cNvPr>
          <p:cNvSpPr txBox="1">
            <a:spLocks/>
          </p:cNvSpPr>
          <p:nvPr/>
        </p:nvSpPr>
        <p:spPr>
          <a:xfrm>
            <a:off x="6013939" y="1939424"/>
            <a:ext cx="5123536" cy="6336704"/>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85800" lvl="2" indent="-285750" eaLnBrk="1" hangingPunct="1">
              <a:spcBef>
                <a:spcPts val="1000"/>
              </a:spcBef>
              <a:buClr>
                <a:srgbClr val="D85424"/>
              </a:buClr>
              <a:buFont typeface="Arial" panose="020B0604020202020204" pitchFamily="34" charset="0"/>
              <a:buChar char="•"/>
            </a:pPr>
            <a:endParaRPr lang="en-US" sz="1400" dirty="0">
              <a:solidFill>
                <a:schemeClr val="tx1"/>
              </a:solidFill>
              <a:latin typeface="Aptos Display" panose="020B0004020202020204" pitchFamily="34" charset="0"/>
              <a:cs typeface="Calibri" panose="020F0502020204030204" pitchFamily="34" charset="0"/>
            </a:endParaRPr>
          </a:p>
          <a:p>
            <a:pPr marL="742950" lvl="1" indent="-285750" eaLnBrk="0" hangingPunct="0">
              <a:spcBef>
                <a:spcPct val="20000"/>
              </a:spcBef>
              <a:buClr>
                <a:srgbClr val="D85424"/>
              </a:buClr>
              <a:buFont typeface="Arial" pitchFamily="34" charset="0"/>
              <a:buChar char="•"/>
            </a:pPr>
            <a:r>
              <a:rPr lang="fr-FR" sz="1600" kern="0" dirty="0">
                <a:sym typeface="Wingdings" panose="05000000000000000000" pitchFamily="2" charset="2"/>
              </a:rPr>
              <a:t>Type et épaisseur (en mm) d’isolation thermique ainsi que coefficient de transmission (W/m2k) du récipient.</a:t>
            </a:r>
          </a:p>
          <a:p>
            <a:pPr marL="742950" lvl="1" indent="-285750" eaLnBrk="0" hangingPunct="0">
              <a:spcBef>
                <a:spcPct val="20000"/>
              </a:spcBef>
              <a:buClr>
                <a:srgbClr val="D85424"/>
              </a:buClr>
              <a:buFont typeface="Arial" pitchFamily="34" charset="0"/>
              <a:buChar char="•"/>
            </a:pPr>
            <a:r>
              <a:rPr lang="fr-FR" sz="1600" kern="0" dirty="0">
                <a:sym typeface="Wingdings" panose="05000000000000000000" pitchFamily="2" charset="2"/>
              </a:rPr>
              <a:t>Régulation des pompes en fonction du besoin en froid ?</a:t>
            </a:r>
          </a:p>
          <a:p>
            <a:pPr marL="742950" lvl="1" indent="-285750" eaLnBrk="0" hangingPunct="0">
              <a:spcBef>
                <a:spcPct val="20000"/>
              </a:spcBef>
              <a:buClr>
                <a:srgbClr val="D85424"/>
              </a:buClr>
              <a:buFont typeface="Arial" pitchFamily="34" charset="0"/>
              <a:buChar char="•"/>
            </a:pPr>
            <a:r>
              <a:rPr lang="fr-FR" sz="1600" kern="0" dirty="0">
                <a:sym typeface="Wingdings" panose="05000000000000000000" pitchFamily="2" charset="2"/>
              </a:rPr>
              <a:t>mesures de prévention de fuites du réfrigérant </a:t>
            </a:r>
          </a:p>
          <a:p>
            <a:pPr marL="742950" lvl="1" indent="-285750" eaLnBrk="0" hangingPunct="0">
              <a:spcBef>
                <a:spcPct val="20000"/>
              </a:spcBef>
              <a:buClr>
                <a:srgbClr val="D85424"/>
              </a:buClr>
              <a:buFont typeface="Arial" pitchFamily="34" charset="0"/>
              <a:buChar char="•"/>
            </a:pPr>
            <a:r>
              <a:rPr lang="fr-FR" sz="1600" kern="0" dirty="0">
                <a:sym typeface="Wingdings" panose="05000000000000000000" pitchFamily="2" charset="2"/>
              </a:rPr>
              <a:t>système de détection de fuites</a:t>
            </a:r>
          </a:p>
          <a:p>
            <a:pPr marL="742950" lvl="1" indent="-285750" eaLnBrk="0" hangingPunct="0">
              <a:spcBef>
                <a:spcPct val="20000"/>
              </a:spcBef>
              <a:buClr>
                <a:srgbClr val="D85424"/>
              </a:buClr>
              <a:buFont typeface="Arial" pitchFamily="34" charset="0"/>
              <a:buChar char="•"/>
            </a:pPr>
            <a:r>
              <a:rPr lang="fr-FR" sz="1600" kern="0" dirty="0">
                <a:sym typeface="Wingdings" panose="05000000000000000000" pitchFamily="2" charset="2"/>
              </a:rPr>
              <a:t>Emplacement (sur un plan récent)</a:t>
            </a:r>
          </a:p>
          <a:p>
            <a:pPr marL="742950" lvl="1" indent="-285750" eaLnBrk="0" hangingPunct="0">
              <a:spcBef>
                <a:spcPct val="20000"/>
              </a:spcBef>
              <a:buClr>
                <a:srgbClr val="D85424"/>
              </a:buClr>
              <a:buFont typeface="Arial" pitchFamily="34" charset="0"/>
              <a:buChar char="•"/>
            </a:pPr>
            <a:r>
              <a:rPr lang="fr-FR" sz="1600" kern="0" dirty="0">
                <a:sym typeface="Wingdings" panose="05000000000000000000" pitchFamily="2" charset="2"/>
              </a:rPr>
              <a:t>Plaque signalétique </a:t>
            </a:r>
          </a:p>
          <a:p>
            <a:pPr marL="742950" lvl="1" indent="-285750" eaLnBrk="0" hangingPunct="0">
              <a:spcBef>
                <a:spcPct val="20000"/>
              </a:spcBef>
              <a:buClr>
                <a:schemeClr val="tx1"/>
              </a:buClr>
              <a:buFont typeface="Arial" pitchFamily="34" charset="0"/>
              <a:buChar char="•"/>
            </a:pPr>
            <a:endParaRPr lang="fr-FR" sz="1600" kern="0" dirty="0"/>
          </a:p>
          <a:p>
            <a:pPr lvl="1">
              <a:buClr>
                <a:srgbClr val="D85424"/>
              </a:buClr>
            </a:pPr>
            <a:r>
              <a:rPr lang="fr-FR" sz="1600" kern="0" dirty="0"/>
              <a:t>Annexes:</a:t>
            </a:r>
          </a:p>
          <a:p>
            <a:pPr lvl="2">
              <a:buClr>
                <a:srgbClr val="D85424"/>
              </a:buClr>
              <a:buFont typeface="Aptos" panose="020B0004020202020204" pitchFamily="34" charset="0"/>
              <a:buChar char="-"/>
            </a:pPr>
            <a:r>
              <a:rPr lang="fr-FR" sz="1400" kern="0" dirty="0"/>
              <a:t>(éventuellement) Fiche technique de l’installation</a:t>
            </a:r>
          </a:p>
          <a:p>
            <a:pPr marL="685800" lvl="2" indent="-285750" eaLnBrk="1" hangingPunct="1">
              <a:lnSpc>
                <a:spcPct val="80000"/>
              </a:lnSpc>
              <a:spcBef>
                <a:spcPts val="1000"/>
              </a:spcBef>
              <a:buClr>
                <a:srgbClr val="D85424"/>
              </a:buClr>
              <a:buFont typeface="Arial" panose="020B0604020202020204" pitchFamily="34" charset="0"/>
              <a:buChar char="•"/>
            </a:pPr>
            <a:endParaRPr lang="en-US"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
        <p:nvSpPr>
          <p:cNvPr id="3" name="TextBox 2">
            <a:extLst>
              <a:ext uri="{FF2B5EF4-FFF2-40B4-BE49-F238E27FC236}">
                <a16:creationId xmlns:a16="http://schemas.microsoft.com/office/drawing/2014/main" id="{AF0B90BB-E884-1A0F-B668-A8457A2BD6F4}"/>
              </a:ext>
            </a:extLst>
          </p:cNvPr>
          <p:cNvSpPr txBox="1"/>
          <p:nvPr/>
        </p:nvSpPr>
        <p:spPr>
          <a:xfrm>
            <a:off x="864578" y="390597"/>
            <a:ext cx="3878872" cy="338554"/>
          </a:xfrm>
          <a:prstGeom prst="rect">
            <a:avLst/>
          </a:prstGeom>
          <a:noFill/>
        </p:spPr>
        <p:txBody>
          <a:bodyPr wrap="square">
            <a:spAutoFit/>
          </a:bodyPr>
          <a:lstStyle/>
          <a:p>
            <a:r>
              <a:rPr lang="en-US" sz="1600" b="1" dirty="0">
                <a:latin typeface="Aptos Display" panose="020B0004020202020204" pitchFamily="34" charset="0"/>
                <a:cs typeface="Calibri" panose="020F0502020204030204" pitchFamily="34" charset="0"/>
              </a:rPr>
              <a:t>Production de </a:t>
            </a:r>
            <a:r>
              <a:rPr lang="en-US" sz="1600" b="1" dirty="0" err="1">
                <a:latin typeface="Aptos Display" panose="020B0004020202020204" pitchFamily="34" charset="0"/>
                <a:cs typeface="Calibri" panose="020F0502020204030204" pitchFamily="34" charset="0"/>
              </a:rPr>
              <a:t>froid</a:t>
            </a:r>
            <a:r>
              <a:rPr lang="en-US" sz="1600" b="1" dirty="0">
                <a:latin typeface="Aptos Display" panose="020B0004020202020204" pitchFamily="34" charset="0"/>
                <a:cs typeface="Calibri" panose="020F0502020204030204" pitchFamily="34" charset="0"/>
              </a:rPr>
              <a:t> </a:t>
            </a:r>
          </a:p>
        </p:txBody>
      </p:sp>
    </p:spTree>
    <p:extLst>
      <p:ext uri="{BB962C8B-B14F-4D97-AF65-F5344CB8AC3E}">
        <p14:creationId xmlns:p14="http://schemas.microsoft.com/office/powerpoint/2010/main" val="1612401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805351"/>
            <a:ext cx="10749572" cy="708978"/>
          </a:xfrm>
        </p:spPr>
        <p:txBody>
          <a:bodyPr>
            <a:noAutofit/>
          </a:bodyPr>
          <a:lstStyle/>
          <a:p>
            <a:pPr>
              <a:lnSpc>
                <a:spcPct val="107000"/>
              </a:lnSpc>
              <a:spcAft>
                <a:spcPts val="800"/>
              </a:spcAft>
            </a:pPr>
            <a:r>
              <a:rPr lang="en-US" sz="4000" cap="all" dirty="0" err="1"/>
              <a:t>Spécificités</a:t>
            </a:r>
            <a:r>
              <a:rPr lang="en-US" sz="4000" cap="all" dirty="0"/>
              <a:t> - </a:t>
            </a:r>
            <a:r>
              <a:rPr lang="en-US" sz="4000" cap="all" dirty="0" err="1"/>
              <a:t>réfrigération</a:t>
            </a:r>
            <a:r>
              <a:rPr lang="en-US" sz="4000" cap="all" dirty="0"/>
              <a:t> du lait</a:t>
            </a:r>
          </a:p>
        </p:txBody>
      </p:sp>
      <p:sp>
        <p:nvSpPr>
          <p:cNvPr id="5" name="TextBox 4">
            <a:extLst>
              <a:ext uri="{FF2B5EF4-FFF2-40B4-BE49-F238E27FC236}">
                <a16:creationId xmlns:a16="http://schemas.microsoft.com/office/drawing/2014/main" id="{CAB5BD8A-6B0D-0789-88E5-8E66E4553B3E}"/>
              </a:ext>
            </a:extLst>
          </p:cNvPr>
          <p:cNvSpPr txBox="1"/>
          <p:nvPr/>
        </p:nvSpPr>
        <p:spPr>
          <a:xfrm>
            <a:off x="463260" y="2005121"/>
            <a:ext cx="10223789" cy="1366849"/>
          </a:xfrm>
          <a:prstGeom prst="rect">
            <a:avLst/>
          </a:prstGeom>
          <a:noFill/>
        </p:spPr>
        <p:txBody>
          <a:bodyPr wrap="square">
            <a:spAutoFit/>
          </a:bodyPr>
          <a:lstStyle/>
          <a:p>
            <a:pPr marL="742950" lvl="1" indent="-285750">
              <a:lnSpc>
                <a:spcPct val="80000"/>
              </a:lnSpc>
              <a:spcBef>
                <a:spcPts val="1000"/>
              </a:spcBef>
              <a:buClr>
                <a:srgbClr val="D85424"/>
              </a:buClr>
              <a:buFont typeface="Wingdings" panose="05000000000000000000" pitchFamily="2" charset="2"/>
              <a:buChar char="Ø"/>
            </a:pPr>
            <a:r>
              <a:rPr lang="fr-FR" sz="1600" dirty="0">
                <a:solidFill>
                  <a:srgbClr val="000000"/>
                </a:solidFill>
                <a:latin typeface="Aptos Display" panose="020B0004020202020204" pitchFamily="34" charset="0"/>
              </a:rPr>
              <a:t>Le rendement EER (Energy </a:t>
            </a:r>
            <a:r>
              <a:rPr lang="fr-FR" sz="1600" dirty="0" err="1">
                <a:solidFill>
                  <a:srgbClr val="000000"/>
                </a:solidFill>
                <a:latin typeface="Aptos Display" panose="020B0004020202020204" pitchFamily="34" charset="0"/>
              </a:rPr>
              <a:t>Efficency</a:t>
            </a:r>
            <a:r>
              <a:rPr lang="fr-FR" sz="1600" dirty="0">
                <a:solidFill>
                  <a:srgbClr val="000000"/>
                </a:solidFill>
                <a:latin typeface="Aptos Display" panose="020B0004020202020204" pitchFamily="34" charset="0"/>
              </a:rPr>
              <a:t> Ratio) de chaque installation de production de froid doit être supérieur à la valeur de 2,9. </a:t>
            </a:r>
            <a:endParaRPr lang="en-US" sz="1600" dirty="0">
              <a:solidFill>
                <a:srgbClr val="000000"/>
              </a:solidFill>
              <a:latin typeface="Aptos Display" panose="020B0004020202020204" pitchFamily="34" charset="0"/>
            </a:endParaRPr>
          </a:p>
          <a:p>
            <a:pPr marL="742950" lvl="1" indent="-285750">
              <a:lnSpc>
                <a:spcPct val="80000"/>
              </a:lnSpc>
              <a:spcBef>
                <a:spcPts val="1000"/>
              </a:spcBef>
              <a:buClr>
                <a:srgbClr val="D85424"/>
              </a:buClr>
              <a:buFont typeface="Wingdings" panose="05000000000000000000" pitchFamily="2" charset="2"/>
              <a:buChar char="Ø"/>
            </a:pPr>
            <a:r>
              <a:rPr lang="fr-LU" sz="1600" dirty="0">
                <a:solidFill>
                  <a:srgbClr val="000000"/>
                </a:solidFill>
                <a:latin typeface="Aptos Display" panose="020B0004020202020204" pitchFamily="34" charset="0"/>
              </a:rPr>
              <a:t>Une plaque signalétique clairement visible doit être placée à proximité de chaque installation de production de froid</a:t>
            </a:r>
            <a:endParaRPr lang="en-US" sz="1800" dirty="0">
              <a:effectLst/>
              <a:latin typeface="Aptos Display" panose="020B0004020202020204" pitchFamily="34" charset="0"/>
              <a:ea typeface="Times New Roman" panose="02020603050405020304" pitchFamily="18" charset="0"/>
              <a:cs typeface="Times New Roman" panose="02020603050405020304" pitchFamily="18" charset="0"/>
            </a:endParaRPr>
          </a:p>
          <a:p>
            <a:pPr marL="742950" lvl="1" indent="-285750">
              <a:lnSpc>
                <a:spcPct val="80000"/>
              </a:lnSpc>
              <a:spcBef>
                <a:spcPts val="1000"/>
              </a:spcBef>
              <a:buClr>
                <a:srgbClr val="D85424"/>
              </a:buClr>
              <a:buFont typeface="Wingdings" panose="05000000000000000000" pitchFamily="2" charset="2"/>
              <a:buChar char="§"/>
            </a:pPr>
            <a:endParaRPr lang="en-US" dirty="0">
              <a:solidFill>
                <a:srgbClr val="000000"/>
              </a:solidFill>
              <a:latin typeface="Aptos Display" panose="020B0004020202020204" pitchFamily="34" charset="0"/>
            </a:endParaRPr>
          </a:p>
        </p:txBody>
      </p:sp>
      <p:sp>
        <p:nvSpPr>
          <p:cNvPr id="3" name="TextBox 2">
            <a:extLst>
              <a:ext uri="{FF2B5EF4-FFF2-40B4-BE49-F238E27FC236}">
                <a16:creationId xmlns:a16="http://schemas.microsoft.com/office/drawing/2014/main" id="{2DB99404-74EC-A662-3CFA-19A937F715CF}"/>
              </a:ext>
            </a:extLst>
          </p:cNvPr>
          <p:cNvSpPr txBox="1"/>
          <p:nvPr/>
        </p:nvSpPr>
        <p:spPr>
          <a:xfrm>
            <a:off x="864578" y="390597"/>
            <a:ext cx="3878872" cy="338554"/>
          </a:xfrm>
          <a:prstGeom prst="rect">
            <a:avLst/>
          </a:prstGeom>
          <a:noFill/>
        </p:spPr>
        <p:txBody>
          <a:bodyPr wrap="square">
            <a:spAutoFit/>
          </a:bodyPr>
          <a:lstStyle/>
          <a:p>
            <a:r>
              <a:rPr lang="en-US" sz="1600" b="1" dirty="0">
                <a:latin typeface="Aptos Display" panose="020B0004020202020204" pitchFamily="34" charset="0"/>
                <a:cs typeface="Calibri" panose="020F0502020204030204" pitchFamily="34" charset="0"/>
              </a:rPr>
              <a:t>Production de </a:t>
            </a:r>
            <a:r>
              <a:rPr lang="en-US" sz="1600" b="1" dirty="0" err="1">
                <a:latin typeface="Aptos Display" panose="020B0004020202020204" pitchFamily="34" charset="0"/>
                <a:cs typeface="Calibri" panose="020F0502020204030204" pitchFamily="34" charset="0"/>
              </a:rPr>
              <a:t>froid</a:t>
            </a:r>
            <a:r>
              <a:rPr lang="en-US" sz="1600" b="1" dirty="0">
                <a:latin typeface="Aptos Display" panose="020B0004020202020204" pitchFamily="34" charset="0"/>
                <a:cs typeface="Calibri" panose="020F0502020204030204" pitchFamily="34" charset="0"/>
              </a:rPr>
              <a:t> </a:t>
            </a:r>
          </a:p>
        </p:txBody>
      </p:sp>
    </p:spTree>
    <p:extLst>
      <p:ext uri="{BB962C8B-B14F-4D97-AF65-F5344CB8AC3E}">
        <p14:creationId xmlns:p14="http://schemas.microsoft.com/office/powerpoint/2010/main" val="577125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614851"/>
            <a:ext cx="5431364" cy="708978"/>
          </a:xfrm>
        </p:spPr>
        <p:txBody>
          <a:bodyPr>
            <a:noAutofit/>
          </a:bodyPr>
          <a:lstStyle/>
          <a:p>
            <a:pPr>
              <a:lnSpc>
                <a:spcPct val="107000"/>
              </a:lnSpc>
              <a:spcAft>
                <a:spcPts val="800"/>
              </a:spcAft>
            </a:pPr>
            <a:r>
              <a:rPr lang="en-US" sz="4000" cap="all" dirty="0" err="1"/>
              <a:t>Dépôt</a:t>
            </a:r>
            <a:r>
              <a:rPr lang="en-US" sz="4000" cap="all" dirty="0"/>
              <a:t> de substances</a:t>
            </a:r>
            <a:endParaRPr lang="en-US" sz="4000" cap="all"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84457" y="1393380"/>
            <a:ext cx="9986961" cy="498230"/>
          </a:xfrm>
        </p:spPr>
        <p:txBody>
          <a:bodyPr>
            <a:normAutofit/>
          </a:bodyPr>
          <a:lstStyle/>
          <a:p>
            <a:r>
              <a:rPr lang="pt-BR" sz="1800" dirty="0">
                <a:sym typeface="Wingdings" panose="05000000000000000000" pitchFamily="2" charset="2"/>
              </a:rPr>
              <a:t>Substances et mélanges avec mention </a:t>
            </a:r>
            <a:r>
              <a:rPr lang="fr-FR" sz="1800" i="1" dirty="0">
                <a:sym typeface="Wingdings" panose="05000000000000000000" pitchFamily="2" charset="2"/>
              </a:rPr>
              <a:t>« </a:t>
            </a:r>
            <a:r>
              <a:rPr lang="pt-BR" sz="1800" i="1" dirty="0">
                <a:sym typeface="Wingdings" panose="05000000000000000000" pitchFamily="2" charset="2"/>
              </a:rPr>
              <a:t>Danger</a:t>
            </a:r>
            <a:r>
              <a:rPr lang="fr-FR" sz="1800" i="1" dirty="0">
                <a:sym typeface="Wingdings" panose="05000000000000000000" pitchFamily="2" charset="2"/>
              </a:rPr>
              <a:t> » * </a:t>
            </a:r>
            <a:endParaRPr lang="en-US" sz="1800" dirty="0">
              <a:sym typeface="Wingdings" panose="05000000000000000000" pitchFamily="2" charset="2"/>
            </a:endParaRPr>
          </a:p>
          <a:p>
            <a:endParaRPr lang="en-US" sz="2000" dirty="0"/>
          </a:p>
          <a:p>
            <a:pPr marL="685800" lvl="2">
              <a:spcBef>
                <a:spcPts val="1000"/>
              </a:spcBef>
              <a:spcAft>
                <a:spcPts val="600"/>
              </a:spcAft>
            </a:pPr>
            <a:endParaRPr lang="fr-FR" sz="1800" dirty="0"/>
          </a:p>
          <a:p>
            <a:endParaRPr lang="en-US" dirty="0"/>
          </a:p>
        </p:txBody>
      </p:sp>
      <p:graphicFrame>
        <p:nvGraphicFramePr>
          <p:cNvPr id="6" name="Table 5">
            <a:extLst>
              <a:ext uri="{FF2B5EF4-FFF2-40B4-BE49-F238E27FC236}">
                <a16:creationId xmlns:a16="http://schemas.microsoft.com/office/drawing/2014/main" id="{639CE092-0751-E465-1677-872268B7C669}"/>
              </a:ext>
            </a:extLst>
          </p:cNvPr>
          <p:cNvGraphicFramePr>
            <a:graphicFrameLocks noGrp="1"/>
          </p:cNvGraphicFramePr>
          <p:nvPr>
            <p:extLst>
              <p:ext uri="{D42A27DB-BD31-4B8C-83A1-F6EECF244321}">
                <p14:modId xmlns:p14="http://schemas.microsoft.com/office/powerpoint/2010/main" val="920719196"/>
              </p:ext>
            </p:extLst>
          </p:nvPr>
        </p:nvGraphicFramePr>
        <p:xfrm>
          <a:off x="921728" y="1731342"/>
          <a:ext cx="10285815" cy="1394010"/>
        </p:xfrm>
        <a:graphic>
          <a:graphicData uri="http://schemas.openxmlformats.org/drawingml/2006/table">
            <a:tbl>
              <a:tblPr firstRow="1" bandRow="1">
                <a:tableStyleId>{BC89EF96-8CEA-46FF-86C4-4CE0E7609802}</a:tableStyleId>
              </a:tblPr>
              <a:tblGrid>
                <a:gridCol w="2149718">
                  <a:extLst>
                    <a:ext uri="{9D8B030D-6E8A-4147-A177-3AD203B41FA5}">
                      <a16:colId xmlns:a16="http://schemas.microsoft.com/office/drawing/2014/main" val="2297003080"/>
                    </a:ext>
                  </a:extLst>
                </a:gridCol>
                <a:gridCol w="3001108">
                  <a:extLst>
                    <a:ext uri="{9D8B030D-6E8A-4147-A177-3AD203B41FA5}">
                      <a16:colId xmlns:a16="http://schemas.microsoft.com/office/drawing/2014/main" val="3193134951"/>
                    </a:ext>
                  </a:extLst>
                </a:gridCol>
                <a:gridCol w="1817077">
                  <a:extLst>
                    <a:ext uri="{9D8B030D-6E8A-4147-A177-3AD203B41FA5}">
                      <a16:colId xmlns:a16="http://schemas.microsoft.com/office/drawing/2014/main" val="3617985160"/>
                    </a:ext>
                  </a:extLst>
                </a:gridCol>
                <a:gridCol w="3317912">
                  <a:extLst>
                    <a:ext uri="{9D8B030D-6E8A-4147-A177-3AD203B41FA5}">
                      <a16:colId xmlns:a16="http://schemas.microsoft.com/office/drawing/2014/main" val="1284839288"/>
                    </a:ext>
                  </a:extLst>
                </a:gridCol>
              </a:tblGrid>
              <a:tr h="418890">
                <a:tc gridSpan="2">
                  <a:txBody>
                    <a:bodyPr/>
                    <a:lstStyle/>
                    <a:p>
                      <a:pPr algn="ctr"/>
                      <a:r>
                        <a:rPr lang="en-US" sz="1600" dirty="0" err="1">
                          <a:solidFill>
                            <a:schemeClr val="tx1"/>
                          </a:solidFill>
                        </a:rPr>
                        <a:t>Solides</a:t>
                      </a:r>
                      <a:endParaRPr lang="fr-FR" sz="16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hMerge="1">
                  <a:txBody>
                    <a:bodyPr/>
                    <a:lstStyle/>
                    <a:p>
                      <a:endParaRPr lang="en-US"/>
                    </a:p>
                  </a:txBody>
                  <a:tcPr/>
                </a:tc>
                <a:tc gridSpan="2">
                  <a:txBody>
                    <a:bodyPr/>
                    <a:lstStyle/>
                    <a:p>
                      <a:pPr algn="ctr"/>
                      <a:r>
                        <a:rPr lang="en-US" sz="1600" dirty="0" err="1">
                          <a:solidFill>
                            <a:schemeClr val="tx1"/>
                          </a:solidFill>
                        </a:rPr>
                        <a:t>Liquides</a:t>
                      </a:r>
                      <a:r>
                        <a:rPr lang="en-US" sz="1600" dirty="0">
                          <a:solidFill>
                            <a:schemeClr val="tx1"/>
                          </a:solidFill>
                        </a:rPr>
                        <a:t> et </a:t>
                      </a:r>
                      <a:r>
                        <a:rPr lang="en-US" sz="1600" dirty="0" err="1">
                          <a:solidFill>
                            <a:schemeClr val="tx1"/>
                          </a:solidFill>
                        </a:rPr>
                        <a:t>gaz</a:t>
                      </a:r>
                      <a:endParaRPr lang="fr-FR" sz="16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640055605"/>
                  </a:ext>
                </a:extLst>
              </a:tr>
              <a:tr h="396000">
                <a:tc>
                  <a:txBody>
                    <a:bodyPr/>
                    <a:lstStyle/>
                    <a:p>
                      <a:r>
                        <a:rPr lang="en-US" sz="1600" dirty="0">
                          <a:solidFill>
                            <a:schemeClr val="tx1"/>
                          </a:solidFill>
                        </a:rPr>
                        <a:t>≥</a:t>
                      </a:r>
                      <a:r>
                        <a:rPr lang="en-US" sz="1600" baseline="0" dirty="0">
                          <a:solidFill>
                            <a:schemeClr val="tx1"/>
                          </a:solidFill>
                        </a:rPr>
                        <a:t> 100 kg et ≤ 300 kg</a:t>
                      </a:r>
                      <a:endParaRPr lang="fr-FR" sz="16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r>
                        <a:rPr lang="en-US" sz="1600" dirty="0">
                          <a:solidFill>
                            <a:schemeClr val="tx1"/>
                          </a:solidFill>
                        </a:rPr>
                        <a:t>Cl. 3</a:t>
                      </a:r>
                      <a:endParaRPr lang="fr-FR" sz="16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r>
                        <a:rPr lang="en-US" sz="1600" dirty="0">
                          <a:solidFill>
                            <a:schemeClr val="tx1"/>
                          </a:solidFill>
                        </a:rPr>
                        <a:t>≥ 100 l et </a:t>
                      </a:r>
                      <a:r>
                        <a:rPr lang="en-US" sz="1600" baseline="0" dirty="0">
                          <a:solidFill>
                            <a:schemeClr val="tx1"/>
                          </a:solidFill>
                        </a:rPr>
                        <a:t>≤</a:t>
                      </a:r>
                      <a:r>
                        <a:rPr lang="en-US" sz="1600" dirty="0">
                          <a:solidFill>
                            <a:schemeClr val="tx1"/>
                          </a:solidFill>
                        </a:rPr>
                        <a:t> 500 l</a:t>
                      </a:r>
                      <a:endParaRPr lang="fr-FR" sz="16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r>
                        <a:rPr lang="en-US" sz="1600" dirty="0">
                          <a:solidFill>
                            <a:schemeClr val="tx1"/>
                          </a:solidFill>
                        </a:rPr>
                        <a:t>Cl. 3</a:t>
                      </a:r>
                      <a:endParaRPr lang="fr-FR" sz="16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716820483"/>
                  </a:ext>
                </a:extLst>
              </a:tr>
              <a:tr h="396000">
                <a:tc>
                  <a:txBody>
                    <a:bodyPr/>
                    <a:lstStyle/>
                    <a:p>
                      <a:r>
                        <a:rPr lang="en-US" sz="1600" dirty="0">
                          <a:solidFill>
                            <a:schemeClr val="tx1"/>
                          </a:solidFill>
                        </a:rPr>
                        <a:t>&gt; 300</a:t>
                      </a:r>
                      <a:r>
                        <a:rPr lang="en-US" sz="1600" baseline="0" dirty="0">
                          <a:solidFill>
                            <a:schemeClr val="tx1"/>
                          </a:solidFill>
                        </a:rPr>
                        <a:t> kg</a:t>
                      </a:r>
                      <a:endParaRPr lang="fr-FR" sz="16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r>
                        <a:rPr lang="en-US" sz="1600" dirty="0">
                          <a:solidFill>
                            <a:schemeClr val="tx1"/>
                          </a:solidFill>
                        </a:rPr>
                        <a:t>Cl. 1 </a:t>
                      </a:r>
                      <a:r>
                        <a:rPr lang="en-US" sz="1600" b="1" dirty="0">
                          <a:solidFill>
                            <a:schemeClr val="tx1"/>
                          </a:solidFill>
                        </a:rPr>
                        <a:t>(+ étude des </a:t>
                      </a:r>
                      <a:r>
                        <a:rPr lang="en-US" sz="1600" b="1" dirty="0" err="1">
                          <a:solidFill>
                            <a:schemeClr val="tx1"/>
                          </a:solidFill>
                        </a:rPr>
                        <a:t>risques</a:t>
                      </a:r>
                      <a:r>
                        <a:rPr lang="en-US" sz="1600" dirty="0">
                          <a:solidFill>
                            <a:schemeClr val="tx1"/>
                          </a:solidFill>
                        </a:rPr>
                        <a:t>)</a:t>
                      </a:r>
                    </a:p>
                    <a:p>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Enquête</a:t>
                      </a:r>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publique</a:t>
                      </a:r>
                      <a:endParaRPr lang="fr-FR" sz="16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r>
                        <a:rPr lang="en-US" sz="1600" dirty="0">
                          <a:solidFill>
                            <a:schemeClr val="tx1"/>
                          </a:solidFill>
                        </a:rPr>
                        <a:t>&gt; 500 l</a:t>
                      </a:r>
                      <a:endParaRPr lang="fr-FR" sz="16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r>
                        <a:rPr lang="en-US" sz="1600" dirty="0">
                          <a:solidFill>
                            <a:schemeClr val="tx1"/>
                          </a:solidFill>
                        </a:rPr>
                        <a:t>Cl. 1 </a:t>
                      </a:r>
                      <a:r>
                        <a:rPr lang="en-US" sz="1600" b="0" kern="1200" dirty="0">
                          <a:solidFill>
                            <a:schemeClr val="tx1"/>
                          </a:solidFill>
                        </a:rPr>
                        <a:t>(</a:t>
                      </a:r>
                      <a:r>
                        <a:rPr lang="en-US" sz="1600" b="1" kern="1200" dirty="0">
                          <a:solidFill>
                            <a:schemeClr val="tx1"/>
                          </a:solidFill>
                        </a:rPr>
                        <a:t>+ étude des </a:t>
                      </a:r>
                      <a:r>
                        <a:rPr lang="en-US" sz="1600" b="1" kern="1200" dirty="0" err="1">
                          <a:solidFill>
                            <a:schemeClr val="tx1"/>
                          </a:solidFill>
                        </a:rPr>
                        <a:t>risques</a:t>
                      </a:r>
                      <a:r>
                        <a:rPr lang="en-US" sz="1600" kern="1200" dirty="0">
                          <a:solidFill>
                            <a:schemeClr val="tx1"/>
                          </a:solidFill>
                        </a:rPr>
                        <a:t>)</a:t>
                      </a:r>
                    </a:p>
                    <a:p>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Enquête</a:t>
                      </a:r>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publique</a:t>
                      </a:r>
                      <a:endParaRPr lang="fr-FR" sz="1600" kern="12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4042978548"/>
                  </a:ext>
                </a:extLst>
              </a:tr>
            </a:tbl>
          </a:graphicData>
        </a:graphic>
      </p:graphicFrame>
      <p:sp>
        <p:nvSpPr>
          <p:cNvPr id="7" name="Content Placeholder 3">
            <a:extLst>
              <a:ext uri="{FF2B5EF4-FFF2-40B4-BE49-F238E27FC236}">
                <a16:creationId xmlns:a16="http://schemas.microsoft.com/office/drawing/2014/main" id="{281CE544-C124-3885-DAB2-D7DD37819309}"/>
              </a:ext>
            </a:extLst>
          </p:cNvPr>
          <p:cNvSpPr txBox="1">
            <a:spLocks/>
          </p:cNvSpPr>
          <p:nvPr/>
        </p:nvSpPr>
        <p:spPr>
          <a:xfrm>
            <a:off x="921728" y="5189319"/>
            <a:ext cx="9986961" cy="1177601"/>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pt-BR" sz="1600" b="1" dirty="0">
                <a:sym typeface="Wingdings" panose="05000000000000000000" pitchFamily="2" charset="2"/>
              </a:rPr>
              <a:t>Règle de cumul: </a:t>
            </a:r>
            <a:br>
              <a:rPr lang="pt-BR" sz="1600" b="1" dirty="0">
                <a:sym typeface="Wingdings" panose="05000000000000000000" pitchFamily="2" charset="2"/>
              </a:rPr>
            </a:br>
            <a:r>
              <a:rPr lang="pt-BR" sz="1600" dirty="0">
                <a:sym typeface="Wingdings" panose="05000000000000000000" pitchFamily="2" charset="2"/>
              </a:rPr>
              <a:t>Le cumul de la capacité de tous les dépôts présents sur le site est pris en considération. </a:t>
            </a:r>
            <a:br>
              <a:rPr lang="pt-BR" sz="1600" dirty="0">
                <a:sym typeface="Wingdings" panose="05000000000000000000" pitchFamily="2" charset="2"/>
              </a:rPr>
            </a:br>
            <a:r>
              <a:rPr lang="pt-BR" sz="1600" dirty="0">
                <a:sym typeface="Wingdings" panose="05000000000000000000" pitchFamily="2" charset="2"/>
              </a:rPr>
              <a:t>p.ex: 90 l de détergents à mention </a:t>
            </a:r>
            <a:r>
              <a:rPr lang="fr-FR" sz="1600" dirty="0">
                <a:sym typeface="Wingdings" panose="05000000000000000000" pitchFamily="2" charset="2"/>
              </a:rPr>
              <a:t>« </a:t>
            </a:r>
            <a:r>
              <a:rPr lang="pt-BR" sz="1600" dirty="0">
                <a:sym typeface="Wingdings" panose="05000000000000000000" pitchFamily="2" charset="2"/>
              </a:rPr>
              <a:t>danger</a:t>
            </a:r>
            <a:r>
              <a:rPr lang="fr-FR" sz="1600" dirty="0">
                <a:sym typeface="Wingdings" panose="05000000000000000000" pitchFamily="2" charset="2"/>
              </a:rPr>
              <a:t> »</a:t>
            </a:r>
            <a:r>
              <a:rPr lang="pt-BR" sz="1600" dirty="0">
                <a:sym typeface="Wingdings" panose="05000000000000000000" pitchFamily="2" charset="2"/>
              </a:rPr>
              <a:t> dans la chambre à lait et 20 litres de solvents à mention </a:t>
            </a:r>
            <a:r>
              <a:rPr lang="fr-FR" sz="1600" dirty="0">
                <a:sym typeface="Wingdings" panose="05000000000000000000" pitchFamily="2" charset="2"/>
              </a:rPr>
              <a:t>« </a:t>
            </a:r>
            <a:r>
              <a:rPr lang="pt-BR" sz="1600" dirty="0">
                <a:sym typeface="Wingdings" panose="05000000000000000000" pitchFamily="2" charset="2"/>
              </a:rPr>
              <a:t>danger</a:t>
            </a:r>
            <a:r>
              <a:rPr lang="fr-FR" sz="1600" dirty="0">
                <a:sym typeface="Wingdings" panose="05000000000000000000" pitchFamily="2" charset="2"/>
              </a:rPr>
              <a:t> » </a:t>
            </a:r>
            <a:r>
              <a:rPr lang="pt-BR" sz="1600" dirty="0">
                <a:sym typeface="Wingdings" panose="05000000000000000000" pitchFamily="2" charset="2"/>
              </a:rPr>
              <a:t>dans l’atelier  Classe 3</a:t>
            </a:r>
            <a:endParaRPr lang="pt-BR" sz="1600" b="1" dirty="0">
              <a:sym typeface="Wingdings" panose="05000000000000000000" pitchFamily="2" charset="2"/>
            </a:endParaRPr>
          </a:p>
          <a:p>
            <a:endParaRPr lang="en-US" sz="1800" dirty="0"/>
          </a:p>
          <a:p>
            <a:pPr marL="685800" lvl="2">
              <a:spcBef>
                <a:spcPts val="1000"/>
              </a:spcBef>
              <a:spcAft>
                <a:spcPts val="600"/>
              </a:spcAft>
            </a:pPr>
            <a:endParaRPr lang="fr-FR" sz="1600" dirty="0"/>
          </a:p>
          <a:p>
            <a:endParaRPr lang="en-US" sz="2400" dirty="0"/>
          </a:p>
        </p:txBody>
      </p:sp>
      <p:sp>
        <p:nvSpPr>
          <p:cNvPr id="8" name="Content Placeholder 3">
            <a:extLst>
              <a:ext uri="{FF2B5EF4-FFF2-40B4-BE49-F238E27FC236}">
                <a16:creationId xmlns:a16="http://schemas.microsoft.com/office/drawing/2014/main" id="{3B8D4C91-0123-9FE1-EDDD-C550223319CD}"/>
              </a:ext>
            </a:extLst>
          </p:cNvPr>
          <p:cNvSpPr txBox="1">
            <a:spLocks/>
          </p:cNvSpPr>
          <p:nvPr/>
        </p:nvSpPr>
        <p:spPr>
          <a:xfrm>
            <a:off x="921728" y="3275397"/>
            <a:ext cx="9986961" cy="312870"/>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800" dirty="0">
                <a:sym typeface="Wingdings" panose="05000000000000000000" pitchFamily="2" charset="2"/>
              </a:rPr>
              <a:t>Substances et mélanges avec mention </a:t>
            </a:r>
            <a:r>
              <a:rPr lang="fr-FR" sz="1800" i="1" dirty="0">
                <a:sym typeface="Wingdings" panose="05000000000000000000" pitchFamily="2" charset="2"/>
              </a:rPr>
              <a:t>« </a:t>
            </a:r>
            <a:r>
              <a:rPr lang="pt-BR" sz="1800" i="1" dirty="0">
                <a:sym typeface="Wingdings" panose="05000000000000000000" pitchFamily="2" charset="2"/>
              </a:rPr>
              <a:t>Attention</a:t>
            </a:r>
            <a:r>
              <a:rPr lang="fr-FR" sz="1800" i="1" dirty="0">
                <a:sym typeface="Wingdings" panose="05000000000000000000" pitchFamily="2" charset="2"/>
              </a:rPr>
              <a:t> » ou sans mention d’avertissement *</a:t>
            </a:r>
            <a:endParaRPr lang="en-US" sz="1800" dirty="0">
              <a:sym typeface="Wingdings" panose="05000000000000000000" pitchFamily="2" charset="2"/>
            </a:endParaRPr>
          </a:p>
          <a:p>
            <a:endParaRPr lang="en-US" sz="2000" dirty="0"/>
          </a:p>
          <a:p>
            <a:pPr marL="685800" lvl="2">
              <a:spcBef>
                <a:spcPts val="1000"/>
              </a:spcBef>
              <a:spcAft>
                <a:spcPts val="600"/>
              </a:spcAft>
            </a:pPr>
            <a:endParaRPr lang="fr-FR" sz="1800" dirty="0"/>
          </a:p>
          <a:p>
            <a:endParaRPr lang="en-US" dirty="0"/>
          </a:p>
        </p:txBody>
      </p:sp>
      <p:graphicFrame>
        <p:nvGraphicFramePr>
          <p:cNvPr id="9" name="Table 8">
            <a:extLst>
              <a:ext uri="{FF2B5EF4-FFF2-40B4-BE49-F238E27FC236}">
                <a16:creationId xmlns:a16="http://schemas.microsoft.com/office/drawing/2014/main" id="{78A59605-B651-3D74-B75D-4915EF8C3FDE}"/>
              </a:ext>
            </a:extLst>
          </p:cNvPr>
          <p:cNvGraphicFramePr>
            <a:graphicFrameLocks noGrp="1"/>
          </p:cNvGraphicFramePr>
          <p:nvPr>
            <p:extLst>
              <p:ext uri="{D42A27DB-BD31-4B8C-83A1-F6EECF244321}">
                <p14:modId xmlns:p14="http://schemas.microsoft.com/office/powerpoint/2010/main" val="3805676018"/>
              </p:ext>
            </p:extLst>
          </p:nvPr>
        </p:nvGraphicFramePr>
        <p:xfrm>
          <a:off x="921727" y="3658371"/>
          <a:ext cx="10285815" cy="1394010"/>
        </p:xfrm>
        <a:graphic>
          <a:graphicData uri="http://schemas.openxmlformats.org/drawingml/2006/table">
            <a:tbl>
              <a:tblPr firstRow="1" bandRow="1">
                <a:tableStyleId>{BC89EF96-8CEA-46FF-86C4-4CE0E7609802}</a:tableStyleId>
              </a:tblPr>
              <a:tblGrid>
                <a:gridCol w="2114550">
                  <a:extLst>
                    <a:ext uri="{9D8B030D-6E8A-4147-A177-3AD203B41FA5}">
                      <a16:colId xmlns:a16="http://schemas.microsoft.com/office/drawing/2014/main" val="2297003080"/>
                    </a:ext>
                  </a:extLst>
                </a:gridCol>
                <a:gridCol w="3036276">
                  <a:extLst>
                    <a:ext uri="{9D8B030D-6E8A-4147-A177-3AD203B41FA5}">
                      <a16:colId xmlns:a16="http://schemas.microsoft.com/office/drawing/2014/main" val="3193134951"/>
                    </a:ext>
                  </a:extLst>
                </a:gridCol>
                <a:gridCol w="1817077">
                  <a:extLst>
                    <a:ext uri="{9D8B030D-6E8A-4147-A177-3AD203B41FA5}">
                      <a16:colId xmlns:a16="http://schemas.microsoft.com/office/drawing/2014/main" val="3617985160"/>
                    </a:ext>
                  </a:extLst>
                </a:gridCol>
                <a:gridCol w="3317912">
                  <a:extLst>
                    <a:ext uri="{9D8B030D-6E8A-4147-A177-3AD203B41FA5}">
                      <a16:colId xmlns:a16="http://schemas.microsoft.com/office/drawing/2014/main" val="1284839288"/>
                    </a:ext>
                  </a:extLst>
                </a:gridCol>
              </a:tblGrid>
              <a:tr h="418890">
                <a:tc gridSpan="2">
                  <a:txBody>
                    <a:bodyPr/>
                    <a:lstStyle/>
                    <a:p>
                      <a:pPr algn="ctr"/>
                      <a:r>
                        <a:rPr lang="en-US" sz="1600" dirty="0" err="1">
                          <a:solidFill>
                            <a:schemeClr val="tx1"/>
                          </a:solidFill>
                        </a:rPr>
                        <a:t>Solides</a:t>
                      </a:r>
                      <a:endParaRPr lang="fr-FR" sz="16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hMerge="1">
                  <a:txBody>
                    <a:bodyPr/>
                    <a:lstStyle/>
                    <a:p>
                      <a:endParaRPr lang="en-US"/>
                    </a:p>
                  </a:txBody>
                  <a:tcPr/>
                </a:tc>
                <a:tc gridSpan="2">
                  <a:txBody>
                    <a:bodyPr/>
                    <a:lstStyle/>
                    <a:p>
                      <a:pPr algn="ctr"/>
                      <a:r>
                        <a:rPr lang="en-US" sz="1600" dirty="0" err="1">
                          <a:solidFill>
                            <a:schemeClr val="tx1"/>
                          </a:solidFill>
                        </a:rPr>
                        <a:t>Liquides</a:t>
                      </a:r>
                      <a:r>
                        <a:rPr lang="en-US" sz="1600" dirty="0">
                          <a:solidFill>
                            <a:schemeClr val="tx1"/>
                          </a:solidFill>
                        </a:rPr>
                        <a:t> et </a:t>
                      </a:r>
                      <a:r>
                        <a:rPr lang="en-US" sz="1600" dirty="0" err="1">
                          <a:solidFill>
                            <a:schemeClr val="tx1"/>
                          </a:solidFill>
                        </a:rPr>
                        <a:t>gaz</a:t>
                      </a:r>
                      <a:endParaRPr lang="fr-FR" sz="16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640055605"/>
                  </a:ext>
                </a:extLst>
              </a:tr>
              <a:tr h="396000">
                <a:tc>
                  <a:txBody>
                    <a:bodyPr/>
                    <a:lstStyle/>
                    <a:p>
                      <a:pPr marL="0" algn="l" defTabSz="914400" rtl="0" eaLnBrk="1" latinLnBrk="0" hangingPunct="1"/>
                      <a:r>
                        <a:rPr lang="en-US" sz="1600" dirty="0">
                          <a:solidFill>
                            <a:schemeClr val="tx1"/>
                          </a:solidFill>
                        </a:rPr>
                        <a:t>≥ </a:t>
                      </a:r>
                      <a:r>
                        <a:rPr lang="en-US" sz="1600" kern="1200" baseline="0" dirty="0">
                          <a:solidFill>
                            <a:schemeClr val="tx1"/>
                          </a:solidFill>
                        </a:rPr>
                        <a:t>300 kg et </a:t>
                      </a:r>
                      <a:r>
                        <a:rPr lang="en-US" sz="1600" baseline="0" dirty="0">
                          <a:solidFill>
                            <a:schemeClr val="tx1"/>
                          </a:solidFill>
                        </a:rPr>
                        <a:t>≤</a:t>
                      </a:r>
                      <a:r>
                        <a:rPr lang="en-US" sz="1600" kern="1200" baseline="0" dirty="0">
                          <a:solidFill>
                            <a:schemeClr val="tx1"/>
                          </a:solidFill>
                        </a:rPr>
                        <a:t> 5.000 kg</a:t>
                      </a:r>
                      <a:endParaRPr lang="fr-FR" sz="1600" kern="12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l"/>
                      <a:r>
                        <a:rPr lang="en-US" sz="1600" dirty="0">
                          <a:solidFill>
                            <a:schemeClr val="tx1"/>
                          </a:solidFill>
                        </a:rPr>
                        <a:t>Cl. 3</a:t>
                      </a:r>
                      <a:endParaRPr lang="fr-FR" sz="16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en-US" sz="1600" dirty="0">
                          <a:solidFill>
                            <a:schemeClr val="tx1"/>
                          </a:solidFill>
                        </a:rPr>
                        <a:t>≥</a:t>
                      </a:r>
                      <a:r>
                        <a:rPr lang="en-US" sz="1600" kern="1200" dirty="0">
                          <a:solidFill>
                            <a:schemeClr val="tx1"/>
                          </a:solidFill>
                        </a:rPr>
                        <a:t> 300 l </a:t>
                      </a:r>
                      <a:r>
                        <a:rPr lang="en-US" sz="1600" dirty="0">
                          <a:solidFill>
                            <a:schemeClr val="tx1"/>
                          </a:solidFill>
                        </a:rPr>
                        <a:t>et </a:t>
                      </a:r>
                      <a:r>
                        <a:rPr lang="en-US" sz="1600" baseline="0" dirty="0">
                          <a:solidFill>
                            <a:schemeClr val="tx1"/>
                          </a:solidFill>
                        </a:rPr>
                        <a:t>≤</a:t>
                      </a:r>
                      <a:r>
                        <a:rPr lang="en-US" sz="1600" kern="1200" dirty="0">
                          <a:solidFill>
                            <a:schemeClr val="tx1"/>
                          </a:solidFill>
                        </a:rPr>
                        <a:t> 5.000 l</a:t>
                      </a:r>
                      <a:endParaRPr lang="fr-FR" sz="1600" kern="12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l"/>
                      <a:r>
                        <a:rPr lang="en-US" sz="1600" dirty="0">
                          <a:solidFill>
                            <a:schemeClr val="tx1"/>
                          </a:solidFill>
                        </a:rPr>
                        <a:t>Cl. 3</a:t>
                      </a:r>
                      <a:endParaRPr lang="fr-FR" sz="16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716820483"/>
                  </a:ext>
                </a:extLst>
              </a:tr>
              <a:tr h="396000">
                <a:tc>
                  <a:txBody>
                    <a:bodyPr/>
                    <a:lstStyle/>
                    <a:p>
                      <a:pPr marL="0" algn="l" defTabSz="914400" rtl="0" eaLnBrk="1" latinLnBrk="0" hangingPunct="1"/>
                      <a:r>
                        <a:rPr lang="en-US" sz="1600" kern="1200" dirty="0">
                          <a:solidFill>
                            <a:schemeClr val="tx1"/>
                          </a:solidFill>
                        </a:rPr>
                        <a:t>&gt; 5.000</a:t>
                      </a:r>
                      <a:r>
                        <a:rPr lang="en-US" sz="1600" kern="1200" baseline="0" dirty="0">
                          <a:solidFill>
                            <a:schemeClr val="tx1"/>
                          </a:solidFill>
                        </a:rPr>
                        <a:t> kg</a:t>
                      </a:r>
                      <a:endParaRPr lang="fr-FR" sz="1600" kern="12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r>
                        <a:rPr lang="en-US" sz="1600" dirty="0">
                          <a:solidFill>
                            <a:schemeClr val="tx1"/>
                          </a:solidFill>
                        </a:rPr>
                        <a:t>Cl. 1 (</a:t>
                      </a:r>
                      <a:r>
                        <a:rPr lang="en-US" sz="1600" b="1" dirty="0">
                          <a:solidFill>
                            <a:schemeClr val="tx1"/>
                          </a:solidFill>
                        </a:rPr>
                        <a:t>+ étude des </a:t>
                      </a:r>
                      <a:r>
                        <a:rPr lang="en-US" sz="1600" b="1" dirty="0" err="1">
                          <a:solidFill>
                            <a:schemeClr val="tx1"/>
                          </a:solidFill>
                        </a:rPr>
                        <a:t>risques</a:t>
                      </a:r>
                      <a:r>
                        <a:rPr lang="en-US" sz="1600" dirty="0">
                          <a:solidFill>
                            <a:schemeClr val="tx1"/>
                          </a:solidFill>
                        </a:rPr>
                        <a:t>)</a:t>
                      </a:r>
                    </a:p>
                    <a:p>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Enquête</a:t>
                      </a:r>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publique</a:t>
                      </a:r>
                      <a:endParaRPr lang="fr-FR" sz="16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l" defTabSz="914400" rtl="0" eaLnBrk="1" latinLnBrk="0" hangingPunct="1"/>
                      <a:r>
                        <a:rPr lang="en-US" sz="1600" kern="1200" dirty="0">
                          <a:solidFill>
                            <a:schemeClr val="tx1"/>
                          </a:solidFill>
                        </a:rPr>
                        <a:t>&gt; </a:t>
                      </a:r>
                      <a:r>
                        <a:rPr lang="en-US" sz="1600" kern="1200" baseline="0" dirty="0">
                          <a:solidFill>
                            <a:schemeClr val="tx1"/>
                          </a:solidFill>
                        </a:rPr>
                        <a:t>5.000 l</a:t>
                      </a:r>
                      <a:endParaRPr lang="fr-FR" sz="1600" kern="12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r>
                        <a:rPr lang="en-US" sz="1600" dirty="0">
                          <a:solidFill>
                            <a:schemeClr val="tx1"/>
                          </a:solidFill>
                        </a:rPr>
                        <a:t>Cl. 1 (</a:t>
                      </a:r>
                      <a:r>
                        <a:rPr lang="en-US" sz="1600" b="1" dirty="0">
                          <a:solidFill>
                            <a:schemeClr val="tx1"/>
                          </a:solidFill>
                        </a:rPr>
                        <a:t>+ étude des </a:t>
                      </a:r>
                      <a:r>
                        <a:rPr lang="en-US" sz="1600" b="1" dirty="0" err="1">
                          <a:solidFill>
                            <a:schemeClr val="tx1"/>
                          </a:solidFill>
                        </a:rPr>
                        <a:t>risques</a:t>
                      </a:r>
                      <a:r>
                        <a:rPr lang="en-US" sz="1600" dirty="0">
                          <a:solidFill>
                            <a:schemeClr val="tx1"/>
                          </a:solidFill>
                        </a:rPr>
                        <a:t>)</a:t>
                      </a:r>
                    </a:p>
                    <a:p>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Enquête</a:t>
                      </a:r>
                      <a:r>
                        <a:rPr lang="en-US" sz="1600" kern="1200" dirty="0">
                          <a:solidFill>
                            <a:sysClr val="windowText" lastClr="000000"/>
                          </a:solidFill>
                          <a:latin typeface="Aptos Display" panose="020B0004020202020204" pitchFamily="34" charset="0"/>
                          <a:sym typeface="Wingdings" panose="05000000000000000000" pitchFamily="2" charset="2"/>
                        </a:rPr>
                        <a:t> </a:t>
                      </a:r>
                      <a:r>
                        <a:rPr lang="en-US" sz="1600" kern="1200" dirty="0" err="1">
                          <a:solidFill>
                            <a:sysClr val="windowText" lastClr="000000"/>
                          </a:solidFill>
                          <a:latin typeface="Aptos Display" panose="020B0004020202020204" pitchFamily="34" charset="0"/>
                          <a:sym typeface="Wingdings" panose="05000000000000000000" pitchFamily="2" charset="2"/>
                        </a:rPr>
                        <a:t>publique</a:t>
                      </a:r>
                      <a:endParaRPr lang="fr-FR" sz="1600" dirty="0">
                        <a:solidFill>
                          <a:schemeClr val="tx1"/>
                        </a:solidFill>
                        <a:latin typeface="+mn-lt"/>
                        <a:ea typeface="+mn-ea"/>
                        <a:cs typeface="+mn-cs"/>
                      </a:endParaRPr>
                    </a:p>
                  </a:txBody>
                  <a:tcP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4042978548"/>
                  </a:ext>
                </a:extLst>
              </a:tr>
            </a:tbl>
          </a:graphicData>
        </a:graphic>
      </p:graphicFrame>
      <p:sp>
        <p:nvSpPr>
          <p:cNvPr id="3" name="TextBox 2">
            <a:extLst>
              <a:ext uri="{FF2B5EF4-FFF2-40B4-BE49-F238E27FC236}">
                <a16:creationId xmlns:a16="http://schemas.microsoft.com/office/drawing/2014/main" id="{2926BFCF-C553-1DB6-FF22-6C8E49AE9FE0}"/>
              </a:ext>
            </a:extLst>
          </p:cNvPr>
          <p:cNvSpPr txBox="1"/>
          <p:nvPr/>
        </p:nvSpPr>
        <p:spPr>
          <a:xfrm>
            <a:off x="7404885" y="978400"/>
            <a:ext cx="4211970" cy="296941"/>
          </a:xfrm>
          <a:prstGeom prst="rect">
            <a:avLst/>
          </a:prstGeom>
          <a:noFill/>
        </p:spPr>
        <p:txBody>
          <a:bodyPr wrap="square">
            <a:spAutoFit/>
          </a:bodyPr>
          <a:lstStyle/>
          <a:p>
            <a:pPr>
              <a:lnSpc>
                <a:spcPct val="80000"/>
              </a:lnSpc>
              <a:spcBef>
                <a:spcPts val="1000"/>
              </a:spcBef>
              <a:buClr>
                <a:srgbClr val="D85424"/>
              </a:buClr>
            </a:pPr>
            <a:r>
              <a:rPr lang="fr-FR" sz="1600" i="1" dirty="0">
                <a:latin typeface="Aptos Display" panose="020B0004020202020204" pitchFamily="34" charset="0"/>
                <a:cs typeface="Calibri" panose="020F0502020204030204" pitchFamily="34" charset="0"/>
              </a:rPr>
              <a:t>* non spécifiés à un autre point de nomenclature</a:t>
            </a:r>
            <a:endParaRPr lang="en-US" sz="1600" i="1" dirty="0">
              <a:latin typeface="Aptos Display" panose="020B0004020202020204" pitchFamily="34" charset="0"/>
              <a:cs typeface="Calibri" panose="020F0502020204030204" pitchFamily="34" charset="0"/>
            </a:endParaRPr>
          </a:p>
        </p:txBody>
      </p:sp>
    </p:spTree>
    <p:extLst>
      <p:ext uri="{BB962C8B-B14F-4D97-AF65-F5344CB8AC3E}">
        <p14:creationId xmlns:p14="http://schemas.microsoft.com/office/powerpoint/2010/main" val="3907115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a:t>substances </a:t>
            </a:r>
            <a:r>
              <a:rPr lang="en-US" sz="4000" cap="all" dirty="0" err="1"/>
              <a:t>classées</a:t>
            </a:r>
            <a:r>
              <a:rPr lang="en-US" sz="4000" cap="all" dirty="0"/>
              <a:t> </a:t>
            </a:r>
            <a:r>
              <a:rPr lang="en-US" sz="4000" cap="all" dirty="0" err="1"/>
              <a:t>comme</a:t>
            </a:r>
            <a:r>
              <a:rPr lang="en-US" sz="4000" cap="all" dirty="0"/>
              <a:t> </a:t>
            </a:r>
            <a:r>
              <a:rPr lang="en-US" sz="4000" cap="all" dirty="0" err="1"/>
              <a:t>dangereux</a:t>
            </a:r>
            <a:endParaRPr lang="en-US" sz="4000" cap="all" dirty="0"/>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21729" y="1967907"/>
            <a:ext cx="6135564" cy="4160942"/>
          </a:xfrm>
        </p:spPr>
        <p:txBody>
          <a:bodyPr>
            <a:noAutofit/>
          </a:bodyPr>
          <a:lstStyle/>
          <a:p>
            <a:r>
              <a:rPr lang="pt-BR" sz="2000" dirty="0">
                <a:sym typeface="Wingdings" panose="05000000000000000000" pitchFamily="2" charset="2"/>
              </a:rPr>
              <a:t>La nomenclature divise les substances et mélanges  en 2 catégories :</a:t>
            </a:r>
          </a:p>
          <a:p>
            <a:pPr lvl="1">
              <a:buFont typeface="Wingdings" panose="05000000000000000000" pitchFamily="2" charset="2"/>
              <a:buChar char="Ø"/>
            </a:pPr>
            <a:r>
              <a:rPr lang="pt-BR" sz="1800" dirty="0">
                <a:sym typeface="Wingdings" panose="05000000000000000000" pitchFamily="2" charset="2"/>
              </a:rPr>
              <a:t>Mention d’avertissement </a:t>
            </a:r>
            <a:r>
              <a:rPr lang="fr-FR" sz="1800" i="1" dirty="0">
                <a:sym typeface="Wingdings" panose="05000000000000000000" pitchFamily="2" charset="2"/>
              </a:rPr>
              <a:t>« Danger »</a:t>
            </a:r>
          </a:p>
          <a:p>
            <a:pPr lvl="1">
              <a:buFont typeface="Wingdings" panose="05000000000000000000" pitchFamily="2" charset="2"/>
              <a:buChar char="Ø"/>
            </a:pPr>
            <a:r>
              <a:rPr lang="en-US" sz="1800" dirty="0">
                <a:sym typeface="Wingdings" panose="05000000000000000000" pitchFamily="2" charset="2"/>
              </a:rPr>
              <a:t>Mention </a:t>
            </a:r>
            <a:r>
              <a:rPr lang="en-US" sz="1800" dirty="0" err="1">
                <a:sym typeface="Wingdings" panose="05000000000000000000" pitchFamily="2" charset="2"/>
              </a:rPr>
              <a:t>d’advertisement</a:t>
            </a:r>
            <a:r>
              <a:rPr lang="en-US" sz="1800" dirty="0">
                <a:sym typeface="Wingdings" panose="05000000000000000000" pitchFamily="2" charset="2"/>
              </a:rPr>
              <a:t> </a:t>
            </a:r>
            <a:r>
              <a:rPr lang="fr-FR" sz="1800" i="1" dirty="0">
                <a:sym typeface="Wingdings" panose="05000000000000000000" pitchFamily="2" charset="2"/>
              </a:rPr>
              <a:t>« Attention » ou sans mention d’avertissement</a:t>
            </a:r>
          </a:p>
          <a:p>
            <a:pPr lvl="1"/>
            <a:endParaRPr lang="fr-FR" sz="2000" i="1" dirty="0">
              <a:sym typeface="Wingdings" panose="05000000000000000000" pitchFamily="2" charset="2"/>
            </a:endParaRPr>
          </a:p>
          <a:p>
            <a:r>
              <a:rPr lang="fr-FR" sz="2000" dirty="0">
                <a:sym typeface="Wingdings" panose="05000000000000000000" pitchFamily="2" charset="2"/>
              </a:rPr>
              <a:t>Cette classification compte indépendamment de l’utilisation envisagée des produits (p. ex. comme peinture, détergent, pesticide, solvant, etc.) </a:t>
            </a:r>
          </a:p>
          <a:p>
            <a:r>
              <a:rPr lang="fr-FR" sz="2000" dirty="0">
                <a:sym typeface="Wingdings" panose="05000000000000000000" pitchFamily="2" charset="2"/>
              </a:rPr>
              <a:t>Les récipients à moitié vides sont également pris en compte pour calculer la capacité du dépôt</a:t>
            </a:r>
            <a:r>
              <a:rPr lang="pt-BR" sz="2000" dirty="0">
                <a:sym typeface="Wingdings" panose="05000000000000000000" pitchFamily="2" charset="2"/>
              </a:rPr>
              <a:t> </a:t>
            </a:r>
          </a:p>
          <a:p>
            <a:pPr lvl="1">
              <a:buFont typeface="Wingdings" panose="05000000000000000000" pitchFamily="2" charset="2"/>
              <a:buChar char="Ø"/>
            </a:pPr>
            <a:r>
              <a:rPr lang="pt-BR" sz="1800" dirty="0">
                <a:sym typeface="Wingdings" panose="05000000000000000000" pitchFamily="2" charset="2"/>
              </a:rPr>
              <a:t>enlever les récipients vides </a:t>
            </a:r>
            <a:r>
              <a:rPr lang="pt-BR" sz="1800" i="1" dirty="0">
                <a:sym typeface="Wingdings" panose="05000000000000000000" pitchFamily="2" charset="2"/>
              </a:rPr>
              <a:t>(selon les règles de l’art)</a:t>
            </a:r>
          </a:p>
        </p:txBody>
      </p:sp>
      <p:pic>
        <p:nvPicPr>
          <p:cNvPr id="8" name="Picture 7">
            <a:extLst>
              <a:ext uri="{FF2B5EF4-FFF2-40B4-BE49-F238E27FC236}">
                <a16:creationId xmlns:a16="http://schemas.microsoft.com/office/drawing/2014/main" id="{5421D101-84A7-8462-B18D-54A19CE67F87}"/>
              </a:ext>
            </a:extLst>
          </p:cNvPr>
          <p:cNvPicPr>
            <a:picLocks noChangeAspect="1"/>
          </p:cNvPicPr>
          <p:nvPr/>
        </p:nvPicPr>
        <p:blipFill rotWithShape="1">
          <a:blip r:embed="rId2">
            <a:extLst>
              <a:ext uri="{28A0092B-C50C-407E-A947-70E740481C1C}">
                <a14:useLocalDpi xmlns:a14="http://schemas.microsoft.com/office/drawing/2010/main" val="0"/>
              </a:ext>
            </a:extLst>
          </a:blip>
          <a:srcRect l="35826" t="33201" r="22438" b="41599"/>
          <a:stretch/>
        </p:blipFill>
        <p:spPr>
          <a:xfrm>
            <a:off x="7337350" y="3959448"/>
            <a:ext cx="3932922" cy="1780946"/>
          </a:xfrm>
          <a:prstGeom prst="rect">
            <a:avLst/>
          </a:prstGeom>
        </p:spPr>
      </p:pic>
      <p:pic>
        <p:nvPicPr>
          <p:cNvPr id="9" name="Picture 8">
            <a:extLst>
              <a:ext uri="{FF2B5EF4-FFF2-40B4-BE49-F238E27FC236}">
                <a16:creationId xmlns:a16="http://schemas.microsoft.com/office/drawing/2014/main" id="{D1163EF3-8755-6FAA-566D-E60CB943BF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87" t="52418" r="31023" b="34899"/>
          <a:stretch/>
        </p:blipFill>
        <p:spPr>
          <a:xfrm>
            <a:off x="7337350" y="2000532"/>
            <a:ext cx="3932921" cy="1873870"/>
          </a:xfrm>
          <a:prstGeom prst="rect">
            <a:avLst/>
          </a:prstGeom>
        </p:spPr>
      </p:pic>
      <p:sp>
        <p:nvSpPr>
          <p:cNvPr id="10" name="Rectangle 9">
            <a:extLst>
              <a:ext uri="{FF2B5EF4-FFF2-40B4-BE49-F238E27FC236}">
                <a16:creationId xmlns:a16="http://schemas.microsoft.com/office/drawing/2014/main" id="{309BD47A-3267-67F8-B744-853C1C2FD4FB}"/>
              </a:ext>
            </a:extLst>
          </p:cNvPr>
          <p:cNvSpPr/>
          <p:nvPr/>
        </p:nvSpPr>
        <p:spPr>
          <a:xfrm>
            <a:off x="8569746" y="4246403"/>
            <a:ext cx="1296144" cy="631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1C74830-C07D-5895-EBD9-3C43DF03C458}"/>
              </a:ext>
            </a:extLst>
          </p:cNvPr>
          <p:cNvSpPr/>
          <p:nvPr/>
        </p:nvSpPr>
        <p:spPr>
          <a:xfrm>
            <a:off x="9456602" y="3097101"/>
            <a:ext cx="1296144" cy="631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Date Placeholder 2">
            <a:extLst>
              <a:ext uri="{FF2B5EF4-FFF2-40B4-BE49-F238E27FC236}">
                <a16:creationId xmlns:a16="http://schemas.microsoft.com/office/drawing/2014/main" id="{830C23AC-38A9-1173-3F77-9B035289CB48}"/>
              </a:ext>
            </a:extLst>
          </p:cNvPr>
          <p:cNvSpPr>
            <a:spLocks noGrp="1"/>
          </p:cNvSpPr>
          <p:nvPr>
            <p:ph type="dt" sz="half" idx="2"/>
          </p:nvPr>
        </p:nvSpPr>
        <p:spPr>
          <a:xfrm>
            <a:off x="921728" y="470493"/>
            <a:ext cx="4215628" cy="312111"/>
          </a:xfrm>
        </p:spPr>
        <p:txBody>
          <a:bodyPr/>
          <a:lstStyle/>
          <a:p>
            <a:r>
              <a:rPr lang="en-US" sz="1600" dirty="0" err="1"/>
              <a:t>Dépôts</a:t>
            </a:r>
            <a:r>
              <a:rPr lang="en-US" sz="1600" dirty="0"/>
              <a:t> de substances</a:t>
            </a:r>
            <a:r>
              <a:rPr lang="fr-FR" sz="1600" dirty="0"/>
              <a:t> et mélanges</a:t>
            </a:r>
            <a:endParaRPr lang="en-US" dirty="0"/>
          </a:p>
          <a:p>
            <a:endParaRPr lang="fr-FR" dirty="0"/>
          </a:p>
        </p:txBody>
      </p:sp>
    </p:spTree>
    <p:extLst>
      <p:ext uri="{BB962C8B-B14F-4D97-AF65-F5344CB8AC3E}">
        <p14:creationId xmlns:p14="http://schemas.microsoft.com/office/powerpoint/2010/main" val="848999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Dossier de demande</a:t>
            </a:r>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761450" y="1391238"/>
            <a:ext cx="5060229" cy="4821994"/>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lvl="1" indent="-342900" eaLnBrk="1" hangingPunct="1">
              <a:lnSpc>
                <a:spcPct val="150000"/>
              </a:lnSpc>
              <a:spcBef>
                <a:spcPts val="1000"/>
              </a:spcBef>
              <a:buClr>
                <a:srgbClr val="D85424"/>
              </a:buClr>
              <a:buFont typeface="Wingdings" panose="05000000000000000000" pitchFamily="2" charset="2"/>
              <a:buChar char="Ø"/>
            </a:pPr>
            <a:r>
              <a:rPr lang="en-US" sz="2000" kern="0" dirty="0"/>
              <a:t>Dossier </a:t>
            </a:r>
            <a:r>
              <a:rPr lang="en-US" sz="2000" kern="0" dirty="0" err="1"/>
              <a:t>spécifique</a:t>
            </a:r>
            <a:r>
              <a:rPr lang="en-US" sz="2000" kern="0" dirty="0"/>
              <a:t> aux substances et mélanges :</a:t>
            </a:r>
          </a:p>
          <a:p>
            <a:pPr marL="685800" lvl="2" indent="-285750" eaLnBrk="1" hangingPunct="1">
              <a:lnSpc>
                <a:spcPct val="15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rPr>
              <a:t>Etat physique du dépôt (liquide, gaz ou solide)</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Capacité du dépôt, quantité maximale présente sur le site (en litres si liquide, en kg si solide)</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Utilisation identifiée du produit</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Type de stockage (Aérien, souterrain, couvert)</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Mode de stockage (Réservoir, silo,…)</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Température de stockage</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Emplacement (Indication et description de l'endroit, avec référence aux plans)</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Capacité totale des dépôts (en litres si liquide, en kg si solide)</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Fiches de données de sécurité (</a:t>
            </a:r>
            <a:r>
              <a:rPr lang="fr-FR"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Safety</a:t>
            </a: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 Data </a:t>
            </a:r>
            <a:r>
              <a:rPr lang="fr-FR"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Sheet</a:t>
            </a: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a:t>
            </a:r>
            <a:endParaRPr lang="en-US" sz="1800"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
        <p:nvSpPr>
          <p:cNvPr id="8" name="Content Placeholder 7">
            <a:extLst>
              <a:ext uri="{FF2B5EF4-FFF2-40B4-BE49-F238E27FC236}">
                <a16:creationId xmlns:a16="http://schemas.microsoft.com/office/drawing/2014/main" id="{798C25FE-0DC5-777F-B67B-A9E49688481C}"/>
              </a:ext>
            </a:extLst>
          </p:cNvPr>
          <p:cNvSpPr txBox="1">
            <a:spLocks/>
          </p:cNvSpPr>
          <p:nvPr/>
        </p:nvSpPr>
        <p:spPr>
          <a:xfrm>
            <a:off x="5767755" y="1693240"/>
            <a:ext cx="5784166" cy="4519992"/>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85800" lvl="2" indent="-285750" eaLnBrk="1" hangingPunct="1">
              <a:spcBef>
                <a:spcPts val="1000"/>
              </a:spcBef>
              <a:buClr>
                <a:srgbClr val="D85424"/>
              </a:buClr>
              <a:buFont typeface="Arial" panose="020B0604020202020204" pitchFamily="34" charset="0"/>
              <a:buChar char="•"/>
            </a:pPr>
            <a:endParaRPr lang="en-US" sz="1400" dirty="0">
              <a:solidFill>
                <a:schemeClr val="tx1"/>
              </a:solidFill>
              <a:latin typeface="Aptos Display" panose="020B0004020202020204" pitchFamily="34" charset="0"/>
              <a:cs typeface="Calibri" panose="020F0502020204030204" pitchFamily="34" charset="0"/>
            </a:endParaRPr>
          </a:p>
          <a:p>
            <a:pPr marL="685800" lvl="2" indent="-285750" eaLnBrk="1" hangingPunct="1">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Capacité unitaire maximale pour tous les produits classés à stocker.</a:t>
            </a:r>
          </a:p>
          <a:p>
            <a:pPr marL="685800" lvl="2" indent="-285750" eaLnBrk="1" hangingPunct="1">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Gestion des produits devenus impropres à l’utilisation, inutiles ou périmés.</a:t>
            </a:r>
          </a:p>
          <a:p>
            <a:pPr marL="685800" lvl="2" indent="-285750" eaLnBrk="1" hangingPunct="1">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Identification des dangers potentiels en relation avec les produits stockés</a:t>
            </a:r>
          </a:p>
          <a:p>
            <a:pPr marL="685800" lvl="2" indent="-285750" eaLnBrk="1" hangingPunct="1">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Mesures de sécurité prévues (cuves, étanchéité,…)</a:t>
            </a:r>
          </a:p>
          <a:p>
            <a:pPr marL="685800" lvl="2" indent="-285750" eaLnBrk="1" hangingPunct="1">
              <a:spcBef>
                <a:spcPts val="1000"/>
              </a:spcBef>
              <a:buClr>
                <a:srgbClr val="D85424"/>
              </a:buClr>
              <a:buFont typeface="Arial" panose="020B0604020202020204" pitchFamily="34" charset="0"/>
              <a:buChar char="•"/>
            </a:pPr>
            <a:r>
              <a:rPr lang="en-US" dirty="0">
                <a:solidFill>
                  <a:schemeClr val="tx1"/>
                </a:solidFill>
                <a:latin typeface="Aptos Display" panose="020B0004020202020204" pitchFamily="34" charset="0"/>
                <a:cs typeface="Calibri" panose="020F0502020204030204" pitchFamily="34" charset="0"/>
              </a:rPr>
              <a:t>Annexes</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Description des </a:t>
            </a:r>
            <a:r>
              <a:rPr lang="en-US" sz="1500" dirty="0" err="1">
                <a:solidFill>
                  <a:schemeClr val="tx1"/>
                </a:solidFill>
                <a:latin typeface="Aptos Display" panose="020B0004020202020204" pitchFamily="34" charset="0"/>
                <a:cs typeface="Calibri" panose="020F0502020204030204" pitchFamily="34" charset="0"/>
              </a:rPr>
              <a:t>alentours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immédiats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voisins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sensibles</a:t>
            </a:r>
            <a:r>
              <a:rPr lang="en-US" sz="1500" dirty="0">
                <a:solidFill>
                  <a:schemeClr val="tx1"/>
                </a:solidFill>
                <a:latin typeface="Aptos Display" panose="020B0004020202020204" pitchFamily="34" charset="0"/>
                <a:cs typeface="Calibri" panose="020F0502020204030204" pitchFamily="34" charset="0"/>
              </a:rPr>
              <a:t>)</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Extrait </a:t>
            </a:r>
            <a:r>
              <a:rPr lang="en-US" sz="1500" dirty="0" err="1">
                <a:solidFill>
                  <a:schemeClr val="tx1"/>
                </a:solidFill>
                <a:latin typeface="Aptos Display" panose="020B0004020202020204" pitchFamily="34" charset="0"/>
                <a:cs typeface="Calibri" panose="020F0502020204030204" pitchFamily="34" charset="0"/>
              </a:rPr>
              <a:t>d’une</a:t>
            </a:r>
            <a:r>
              <a:rPr lang="en-US" sz="1500" dirty="0">
                <a:solidFill>
                  <a:schemeClr val="tx1"/>
                </a:solidFill>
                <a:latin typeface="Aptos Display" panose="020B0004020202020204" pitchFamily="34" charset="0"/>
                <a:cs typeface="Calibri" panose="020F0502020204030204" pitchFamily="34" charset="0"/>
              </a:rPr>
              <a:t> carte </a:t>
            </a:r>
            <a:r>
              <a:rPr lang="en-US" sz="1500" dirty="0" err="1">
                <a:solidFill>
                  <a:schemeClr val="tx1"/>
                </a:solidFill>
                <a:latin typeface="Aptos Display" panose="020B0004020202020204" pitchFamily="34" charset="0"/>
                <a:cs typeface="Calibri" panose="020F0502020204030204" pitchFamily="34" charset="0"/>
              </a:rPr>
              <a:t>topographique</a:t>
            </a:r>
            <a:endParaRPr lang="en-US" sz="1500" dirty="0">
              <a:solidFill>
                <a:schemeClr val="tx1"/>
              </a:solidFill>
              <a:latin typeface="Aptos Display" panose="020B0004020202020204" pitchFamily="34" charset="0"/>
              <a:cs typeface="Calibri" panose="020F0502020204030204" pitchFamily="34" charset="0"/>
            </a:endParaRP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Plan </a:t>
            </a:r>
            <a:r>
              <a:rPr lang="en-US" sz="1500" dirty="0" err="1">
                <a:solidFill>
                  <a:schemeClr val="tx1"/>
                </a:solidFill>
                <a:latin typeface="Aptos Display" panose="020B0004020202020204" pitchFamily="34" charset="0"/>
                <a:cs typeface="Calibri" panose="020F0502020204030204" pitchFamily="34" charset="0"/>
              </a:rPr>
              <a:t>détaillé</a:t>
            </a:r>
            <a:r>
              <a:rPr lang="en-US" sz="1500" dirty="0">
                <a:solidFill>
                  <a:schemeClr val="tx1"/>
                </a:solidFill>
                <a:latin typeface="Aptos Display" panose="020B0004020202020204" pitchFamily="34" charset="0"/>
                <a:cs typeface="Calibri" panose="020F0502020204030204" pitchFamily="34" charset="0"/>
              </a:rPr>
              <a:t> de </a:t>
            </a:r>
            <a:r>
              <a:rPr lang="en-US" sz="1500" dirty="0" err="1">
                <a:solidFill>
                  <a:schemeClr val="tx1"/>
                </a:solidFill>
                <a:latin typeface="Aptos Display" panose="020B0004020202020204" pitchFamily="34" charset="0"/>
                <a:cs typeface="Calibri" panose="020F0502020204030204" pitchFamily="34" charset="0"/>
              </a:rPr>
              <a:t>l’établissement</a:t>
            </a:r>
            <a:endParaRPr lang="en-US" sz="1500" dirty="0">
              <a:solidFill>
                <a:schemeClr val="tx1"/>
              </a:solidFill>
              <a:latin typeface="Aptos Display" panose="020B0004020202020204" pitchFamily="34" charset="0"/>
              <a:cs typeface="Calibri" panose="020F0502020204030204" pitchFamily="34" charset="0"/>
            </a:endParaRPr>
          </a:p>
          <a:p>
            <a:pPr lvl="2" eaLnBrk="1" hangingPunct="1">
              <a:spcBef>
                <a:spcPts val="1000"/>
              </a:spcBef>
              <a:buClr>
                <a:srgbClr val="D85424"/>
              </a:buClr>
              <a:buFont typeface="Aptos Display" panose="020B0004020202020204" pitchFamily="34" charset="0"/>
              <a:buChar char="-"/>
            </a:pPr>
            <a:r>
              <a:rPr lang="fr-FR" sz="1500" dirty="0">
                <a:solidFill>
                  <a:schemeClr val="tx1"/>
                </a:solidFill>
                <a:latin typeface="Aptos Display" panose="020B0004020202020204" pitchFamily="34" charset="0"/>
                <a:cs typeface="Calibri" panose="020F0502020204030204" pitchFamily="34" charset="0"/>
              </a:rPr>
              <a:t>Tableau reprenant la capacité du cheptel par étable, type de litière,…</a:t>
            </a:r>
            <a:endParaRPr lang="en-US" sz="1500" dirty="0">
              <a:solidFill>
                <a:schemeClr val="tx1"/>
              </a:solidFill>
              <a:latin typeface="Aptos Display" panose="020B0004020202020204" pitchFamily="34" charset="0"/>
              <a:cs typeface="Calibri" panose="020F0502020204030204" pitchFamily="34" charset="0"/>
            </a:endParaRPr>
          </a:p>
          <a:p>
            <a:pPr marL="685800" lvl="2" indent="-285750" eaLnBrk="1" hangingPunct="1">
              <a:lnSpc>
                <a:spcPct val="80000"/>
              </a:lnSpc>
              <a:spcBef>
                <a:spcPts val="1000"/>
              </a:spcBef>
              <a:buClr>
                <a:srgbClr val="D85424"/>
              </a:buClr>
              <a:buFont typeface="Arial" panose="020B0604020202020204" pitchFamily="34" charset="0"/>
              <a:buChar char="•"/>
            </a:pPr>
            <a:endParaRPr lang="en-US"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
        <p:nvSpPr>
          <p:cNvPr id="5" name="Date Placeholder 2">
            <a:extLst>
              <a:ext uri="{FF2B5EF4-FFF2-40B4-BE49-F238E27FC236}">
                <a16:creationId xmlns:a16="http://schemas.microsoft.com/office/drawing/2014/main" id="{D48E5175-886E-86C0-5560-20D3777ABCC5}"/>
              </a:ext>
            </a:extLst>
          </p:cNvPr>
          <p:cNvSpPr>
            <a:spLocks noGrp="1"/>
          </p:cNvSpPr>
          <p:nvPr>
            <p:ph type="dt" sz="half" idx="2"/>
          </p:nvPr>
        </p:nvSpPr>
        <p:spPr>
          <a:xfrm>
            <a:off x="921728" y="470493"/>
            <a:ext cx="4215628" cy="312111"/>
          </a:xfrm>
        </p:spPr>
        <p:txBody>
          <a:bodyPr/>
          <a:lstStyle/>
          <a:p>
            <a:r>
              <a:rPr lang="en-US" sz="1600" dirty="0" err="1"/>
              <a:t>Dépôts</a:t>
            </a:r>
            <a:r>
              <a:rPr lang="en-US" sz="1600" dirty="0"/>
              <a:t> de substances</a:t>
            </a:r>
            <a:r>
              <a:rPr lang="fr-FR" sz="1600" dirty="0"/>
              <a:t> et mélanges</a:t>
            </a:r>
            <a:endParaRPr lang="en-US" dirty="0"/>
          </a:p>
          <a:p>
            <a:endParaRPr lang="fr-FR" dirty="0"/>
          </a:p>
        </p:txBody>
      </p:sp>
    </p:spTree>
    <p:extLst>
      <p:ext uri="{BB962C8B-B14F-4D97-AF65-F5344CB8AC3E}">
        <p14:creationId xmlns:p14="http://schemas.microsoft.com/office/powerpoint/2010/main" val="949614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Dossier de demande</a:t>
            </a:r>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761450" y="1687484"/>
            <a:ext cx="5564535" cy="4525748"/>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742950" lvl="2" indent="-342900" eaLnBrk="1" hangingPunct="1">
              <a:lnSpc>
                <a:spcPct val="150000"/>
              </a:lnSpc>
              <a:spcBef>
                <a:spcPts val="1000"/>
              </a:spcBef>
              <a:buClr>
                <a:srgbClr val="D85424"/>
              </a:buClr>
              <a:buFont typeface="Wingdings" panose="05000000000000000000" pitchFamily="2" charset="2"/>
              <a:buChar char="§"/>
            </a:pPr>
            <a:r>
              <a:rPr lang="en-US" kern="0" dirty="0" err="1"/>
              <a:t>Liste</a:t>
            </a:r>
            <a:r>
              <a:rPr lang="en-US" kern="0" dirty="0"/>
              <a:t> des substances </a:t>
            </a:r>
            <a:r>
              <a:rPr lang="en-US" kern="0" dirty="0" err="1"/>
              <a:t>dangereuses</a:t>
            </a:r>
            <a:endParaRPr lang="en-US" kern="0" dirty="0"/>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pic>
        <p:nvPicPr>
          <p:cNvPr id="5" name="Picture 4">
            <a:extLst>
              <a:ext uri="{FF2B5EF4-FFF2-40B4-BE49-F238E27FC236}">
                <a16:creationId xmlns:a16="http://schemas.microsoft.com/office/drawing/2014/main" id="{845544D9-8E98-A1D8-BB69-78715C2DE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54" y="2156126"/>
            <a:ext cx="11096061" cy="1762974"/>
          </a:xfrm>
          <a:prstGeom prst="rect">
            <a:avLst/>
          </a:prstGeom>
        </p:spPr>
      </p:pic>
      <p:sp>
        <p:nvSpPr>
          <p:cNvPr id="7" name="TextBox 6">
            <a:extLst>
              <a:ext uri="{FF2B5EF4-FFF2-40B4-BE49-F238E27FC236}">
                <a16:creationId xmlns:a16="http://schemas.microsoft.com/office/drawing/2014/main" id="{87990311-0D3A-768B-50EF-D9449A8D7F0C}"/>
              </a:ext>
            </a:extLst>
          </p:cNvPr>
          <p:cNvSpPr txBox="1"/>
          <p:nvPr/>
        </p:nvSpPr>
        <p:spPr>
          <a:xfrm>
            <a:off x="921728" y="4417382"/>
            <a:ext cx="11096060" cy="892552"/>
          </a:xfrm>
          <a:prstGeom prst="rect">
            <a:avLst/>
          </a:prstGeom>
          <a:noFill/>
        </p:spPr>
        <p:txBody>
          <a:bodyPr wrap="square">
            <a:spAutoFit/>
          </a:bodyPr>
          <a:lstStyle/>
          <a:p>
            <a:pPr marL="228600">
              <a:spcBef>
                <a:spcPts val="1200"/>
              </a:spcBef>
              <a:spcAft>
                <a:spcPts val="1200"/>
              </a:spcAft>
            </a:pPr>
            <a:r>
              <a:rPr lang="fr-LU" sz="1600" dirty="0">
                <a:effectLst/>
                <a:latin typeface="Aptos Display" panose="020B0004020202020204" pitchFamily="34" charset="0"/>
                <a:ea typeface="Times New Roman" panose="02020603050405020304" pitchFamily="18" charset="0"/>
                <a:cs typeface="Times New Roman" panose="02020603050405020304" pitchFamily="18" charset="0"/>
              </a:rPr>
              <a:t>Le tableau peut être téléchargé sous forme d’un fichier Excel, disponible sur </a:t>
            </a:r>
          </a:p>
          <a:p>
            <a:pPr marL="514350" indent="-285750">
              <a:spcBef>
                <a:spcPts val="1200"/>
              </a:spcBef>
              <a:spcAft>
                <a:spcPts val="1200"/>
              </a:spcAft>
              <a:buClr>
                <a:srgbClr val="D85424"/>
              </a:buClr>
              <a:buFont typeface="Wingdings" panose="05000000000000000000" pitchFamily="2" charset="2"/>
              <a:buChar char="Ø"/>
            </a:pPr>
            <a:r>
              <a:rPr lang="fr-FR" sz="1600" u="sng" dirty="0">
                <a:solidFill>
                  <a:srgbClr val="0000FF"/>
                </a:solidFill>
                <a:effectLst/>
                <a:latin typeface="Aptos Display" panose="020B0004020202020204" pitchFamily="34" charset="0"/>
                <a:ea typeface="Times New Roman" panose="02020603050405020304" pitchFamily="18" charset="0"/>
                <a:cs typeface="Calibri" panose="020F0502020204030204" pitchFamily="34" charset="0"/>
                <a:hlinkClick r:id="rId3"/>
              </a:rPr>
              <a:t>https://www.services-publics.lu/fpgun-aev-commodo/APPLI.REF/Liste%20des%20substances%20dangereuses.xlsm</a:t>
            </a:r>
            <a:r>
              <a:rPr lang="fr-LU" sz="1600" dirty="0">
                <a:effectLst/>
                <a:latin typeface="Aptos Display" panose="020B0004020202020204" pitchFamily="34" charset="0"/>
                <a:ea typeface="Times New Roman" panose="02020603050405020304" pitchFamily="18" charset="0"/>
                <a:cs typeface="Times New Roman" panose="02020603050405020304" pitchFamily="18" charset="0"/>
              </a:rPr>
              <a:t>.</a:t>
            </a:r>
            <a:endParaRPr lang="en-US" sz="1600" dirty="0">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8" name="Date Placeholder 2">
            <a:extLst>
              <a:ext uri="{FF2B5EF4-FFF2-40B4-BE49-F238E27FC236}">
                <a16:creationId xmlns:a16="http://schemas.microsoft.com/office/drawing/2014/main" id="{AFC7F95E-34F5-83E5-92F0-9B73FCE4F3E6}"/>
              </a:ext>
            </a:extLst>
          </p:cNvPr>
          <p:cNvSpPr>
            <a:spLocks noGrp="1"/>
          </p:cNvSpPr>
          <p:nvPr>
            <p:ph type="dt" sz="half" idx="2"/>
          </p:nvPr>
        </p:nvSpPr>
        <p:spPr>
          <a:xfrm>
            <a:off x="921728" y="470493"/>
            <a:ext cx="4215628" cy="312111"/>
          </a:xfrm>
        </p:spPr>
        <p:txBody>
          <a:bodyPr/>
          <a:lstStyle/>
          <a:p>
            <a:r>
              <a:rPr lang="en-US" sz="1600" dirty="0" err="1"/>
              <a:t>Dépôts</a:t>
            </a:r>
            <a:r>
              <a:rPr lang="en-US" sz="1600" dirty="0"/>
              <a:t> de substances</a:t>
            </a:r>
            <a:r>
              <a:rPr lang="fr-FR" sz="1600" dirty="0"/>
              <a:t> et mélanges</a:t>
            </a:r>
            <a:endParaRPr lang="en-US" dirty="0"/>
          </a:p>
          <a:p>
            <a:endParaRPr lang="fr-FR" dirty="0"/>
          </a:p>
        </p:txBody>
      </p:sp>
    </p:spTree>
    <p:extLst>
      <p:ext uri="{BB962C8B-B14F-4D97-AF65-F5344CB8AC3E}">
        <p14:creationId xmlns:p14="http://schemas.microsoft.com/office/powerpoint/2010/main" val="149847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p:txBody>
          <a:bodyPr>
            <a:noAutofit/>
          </a:bodyPr>
          <a:lstStyle/>
          <a:p>
            <a:r>
              <a:rPr lang="fr-LU" sz="4000" dirty="0"/>
              <a:t>ORDRE DU JOUR</a:t>
            </a:r>
            <a:br>
              <a:rPr lang="fr-FR" sz="4000" dirty="0"/>
            </a:br>
            <a:endParaRPr lang="en-US" sz="4000" dirty="0"/>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22338" y="1660874"/>
            <a:ext cx="9786937" cy="4587525"/>
          </a:xfrm>
        </p:spPr>
        <p:txBody>
          <a:bodyPr>
            <a:normAutofit/>
          </a:bodyPr>
          <a:lstStyle/>
          <a:p>
            <a:pPr marL="0" lvl="0" indent="0">
              <a:lnSpc>
                <a:spcPct val="120000"/>
              </a:lnSpc>
              <a:buNone/>
            </a:pPr>
            <a:r>
              <a:rPr lang="fr-FR" sz="2000" dirty="0"/>
              <a:t>Présentation des établissements classés souvent rencontrés au niveau des exploitations agricoles et des obligations d'autorisation et de déclaration y afférentes:</a:t>
            </a:r>
          </a:p>
          <a:p>
            <a:pPr lvl="1">
              <a:lnSpc>
                <a:spcPct val="120000"/>
              </a:lnSpc>
            </a:pPr>
            <a:r>
              <a:rPr lang="fr-FR" sz="1800" dirty="0"/>
              <a:t>les étables ;</a:t>
            </a:r>
          </a:p>
          <a:p>
            <a:pPr lvl="1">
              <a:lnSpc>
                <a:spcPct val="120000"/>
              </a:lnSpc>
            </a:pPr>
            <a:r>
              <a:rPr lang="fr-FR" sz="1800" dirty="0"/>
              <a:t>les sous-produits agricoles ;</a:t>
            </a:r>
          </a:p>
          <a:p>
            <a:pPr lvl="1">
              <a:lnSpc>
                <a:spcPct val="120000"/>
              </a:lnSpc>
            </a:pPr>
            <a:r>
              <a:rPr lang="fr-FR" sz="1800" dirty="0"/>
              <a:t>les produits chimiques ;</a:t>
            </a:r>
          </a:p>
          <a:p>
            <a:pPr lvl="1">
              <a:lnSpc>
                <a:spcPct val="120000"/>
              </a:lnSpc>
            </a:pPr>
            <a:r>
              <a:rPr lang="fr-FR" sz="1800" dirty="0"/>
              <a:t>les dépôts de gasoil et stations de service ;</a:t>
            </a:r>
          </a:p>
          <a:p>
            <a:pPr lvl="1">
              <a:lnSpc>
                <a:spcPct val="120000"/>
              </a:lnSpc>
            </a:pPr>
            <a:r>
              <a:rPr lang="fr-FR" sz="1800" dirty="0"/>
              <a:t>les compresseurs à air comprimé;</a:t>
            </a:r>
          </a:p>
          <a:p>
            <a:pPr lvl="1">
              <a:lnSpc>
                <a:spcPct val="120000"/>
              </a:lnSpc>
            </a:pPr>
            <a:r>
              <a:rPr lang="fr-FR" sz="1800" dirty="0"/>
              <a:t>les réservoirs à lait réfrigérés;</a:t>
            </a:r>
          </a:p>
          <a:p>
            <a:pPr lvl="1">
              <a:lnSpc>
                <a:spcPct val="120000"/>
              </a:lnSpc>
            </a:pPr>
            <a:r>
              <a:rPr lang="fr-FR" sz="1800" dirty="0"/>
              <a:t>etc.</a:t>
            </a:r>
          </a:p>
          <a:p>
            <a:pPr lvl="0">
              <a:lnSpc>
                <a:spcPct val="120000"/>
              </a:lnSpc>
            </a:pPr>
            <a:endParaRPr lang="fr-FR" sz="2000" dirty="0"/>
          </a:p>
          <a:p>
            <a:endParaRPr lang="en-US" sz="800" dirty="0"/>
          </a:p>
        </p:txBody>
      </p:sp>
    </p:spTree>
    <p:extLst>
      <p:ext uri="{BB962C8B-B14F-4D97-AF65-F5344CB8AC3E}">
        <p14:creationId xmlns:p14="http://schemas.microsoft.com/office/powerpoint/2010/main" val="2954444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805351"/>
            <a:ext cx="10749572" cy="708978"/>
          </a:xfrm>
        </p:spPr>
        <p:txBody>
          <a:bodyPr>
            <a:noAutofit/>
          </a:bodyPr>
          <a:lstStyle/>
          <a:p>
            <a:pPr>
              <a:lnSpc>
                <a:spcPct val="107000"/>
              </a:lnSpc>
              <a:spcAft>
                <a:spcPts val="800"/>
              </a:spcAft>
            </a:pPr>
            <a:r>
              <a:rPr lang="en-US" sz="4000" cap="all" dirty="0" err="1"/>
              <a:t>Spécificités</a:t>
            </a:r>
            <a:r>
              <a:rPr lang="en-US" sz="4000" cap="all" dirty="0"/>
              <a:t> – </a:t>
            </a:r>
            <a:r>
              <a:rPr lang="en-US" sz="4000" cap="all" dirty="0" err="1"/>
              <a:t>Dépôts</a:t>
            </a:r>
            <a:r>
              <a:rPr lang="en-US" sz="4000" cap="all" dirty="0"/>
              <a:t> de substances</a:t>
            </a:r>
          </a:p>
        </p:txBody>
      </p:sp>
      <p:sp>
        <p:nvSpPr>
          <p:cNvPr id="5" name="TextBox 4">
            <a:extLst>
              <a:ext uri="{FF2B5EF4-FFF2-40B4-BE49-F238E27FC236}">
                <a16:creationId xmlns:a16="http://schemas.microsoft.com/office/drawing/2014/main" id="{CAB5BD8A-6B0D-0789-88E5-8E66E4553B3E}"/>
              </a:ext>
            </a:extLst>
          </p:cNvPr>
          <p:cNvSpPr txBox="1"/>
          <p:nvPr/>
        </p:nvSpPr>
        <p:spPr>
          <a:xfrm>
            <a:off x="1038225" y="1622730"/>
            <a:ext cx="9538336" cy="5322804"/>
          </a:xfrm>
          <a:prstGeom prst="rect">
            <a:avLst/>
          </a:prstGeom>
          <a:noFill/>
        </p:spPr>
        <p:txBody>
          <a:bodyPr wrap="square">
            <a:spAutoFit/>
          </a:bodyPr>
          <a:lstStyle/>
          <a:p>
            <a:pPr marL="742950" lvl="1" indent="-285750">
              <a:spcBef>
                <a:spcPts val="1000"/>
              </a:spcBef>
              <a:buClr>
                <a:srgbClr val="D85424"/>
              </a:buClr>
              <a:buFont typeface="Wingdings" panose="05000000000000000000" pitchFamily="2" charset="2"/>
              <a:buChar char="§"/>
            </a:pPr>
            <a:r>
              <a:rPr lang="fr-FR" sz="1600" dirty="0">
                <a:solidFill>
                  <a:srgbClr val="000000"/>
                </a:solidFill>
                <a:latin typeface="Aptos Display" panose="020B0004020202020204" pitchFamily="34" charset="0"/>
              </a:rPr>
              <a:t>Les mesures reprises dans les fiches de données de sécurité et ayant trait à la protection de l’environnement doivent être respectées</a:t>
            </a:r>
          </a:p>
          <a:p>
            <a:pPr marL="742950" lvl="1" indent="-285750">
              <a:spcBef>
                <a:spcPts val="1000"/>
              </a:spcBef>
              <a:buClr>
                <a:srgbClr val="D85424"/>
              </a:buClr>
              <a:buFont typeface="Wingdings" panose="05000000000000000000" pitchFamily="2" charset="2"/>
              <a:buChar char="§"/>
            </a:pPr>
            <a:r>
              <a:rPr lang="fr-FR" sz="1600" dirty="0">
                <a:solidFill>
                  <a:srgbClr val="000000"/>
                </a:solidFill>
                <a:latin typeface="Aptos Display" panose="020B0004020202020204" pitchFamily="34" charset="0"/>
              </a:rPr>
              <a:t>Un règlement d’ordre intérieur doit être mis en place en cas d’utilisation de substances et mélanges appartenant aux classes et catégories de danger : toxicité aiguë de catégorie 1, mutagénicité sur les cellules germinales des catégories 1A et 1B, cancérogénicité des catégories 1A et 1B, toxicité pour la reproduction des catégories 1A et 1B </a:t>
            </a:r>
          </a:p>
          <a:p>
            <a:pPr marL="742950" lvl="1" indent="-285750">
              <a:lnSpc>
                <a:spcPct val="80000"/>
              </a:lnSpc>
              <a:spcBef>
                <a:spcPts val="1000"/>
              </a:spcBef>
              <a:buClr>
                <a:srgbClr val="D85424"/>
              </a:buClr>
              <a:buFont typeface="Wingdings" panose="05000000000000000000" pitchFamily="2" charset="2"/>
              <a:buChar char="§"/>
            </a:pPr>
            <a:r>
              <a:rPr lang="fr-FR" sz="1600" dirty="0">
                <a:solidFill>
                  <a:srgbClr val="000000"/>
                </a:solidFill>
                <a:latin typeface="Aptos Display" panose="020B0004020202020204" pitchFamily="34" charset="0"/>
              </a:rPr>
              <a:t>entreposage et stockage:</a:t>
            </a:r>
          </a:p>
          <a:p>
            <a:pPr marL="1200150" lvl="2" indent="-285750">
              <a:lnSpc>
                <a:spcPct val="80000"/>
              </a:lnSpc>
              <a:spcBef>
                <a:spcPts val="1000"/>
              </a:spcBef>
              <a:buClr>
                <a:srgbClr val="D85424"/>
              </a:buClr>
              <a:buFont typeface="Wingdings" panose="05000000000000000000" pitchFamily="2" charset="2"/>
              <a:buChar char="Ø"/>
            </a:pPr>
            <a:r>
              <a:rPr lang="fr-FR" sz="1600" dirty="0">
                <a:solidFill>
                  <a:srgbClr val="000000"/>
                </a:solidFill>
                <a:latin typeface="Aptos Display" panose="020B0004020202020204" pitchFamily="34" charset="0"/>
              </a:rPr>
              <a:t>l’entreposage de produits pulvérulents doit se faire dans des espaces appropriés tels que des réservoirs, silos ou bâtiments fermés; </a:t>
            </a:r>
          </a:p>
          <a:p>
            <a:pPr marL="1200150" lvl="2" indent="-285750">
              <a:lnSpc>
                <a:spcPct val="80000"/>
              </a:lnSpc>
              <a:spcBef>
                <a:spcPts val="1000"/>
              </a:spcBef>
              <a:buClr>
                <a:srgbClr val="D85424"/>
              </a:buClr>
              <a:buFont typeface="Wingdings" panose="05000000000000000000" pitchFamily="2" charset="2"/>
              <a:buChar char="Ø"/>
            </a:pPr>
            <a:r>
              <a:rPr lang="fr-FR" sz="1600" dirty="0">
                <a:solidFill>
                  <a:srgbClr val="000000"/>
                </a:solidFill>
                <a:latin typeface="Aptos Display" panose="020B0004020202020204" pitchFamily="34" charset="0"/>
              </a:rPr>
              <a:t>les réservoirs doivent être protégés contre les intempéries, les eaux de ruissellement les envols;</a:t>
            </a:r>
          </a:p>
          <a:p>
            <a:pPr marL="1200150" lvl="2" indent="-285750">
              <a:lnSpc>
                <a:spcPct val="80000"/>
              </a:lnSpc>
              <a:spcBef>
                <a:spcPts val="1000"/>
              </a:spcBef>
              <a:buClr>
                <a:srgbClr val="D85424"/>
              </a:buClr>
              <a:buFont typeface="Wingdings" panose="05000000000000000000" pitchFamily="2" charset="2"/>
              <a:buChar char="Ø"/>
            </a:pPr>
            <a:r>
              <a:rPr lang="fr-FR" sz="1600" dirty="0">
                <a:solidFill>
                  <a:srgbClr val="000000"/>
                </a:solidFill>
                <a:latin typeface="Aptos Display" panose="020B0004020202020204" pitchFamily="34" charset="0"/>
              </a:rPr>
              <a:t>les endroits susceptibles d'être à l'origine de rejets doivent être munis d'un système de ventilation efficace permettant de capter et de canaliser ces rejets vers l'extérieur. </a:t>
            </a:r>
          </a:p>
          <a:p>
            <a:pPr marL="1200150" lvl="2" indent="-285750">
              <a:lnSpc>
                <a:spcPct val="80000"/>
              </a:lnSpc>
              <a:spcBef>
                <a:spcPts val="1000"/>
              </a:spcBef>
              <a:buClr>
                <a:srgbClr val="D85424"/>
              </a:buClr>
              <a:buFont typeface="Wingdings" panose="05000000000000000000" pitchFamily="2" charset="2"/>
              <a:buChar char="Ø"/>
            </a:pPr>
            <a:endParaRPr lang="en-US" sz="1600" dirty="0">
              <a:solidFill>
                <a:srgbClr val="000000"/>
              </a:solidFill>
              <a:latin typeface="Aptos Display" panose="020B0004020202020204" pitchFamily="34" charset="0"/>
            </a:endParaRPr>
          </a:p>
          <a:p>
            <a:pPr>
              <a:lnSpc>
                <a:spcPct val="80000"/>
              </a:lnSpc>
              <a:spcBef>
                <a:spcPts val="1000"/>
              </a:spcBef>
              <a:buClr>
                <a:srgbClr val="D85424"/>
              </a:buClr>
            </a:pPr>
            <a:r>
              <a:rPr lang="fr-FR" b="1" u="none" strike="noStrike" baseline="0" dirty="0">
                <a:solidFill>
                  <a:schemeClr val="accent1"/>
                </a:solidFill>
                <a:latin typeface="Aptos Display" panose="020B0004020202020204" pitchFamily="34" charset="0"/>
              </a:rPr>
              <a:t>Interdit:</a:t>
            </a:r>
            <a:r>
              <a:rPr lang="fr-FR" b="0" u="none" strike="noStrike" baseline="0" dirty="0">
                <a:solidFill>
                  <a:schemeClr val="accent1"/>
                </a:solidFill>
                <a:latin typeface="Aptos Display" panose="020B0004020202020204" pitchFamily="34" charset="0"/>
              </a:rPr>
              <a:t> </a:t>
            </a:r>
          </a:p>
          <a:p>
            <a:pPr marL="285750" indent="-285750">
              <a:lnSpc>
                <a:spcPct val="80000"/>
              </a:lnSpc>
              <a:spcBef>
                <a:spcPts val="1000"/>
              </a:spcBef>
              <a:buClr>
                <a:srgbClr val="D85424"/>
              </a:buClr>
              <a:buFont typeface="Wingdings" panose="05000000000000000000" pitchFamily="2" charset="2"/>
              <a:buChar char="§"/>
            </a:pPr>
            <a:r>
              <a:rPr lang="fr-FR" dirty="0">
                <a:solidFill>
                  <a:schemeClr val="accent1"/>
                </a:solidFill>
                <a:latin typeface="Aptos Display" panose="020B0004020202020204" pitchFamily="34" charset="0"/>
              </a:rPr>
              <a:t>raccordement des aires de stockage et de manipulation au réseau de canalisation </a:t>
            </a:r>
          </a:p>
          <a:p>
            <a:pPr marL="742950" lvl="1" indent="-285750">
              <a:lnSpc>
                <a:spcPct val="80000"/>
              </a:lnSpc>
              <a:spcBef>
                <a:spcPts val="1000"/>
              </a:spcBef>
              <a:buClr>
                <a:srgbClr val="D85424"/>
              </a:buClr>
              <a:buFont typeface="Wingdings" panose="05000000000000000000" pitchFamily="2" charset="2"/>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80000"/>
              </a:lnSpc>
              <a:spcBef>
                <a:spcPts val="1000"/>
              </a:spcBef>
              <a:buClr>
                <a:srgbClr val="D85424"/>
              </a:buClr>
              <a:buFont typeface="Wingdings" panose="05000000000000000000" pitchFamily="2" charset="2"/>
              <a:buChar char="§"/>
            </a:pPr>
            <a:endParaRPr lang="en-US" dirty="0">
              <a:solidFill>
                <a:srgbClr val="000000"/>
              </a:solidFill>
              <a:latin typeface="Aptos Display" panose="020B0004020202020204" pitchFamily="34" charset="0"/>
            </a:endParaRPr>
          </a:p>
        </p:txBody>
      </p:sp>
      <p:sp>
        <p:nvSpPr>
          <p:cNvPr id="3" name="Date Placeholder 2">
            <a:extLst>
              <a:ext uri="{FF2B5EF4-FFF2-40B4-BE49-F238E27FC236}">
                <a16:creationId xmlns:a16="http://schemas.microsoft.com/office/drawing/2014/main" id="{9AD8BD41-6C29-1EF3-22FF-7E6DA74B4B21}"/>
              </a:ext>
            </a:extLst>
          </p:cNvPr>
          <p:cNvSpPr>
            <a:spLocks noGrp="1"/>
          </p:cNvSpPr>
          <p:nvPr>
            <p:ph type="dt" sz="half" idx="2"/>
          </p:nvPr>
        </p:nvSpPr>
        <p:spPr>
          <a:xfrm>
            <a:off x="921728" y="470493"/>
            <a:ext cx="4215628" cy="312111"/>
          </a:xfrm>
        </p:spPr>
        <p:txBody>
          <a:bodyPr/>
          <a:lstStyle/>
          <a:p>
            <a:r>
              <a:rPr lang="en-US" sz="1600" dirty="0" err="1"/>
              <a:t>Dépôts</a:t>
            </a:r>
            <a:r>
              <a:rPr lang="en-US" sz="1600" dirty="0"/>
              <a:t> de substances</a:t>
            </a:r>
            <a:r>
              <a:rPr lang="fr-FR" sz="1600" dirty="0"/>
              <a:t> et mélanges</a:t>
            </a:r>
            <a:endParaRPr lang="en-US" dirty="0"/>
          </a:p>
          <a:p>
            <a:endParaRPr lang="fr-FR" dirty="0"/>
          </a:p>
        </p:txBody>
      </p:sp>
    </p:spTree>
    <p:extLst>
      <p:ext uri="{BB962C8B-B14F-4D97-AF65-F5344CB8AC3E}">
        <p14:creationId xmlns:p14="http://schemas.microsoft.com/office/powerpoint/2010/main" val="3422652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8FECB-AB8D-F6B0-6409-64DAF4D49C9E}"/>
              </a:ext>
            </a:extLst>
          </p:cNvPr>
          <p:cNvSpPr>
            <a:spLocks noGrp="1"/>
          </p:cNvSpPr>
          <p:nvPr>
            <p:ph type="title"/>
          </p:nvPr>
        </p:nvSpPr>
        <p:spPr/>
        <p:txBody>
          <a:bodyPr>
            <a:normAutofit/>
          </a:bodyPr>
          <a:lstStyle/>
          <a:p>
            <a:r>
              <a:rPr lang="en-US" sz="4000" cap="all" dirty="0"/>
              <a:t>Études des </a:t>
            </a:r>
            <a:r>
              <a:rPr lang="en-US" sz="4000" cap="all" dirty="0" err="1"/>
              <a:t>risques</a:t>
            </a:r>
            <a:endParaRPr lang="en-US" sz="4000" dirty="0"/>
          </a:p>
        </p:txBody>
      </p:sp>
      <p:sp>
        <p:nvSpPr>
          <p:cNvPr id="3" name="Content Placeholder 2">
            <a:extLst>
              <a:ext uri="{FF2B5EF4-FFF2-40B4-BE49-F238E27FC236}">
                <a16:creationId xmlns:a16="http://schemas.microsoft.com/office/drawing/2014/main" id="{FAC8937D-0BDE-028E-CEED-D1234FB19C98}"/>
              </a:ext>
            </a:extLst>
          </p:cNvPr>
          <p:cNvSpPr>
            <a:spLocks noGrp="1"/>
          </p:cNvSpPr>
          <p:nvPr>
            <p:ph sz="quarter" idx="12"/>
          </p:nvPr>
        </p:nvSpPr>
        <p:spPr/>
        <p:txBody>
          <a:bodyPr/>
          <a:lstStyle/>
          <a:p>
            <a:pPr marL="342900" lvl="1" indent="-342900" eaLnBrk="1" hangingPunct="1">
              <a:lnSpc>
                <a:spcPct val="150000"/>
              </a:lnSpc>
              <a:spcBef>
                <a:spcPts val="1000"/>
              </a:spcBef>
              <a:buClr>
                <a:srgbClr val="D85424"/>
              </a:buClr>
              <a:buFont typeface="Wingdings" panose="05000000000000000000" pitchFamily="2" charset="2"/>
              <a:buChar char="Ø"/>
            </a:pPr>
            <a:r>
              <a:rPr lang="fr-FR" sz="1600" dirty="0">
                <a:solidFill>
                  <a:schemeClr val="tx1"/>
                </a:solidFill>
                <a:latin typeface="+mn-lt"/>
                <a:cs typeface="Arial" panose="020B0604020202020204" pitchFamily="34" charset="0"/>
              </a:rPr>
              <a:t>règlement grand-ducal modifié du 14 septembre 2000 concernant les études des risques et les rapports de sécurité</a:t>
            </a:r>
          </a:p>
          <a:p>
            <a:pPr eaLnBrk="1" hangingPunct="1">
              <a:spcBef>
                <a:spcPct val="50000"/>
              </a:spcBef>
              <a:buClrTx/>
              <a:buSzTx/>
              <a:buFontTx/>
              <a:buNone/>
            </a:pPr>
            <a:r>
              <a:rPr lang="fr-LU" altLang="lb-LU" sz="1600" dirty="0">
                <a:latin typeface="+mn-lt"/>
              </a:rPr>
              <a:t>L’article 8 de la loi « commodo » précise :</a:t>
            </a:r>
          </a:p>
          <a:p>
            <a:pPr eaLnBrk="1" hangingPunct="1">
              <a:spcBef>
                <a:spcPct val="50000"/>
              </a:spcBef>
              <a:buClrTx/>
              <a:buSzTx/>
              <a:buFontTx/>
              <a:buNone/>
            </a:pPr>
            <a:r>
              <a:rPr lang="fr-LU" altLang="lb-LU" sz="1600" dirty="0">
                <a:latin typeface="+mn-lt"/>
              </a:rPr>
              <a:t>« </a:t>
            </a:r>
            <a:r>
              <a:rPr lang="fr-FR" altLang="lb-LU" sz="1600" i="1" dirty="0">
                <a:latin typeface="+mn-lt"/>
              </a:rPr>
              <a:t>(1) Un règlement grand-ducal détermine les établissements des classes 1 et 1A pour lesquels le ministre ayant le Travail dans ses attributions est habilité à prescrire au demandeur d’autorisation une étude des risques et un rapport de sécurité de l’établissement quant aux salariés, au lieu de travail et à la sécurité du public en cas de fonctionnement anormal de l’établissement en raison de leur nature, de leurs caractéristiques ou de leur localisation. Le règlement grand-ducal précise la nature des informations à fournir par le requérant dans le cadre d’une étude ainsi que toutes les modalités y relatives.</a:t>
            </a:r>
          </a:p>
          <a:p>
            <a:pPr eaLnBrk="1" hangingPunct="1">
              <a:spcBef>
                <a:spcPct val="50000"/>
              </a:spcBef>
              <a:buClrTx/>
              <a:buSzTx/>
              <a:buFontTx/>
              <a:buNone/>
            </a:pPr>
            <a:r>
              <a:rPr lang="fr-FR" altLang="lb-LU" sz="1600" i="1" dirty="0">
                <a:latin typeface="+mn-lt"/>
              </a:rPr>
              <a:t>Ces études et rapports identifient, décrivent et évaluent de manière appropriée, en fonction de chaque cas particulier, les effets directs et indirects de l’établissement concerné sur le voisinage, son personnel et le public se trouvant dans l’enceinte de l’établissement.</a:t>
            </a:r>
            <a:r>
              <a:rPr lang="fr-LU" altLang="lb-LU" sz="1600" i="1" dirty="0">
                <a:latin typeface="+mn-lt"/>
              </a:rPr>
              <a:t> […]</a:t>
            </a:r>
            <a:r>
              <a:rPr lang="fr-LU" altLang="lb-LU" sz="1600" dirty="0">
                <a:latin typeface="+mn-lt"/>
              </a:rPr>
              <a:t> »</a:t>
            </a:r>
          </a:p>
          <a:p>
            <a:endParaRPr lang="en-US" dirty="0"/>
          </a:p>
        </p:txBody>
      </p:sp>
    </p:spTree>
    <p:extLst>
      <p:ext uri="{BB962C8B-B14F-4D97-AF65-F5344CB8AC3E}">
        <p14:creationId xmlns:p14="http://schemas.microsoft.com/office/powerpoint/2010/main" val="626586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6360-A7FB-C0AA-7532-381CE95A39DB}"/>
              </a:ext>
            </a:extLst>
          </p:cNvPr>
          <p:cNvSpPr>
            <a:spLocks noGrp="1"/>
          </p:cNvSpPr>
          <p:nvPr>
            <p:ph type="title"/>
          </p:nvPr>
        </p:nvSpPr>
        <p:spPr/>
        <p:txBody>
          <a:bodyPr>
            <a:normAutofit/>
          </a:bodyPr>
          <a:lstStyle/>
          <a:p>
            <a:r>
              <a:rPr lang="en-US" sz="4000" cap="all" dirty="0"/>
              <a:t>Études des </a:t>
            </a:r>
            <a:r>
              <a:rPr lang="en-US" sz="4000" cap="all" dirty="0" err="1"/>
              <a:t>risques</a:t>
            </a:r>
            <a:endParaRPr lang="en-US" sz="4000" dirty="0"/>
          </a:p>
        </p:txBody>
      </p:sp>
      <p:sp>
        <p:nvSpPr>
          <p:cNvPr id="4" name="Rectangle 3">
            <a:extLst>
              <a:ext uri="{FF2B5EF4-FFF2-40B4-BE49-F238E27FC236}">
                <a16:creationId xmlns:a16="http://schemas.microsoft.com/office/drawing/2014/main" id="{2B2996BB-D182-92FB-8E80-C43164913315}"/>
              </a:ext>
            </a:extLst>
          </p:cNvPr>
          <p:cNvSpPr/>
          <p:nvPr/>
        </p:nvSpPr>
        <p:spPr>
          <a:xfrm>
            <a:off x="1123950" y="2861320"/>
            <a:ext cx="9514441" cy="20161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LU"/>
          </a:p>
        </p:txBody>
      </p:sp>
      <p:sp>
        <p:nvSpPr>
          <p:cNvPr id="5" name="TextBox 4">
            <a:extLst>
              <a:ext uri="{FF2B5EF4-FFF2-40B4-BE49-F238E27FC236}">
                <a16:creationId xmlns:a16="http://schemas.microsoft.com/office/drawing/2014/main" id="{20EF0927-24EA-8C50-A666-7B9AB50D4147}"/>
              </a:ext>
            </a:extLst>
          </p:cNvPr>
          <p:cNvSpPr txBox="1"/>
          <p:nvPr/>
        </p:nvSpPr>
        <p:spPr>
          <a:xfrm>
            <a:off x="2180909" y="3017767"/>
            <a:ext cx="8274602" cy="1615827"/>
          </a:xfrm>
          <a:prstGeom prst="rect">
            <a:avLst/>
          </a:prstGeom>
          <a:noFill/>
        </p:spPr>
        <p:txBody>
          <a:bodyPr wrap="square">
            <a:spAutoFit/>
          </a:bodyPr>
          <a:lstStyle/>
          <a:p>
            <a:pPr eaLnBrk="1" hangingPunct="1">
              <a:spcBef>
                <a:spcPct val="50000"/>
              </a:spcBef>
              <a:buClrTx/>
              <a:buSzTx/>
              <a:buFontTx/>
              <a:buNone/>
            </a:pPr>
            <a:r>
              <a:rPr lang="fr-LU" altLang="lb-LU" sz="1800" dirty="0"/>
              <a:t>L’étude des risques telle que prévue par l’article 8 de la loi « commodo » n’est pas à confondre avec l'évaluation des risques telle que prévue à l’article 7 de la même loi.</a:t>
            </a:r>
          </a:p>
          <a:p>
            <a:pPr eaLnBrk="1" hangingPunct="1">
              <a:spcBef>
                <a:spcPct val="50000"/>
              </a:spcBef>
              <a:buClrTx/>
              <a:buSzTx/>
              <a:buNone/>
            </a:pPr>
            <a:r>
              <a:rPr lang="fr-LU" altLang="lb-LU" sz="1800" dirty="0"/>
              <a:t>En effet, une étude des risques ne remplace pas une évaluation des risques (et vice-versa).</a:t>
            </a:r>
          </a:p>
        </p:txBody>
      </p:sp>
      <p:pic>
        <p:nvPicPr>
          <p:cNvPr id="6" name="Picture 5" descr="important">
            <a:extLst>
              <a:ext uri="{FF2B5EF4-FFF2-40B4-BE49-F238E27FC236}">
                <a16:creationId xmlns:a16="http://schemas.microsoft.com/office/drawing/2014/main" id="{0A6DAE85-ECEC-4AED-0C26-74B087456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991" y="3082303"/>
            <a:ext cx="4794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417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EC3-03EB-327D-E89A-22FE608394D5}"/>
              </a:ext>
            </a:extLst>
          </p:cNvPr>
          <p:cNvSpPr>
            <a:spLocks noGrp="1"/>
          </p:cNvSpPr>
          <p:nvPr>
            <p:ph type="title"/>
          </p:nvPr>
        </p:nvSpPr>
        <p:spPr/>
        <p:txBody>
          <a:bodyPr>
            <a:normAutofit/>
          </a:bodyPr>
          <a:lstStyle/>
          <a:p>
            <a:r>
              <a:rPr lang="en-US" sz="4000" cap="all" dirty="0"/>
              <a:t>Études des </a:t>
            </a:r>
            <a:r>
              <a:rPr lang="en-US" sz="4000" cap="all" dirty="0" err="1"/>
              <a:t>risques</a:t>
            </a:r>
            <a:endParaRPr lang="en-US" sz="4000" dirty="0"/>
          </a:p>
        </p:txBody>
      </p:sp>
      <p:sp>
        <p:nvSpPr>
          <p:cNvPr id="3" name="Content Placeholder 2">
            <a:extLst>
              <a:ext uri="{FF2B5EF4-FFF2-40B4-BE49-F238E27FC236}">
                <a16:creationId xmlns:a16="http://schemas.microsoft.com/office/drawing/2014/main" id="{E976731F-529D-1AD0-2D4D-626123054BE3}"/>
              </a:ext>
            </a:extLst>
          </p:cNvPr>
          <p:cNvSpPr>
            <a:spLocks noGrp="1"/>
          </p:cNvSpPr>
          <p:nvPr>
            <p:ph sz="quarter" idx="12"/>
          </p:nvPr>
        </p:nvSpPr>
        <p:spPr>
          <a:xfrm>
            <a:off x="922338" y="1660874"/>
            <a:ext cx="9786937" cy="4040211"/>
          </a:xfrm>
        </p:spPr>
        <p:txBody>
          <a:bodyPr/>
          <a:lstStyle/>
          <a:p>
            <a:pPr eaLnBrk="1" hangingPunct="1">
              <a:spcBef>
                <a:spcPct val="50000"/>
              </a:spcBef>
              <a:buClrTx/>
              <a:buSzTx/>
              <a:buFontTx/>
              <a:buNone/>
            </a:pPr>
            <a:endParaRPr lang="fr-LU" altLang="lb-LU" sz="1800" dirty="0"/>
          </a:p>
          <a:p>
            <a:pPr algn="just" eaLnBrk="1" hangingPunct="1">
              <a:spcBef>
                <a:spcPct val="50000"/>
              </a:spcBef>
              <a:buClrTx/>
              <a:buSzTx/>
              <a:buFontTx/>
              <a:buNone/>
            </a:pPr>
            <a:r>
              <a:rPr lang="fr-LU" altLang="lb-LU" sz="1800" dirty="0"/>
              <a:t>« </a:t>
            </a:r>
            <a:r>
              <a:rPr lang="fr-LU" altLang="lb-LU" sz="1800" i="1" dirty="0"/>
              <a:t>5. Les études des risques et les rapports de sécurité sont à présenter avant leur adoption définitive par l’organisme de contrôle </a:t>
            </a:r>
            <a:r>
              <a:rPr lang="fr-LU" altLang="lb-LU" sz="1200" i="1" dirty="0"/>
              <a:t>(expert agréé)</a:t>
            </a:r>
            <a:r>
              <a:rPr lang="fr-LU" altLang="lb-LU" sz="1800" i="1" dirty="0"/>
              <a:t> au maître d’ouvrage respectivement à l’exploitant, à l’Inspection du travail et des mines et aux services figurant à l’alinéa 4 ci-dessus.</a:t>
            </a:r>
          </a:p>
          <a:p>
            <a:pPr algn="just" eaLnBrk="1" hangingPunct="1">
              <a:spcBef>
                <a:spcPct val="50000"/>
              </a:spcBef>
              <a:buClrTx/>
              <a:buSzTx/>
              <a:buFontTx/>
              <a:buNone/>
            </a:pPr>
            <a:r>
              <a:rPr lang="fr-LU" altLang="lb-LU" sz="1800" i="1" dirty="0"/>
              <a:t>	La validation définitive des études et rapports est effectuée par l’Inspection du travail et des mines qui informe le maître d’ouvrage respectivement l’exploitant de sa décision.</a:t>
            </a:r>
            <a:r>
              <a:rPr lang="fr-LU" altLang="lb-LU" sz="1800" dirty="0"/>
              <a:t> »</a:t>
            </a:r>
          </a:p>
          <a:p>
            <a:pPr algn="just" eaLnBrk="1" hangingPunct="1">
              <a:spcBef>
                <a:spcPct val="50000"/>
              </a:spcBef>
              <a:buClrTx/>
              <a:buSzTx/>
              <a:buFontTx/>
              <a:buNone/>
            </a:pPr>
            <a:r>
              <a:rPr lang="fr-LU" altLang="lb-LU" sz="1800" dirty="0"/>
              <a:t>« </a:t>
            </a:r>
            <a:r>
              <a:rPr lang="fr-LU" altLang="lb-LU" sz="1800" i="1" dirty="0"/>
              <a:t>6. Les études des risques et les rapports de sécurité doivent être joints au dossier de demande d’autorisation devant suivre la procédure de «commodo et </a:t>
            </a:r>
            <a:r>
              <a:rPr lang="fr-LU" altLang="lb-LU" sz="1800" i="1" dirty="0" err="1"/>
              <a:t>incommodo</a:t>
            </a:r>
            <a:r>
              <a:rPr lang="fr-LU" altLang="lb-LU" sz="1800" i="1" dirty="0"/>
              <a:t>».</a:t>
            </a:r>
            <a:r>
              <a:rPr lang="fr-LU" altLang="lb-LU" sz="1800" dirty="0"/>
              <a:t> »</a:t>
            </a:r>
          </a:p>
          <a:p>
            <a:pPr marL="0" lvl="1" indent="0" eaLnBrk="1" hangingPunct="1">
              <a:lnSpc>
                <a:spcPct val="150000"/>
              </a:lnSpc>
              <a:spcBef>
                <a:spcPts val="1000"/>
              </a:spcBef>
              <a:buClr>
                <a:srgbClr val="D85424"/>
              </a:buClr>
              <a:buNone/>
            </a:pPr>
            <a:endParaRPr lang="fr-FR"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645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59620-F099-5FF4-DC04-95A269EBC2D0}"/>
              </a:ext>
            </a:extLst>
          </p:cNvPr>
          <p:cNvSpPr>
            <a:spLocks noGrp="1"/>
          </p:cNvSpPr>
          <p:nvPr>
            <p:ph type="title"/>
          </p:nvPr>
        </p:nvSpPr>
        <p:spPr>
          <a:xfrm>
            <a:off x="921728" y="805351"/>
            <a:ext cx="8485883" cy="708978"/>
          </a:xfrm>
        </p:spPr>
        <p:txBody>
          <a:bodyPr anchor="t">
            <a:normAutofit/>
          </a:bodyPr>
          <a:lstStyle/>
          <a:p>
            <a:r>
              <a:rPr lang="en-US" sz="4000" cap="all" dirty="0"/>
              <a:t>Études des </a:t>
            </a:r>
            <a:r>
              <a:rPr lang="en-US" sz="4000" cap="all" dirty="0" err="1"/>
              <a:t>risques</a:t>
            </a:r>
            <a:endParaRPr lang="en-US" sz="4000" dirty="0"/>
          </a:p>
        </p:txBody>
      </p:sp>
      <p:pic>
        <p:nvPicPr>
          <p:cNvPr id="4" name="Picture 9" descr="nomenclature_01">
            <a:extLst>
              <a:ext uri="{FF2B5EF4-FFF2-40B4-BE49-F238E27FC236}">
                <a16:creationId xmlns:a16="http://schemas.microsoft.com/office/drawing/2014/main" id="{4A05A4EE-FCA7-D6B8-1D81-565D5EBB5F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77012" y="1660874"/>
            <a:ext cx="4877588" cy="35362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928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0AE2-D090-15F0-9AEF-107FD3F36F93}"/>
              </a:ext>
            </a:extLst>
          </p:cNvPr>
          <p:cNvSpPr>
            <a:spLocks noGrp="1"/>
          </p:cNvSpPr>
          <p:nvPr>
            <p:ph type="title"/>
          </p:nvPr>
        </p:nvSpPr>
        <p:spPr/>
        <p:txBody>
          <a:bodyPr>
            <a:normAutofit/>
          </a:bodyPr>
          <a:lstStyle/>
          <a:p>
            <a:r>
              <a:rPr lang="en-US" sz="4000" cap="all" dirty="0"/>
              <a:t>Études des </a:t>
            </a:r>
            <a:r>
              <a:rPr lang="en-US" sz="4000" cap="all" dirty="0" err="1"/>
              <a:t>risques</a:t>
            </a:r>
            <a:endParaRPr lang="en-US" sz="4000" dirty="0"/>
          </a:p>
        </p:txBody>
      </p:sp>
      <p:sp>
        <p:nvSpPr>
          <p:cNvPr id="4" name="Rounded Rectangle 15">
            <a:extLst>
              <a:ext uri="{FF2B5EF4-FFF2-40B4-BE49-F238E27FC236}">
                <a16:creationId xmlns:a16="http://schemas.microsoft.com/office/drawing/2014/main" id="{57F3B419-43B5-75C3-C1C7-D9B23C807EFC}"/>
              </a:ext>
            </a:extLst>
          </p:cNvPr>
          <p:cNvSpPr/>
          <p:nvPr/>
        </p:nvSpPr>
        <p:spPr>
          <a:xfrm>
            <a:off x="2076831" y="3040018"/>
            <a:ext cx="7200800" cy="64807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5" name="Rounded Rectangle 16">
            <a:extLst>
              <a:ext uri="{FF2B5EF4-FFF2-40B4-BE49-F238E27FC236}">
                <a16:creationId xmlns:a16="http://schemas.microsoft.com/office/drawing/2014/main" id="{E732501B-402F-7815-1CA4-BC97714601BA}"/>
              </a:ext>
            </a:extLst>
          </p:cNvPr>
          <p:cNvSpPr/>
          <p:nvPr/>
        </p:nvSpPr>
        <p:spPr>
          <a:xfrm>
            <a:off x="2076831" y="3940118"/>
            <a:ext cx="7200800" cy="36004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6" name="Rounded Rectangle 17">
            <a:extLst>
              <a:ext uri="{FF2B5EF4-FFF2-40B4-BE49-F238E27FC236}">
                <a16:creationId xmlns:a16="http://schemas.microsoft.com/office/drawing/2014/main" id="{0FD98421-574D-5196-A6F5-9ACF6B4476E3}"/>
              </a:ext>
            </a:extLst>
          </p:cNvPr>
          <p:cNvSpPr/>
          <p:nvPr/>
        </p:nvSpPr>
        <p:spPr>
          <a:xfrm>
            <a:off x="2076831" y="4552186"/>
            <a:ext cx="7200800" cy="648072"/>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7" name="Rounded Rectangle 18">
            <a:extLst>
              <a:ext uri="{FF2B5EF4-FFF2-40B4-BE49-F238E27FC236}">
                <a16:creationId xmlns:a16="http://schemas.microsoft.com/office/drawing/2014/main" id="{E3D405BA-D2AB-48EA-0E82-F7F93A4AB8D2}"/>
              </a:ext>
            </a:extLst>
          </p:cNvPr>
          <p:cNvSpPr/>
          <p:nvPr/>
        </p:nvSpPr>
        <p:spPr>
          <a:xfrm>
            <a:off x="2076831" y="5452286"/>
            <a:ext cx="7200800" cy="360040"/>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8" name="Rounded Rectangle 4">
            <a:extLst>
              <a:ext uri="{FF2B5EF4-FFF2-40B4-BE49-F238E27FC236}">
                <a16:creationId xmlns:a16="http://schemas.microsoft.com/office/drawing/2014/main" id="{53B9CBB0-E769-3FA7-654C-4CB541D19377}"/>
              </a:ext>
            </a:extLst>
          </p:cNvPr>
          <p:cNvSpPr/>
          <p:nvPr/>
        </p:nvSpPr>
        <p:spPr>
          <a:xfrm>
            <a:off x="2076831" y="2139918"/>
            <a:ext cx="7200800" cy="648072"/>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9" name="TextBox 8">
            <a:extLst>
              <a:ext uri="{FF2B5EF4-FFF2-40B4-BE49-F238E27FC236}">
                <a16:creationId xmlns:a16="http://schemas.microsoft.com/office/drawing/2014/main" id="{39DF7194-23B3-2015-2769-1E754D4CF88B}"/>
              </a:ext>
            </a:extLst>
          </p:cNvPr>
          <p:cNvSpPr txBox="1"/>
          <p:nvPr/>
        </p:nvSpPr>
        <p:spPr>
          <a:xfrm>
            <a:off x="2436871" y="2139918"/>
            <a:ext cx="6480720" cy="646331"/>
          </a:xfrm>
          <a:prstGeom prst="rect">
            <a:avLst/>
          </a:prstGeom>
          <a:noFill/>
          <a:ln cap="flat">
            <a:noFill/>
            <a:round/>
          </a:ln>
        </p:spPr>
        <p:txBody>
          <a:bodyPr wrap="square" rtlCol="0">
            <a:spAutoFit/>
          </a:bodyPr>
          <a:lstStyle/>
          <a:p>
            <a:pPr algn="ctr"/>
            <a:r>
              <a:rPr lang="fr-FR" dirty="0">
                <a:solidFill>
                  <a:schemeClr val="tx2"/>
                </a:solidFill>
              </a:rPr>
              <a:t>Définition du contenu et de la portée de l’étude des risques par le maître d'ouvrage, l‘expert agréé et l‘ITM</a:t>
            </a:r>
            <a:endParaRPr lang="fr-LU" dirty="0">
              <a:solidFill>
                <a:schemeClr val="tx2"/>
              </a:solidFill>
            </a:endParaRPr>
          </a:p>
        </p:txBody>
      </p:sp>
      <p:sp>
        <p:nvSpPr>
          <p:cNvPr id="10" name="TextBox 9">
            <a:extLst>
              <a:ext uri="{FF2B5EF4-FFF2-40B4-BE49-F238E27FC236}">
                <a16:creationId xmlns:a16="http://schemas.microsoft.com/office/drawing/2014/main" id="{41874DD4-3973-BDC3-435B-D37C319C79D7}"/>
              </a:ext>
            </a:extLst>
          </p:cNvPr>
          <p:cNvSpPr txBox="1"/>
          <p:nvPr/>
        </p:nvSpPr>
        <p:spPr>
          <a:xfrm>
            <a:off x="2436871" y="3940118"/>
            <a:ext cx="6480720" cy="369332"/>
          </a:xfrm>
          <a:prstGeom prst="rect">
            <a:avLst/>
          </a:prstGeom>
          <a:noFill/>
          <a:ln cap="flat">
            <a:noFill/>
            <a:round/>
          </a:ln>
        </p:spPr>
        <p:txBody>
          <a:bodyPr wrap="square" rtlCol="0">
            <a:spAutoFit/>
          </a:bodyPr>
          <a:lstStyle/>
          <a:p>
            <a:pPr algn="ctr"/>
            <a:r>
              <a:rPr lang="fr-FR" dirty="0">
                <a:solidFill>
                  <a:schemeClr val="tx2"/>
                </a:solidFill>
              </a:rPr>
              <a:t>Vérification de l’étude des risques par un expert agréé</a:t>
            </a:r>
            <a:endParaRPr lang="fr-LU" dirty="0">
              <a:solidFill>
                <a:schemeClr val="tx2"/>
              </a:solidFill>
            </a:endParaRPr>
          </a:p>
        </p:txBody>
      </p:sp>
      <p:sp>
        <p:nvSpPr>
          <p:cNvPr id="11" name="TextBox 10">
            <a:extLst>
              <a:ext uri="{FF2B5EF4-FFF2-40B4-BE49-F238E27FC236}">
                <a16:creationId xmlns:a16="http://schemas.microsoft.com/office/drawing/2014/main" id="{D0C0FBC2-F9FF-FB63-0886-D2EF4068CAFC}"/>
              </a:ext>
            </a:extLst>
          </p:cNvPr>
          <p:cNvSpPr txBox="1"/>
          <p:nvPr/>
        </p:nvSpPr>
        <p:spPr>
          <a:xfrm>
            <a:off x="2436871" y="4552186"/>
            <a:ext cx="6480720" cy="646331"/>
          </a:xfrm>
          <a:prstGeom prst="rect">
            <a:avLst/>
          </a:prstGeom>
          <a:noFill/>
          <a:ln cap="flat">
            <a:noFill/>
            <a:round/>
          </a:ln>
        </p:spPr>
        <p:txBody>
          <a:bodyPr wrap="square" rtlCol="0">
            <a:spAutoFit/>
          </a:bodyPr>
          <a:lstStyle/>
          <a:p>
            <a:pPr algn="ctr"/>
            <a:r>
              <a:rPr lang="fr-FR" dirty="0">
                <a:solidFill>
                  <a:schemeClr val="tx2"/>
                </a:solidFill>
              </a:rPr>
              <a:t>Avant leur adoption définitive, présentation de l’étude des risques par l‘expert agréé au maître d'ouvrage et à l‘ITM</a:t>
            </a:r>
            <a:endParaRPr lang="fr-LU" dirty="0">
              <a:solidFill>
                <a:schemeClr val="tx2"/>
              </a:solidFill>
            </a:endParaRPr>
          </a:p>
        </p:txBody>
      </p:sp>
      <p:sp>
        <p:nvSpPr>
          <p:cNvPr id="12" name="TextBox 11">
            <a:extLst>
              <a:ext uri="{FF2B5EF4-FFF2-40B4-BE49-F238E27FC236}">
                <a16:creationId xmlns:a16="http://schemas.microsoft.com/office/drawing/2014/main" id="{A00AEEE6-E1C9-BA0F-EAD2-EF7AA4621682}"/>
              </a:ext>
            </a:extLst>
          </p:cNvPr>
          <p:cNvSpPr txBox="1"/>
          <p:nvPr/>
        </p:nvSpPr>
        <p:spPr>
          <a:xfrm>
            <a:off x="2436871" y="5452286"/>
            <a:ext cx="6480720" cy="369332"/>
          </a:xfrm>
          <a:prstGeom prst="rect">
            <a:avLst/>
          </a:prstGeom>
          <a:noFill/>
          <a:ln cap="flat">
            <a:noFill/>
            <a:round/>
          </a:ln>
        </p:spPr>
        <p:txBody>
          <a:bodyPr wrap="square" rtlCol="0">
            <a:spAutoFit/>
          </a:bodyPr>
          <a:lstStyle/>
          <a:p>
            <a:pPr algn="ctr"/>
            <a:r>
              <a:rPr lang="fr-FR" dirty="0">
                <a:solidFill>
                  <a:schemeClr val="tx2"/>
                </a:solidFill>
              </a:rPr>
              <a:t>Validation définitive de l’étude des risques par l‘ITM</a:t>
            </a:r>
            <a:endParaRPr lang="fr-LU" dirty="0">
              <a:solidFill>
                <a:schemeClr val="tx2"/>
              </a:solidFill>
            </a:endParaRPr>
          </a:p>
        </p:txBody>
      </p:sp>
      <p:sp>
        <p:nvSpPr>
          <p:cNvPr id="13" name="TextBox 12">
            <a:extLst>
              <a:ext uri="{FF2B5EF4-FFF2-40B4-BE49-F238E27FC236}">
                <a16:creationId xmlns:a16="http://schemas.microsoft.com/office/drawing/2014/main" id="{312B2F26-7526-836F-9EA1-2CB8104859FD}"/>
              </a:ext>
            </a:extLst>
          </p:cNvPr>
          <p:cNvSpPr txBox="1"/>
          <p:nvPr/>
        </p:nvSpPr>
        <p:spPr>
          <a:xfrm>
            <a:off x="2436871" y="3040018"/>
            <a:ext cx="6480720" cy="646331"/>
          </a:xfrm>
          <a:prstGeom prst="rect">
            <a:avLst/>
          </a:prstGeom>
          <a:noFill/>
          <a:ln cap="flat">
            <a:noFill/>
            <a:round/>
          </a:ln>
        </p:spPr>
        <p:txBody>
          <a:bodyPr wrap="square" rtlCol="0">
            <a:spAutoFit/>
          </a:bodyPr>
          <a:lstStyle/>
          <a:p>
            <a:pPr algn="ctr"/>
            <a:r>
              <a:rPr lang="fr-FR" dirty="0">
                <a:solidFill>
                  <a:schemeClr val="tx2"/>
                </a:solidFill>
              </a:rPr>
              <a:t>Élaboration de l’étude des risques par le maître d'ouvrage, un bureau d’études ou un expert agréé</a:t>
            </a:r>
            <a:endParaRPr lang="fr-LU" dirty="0">
              <a:solidFill>
                <a:schemeClr val="tx2"/>
              </a:solidFill>
            </a:endParaRPr>
          </a:p>
        </p:txBody>
      </p:sp>
      <p:cxnSp>
        <p:nvCxnSpPr>
          <p:cNvPr id="14" name="Straight Arrow Connector 13">
            <a:extLst>
              <a:ext uri="{FF2B5EF4-FFF2-40B4-BE49-F238E27FC236}">
                <a16:creationId xmlns:a16="http://schemas.microsoft.com/office/drawing/2014/main" id="{AAA9E451-9C14-0447-26A9-96664CE5F8AA}"/>
              </a:ext>
            </a:extLst>
          </p:cNvPr>
          <p:cNvCxnSpPr/>
          <p:nvPr/>
        </p:nvCxnSpPr>
        <p:spPr>
          <a:xfrm>
            <a:off x="5677231" y="2787990"/>
            <a:ext cx="0" cy="25202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F0B95EF-9DD4-220D-FD6B-C29402456A17}"/>
              </a:ext>
            </a:extLst>
          </p:cNvPr>
          <p:cNvCxnSpPr/>
          <p:nvPr/>
        </p:nvCxnSpPr>
        <p:spPr>
          <a:xfrm>
            <a:off x="5677231" y="3688090"/>
            <a:ext cx="0" cy="25202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42EED7F-6547-BE9B-D8B7-75B849CA13BE}"/>
              </a:ext>
            </a:extLst>
          </p:cNvPr>
          <p:cNvCxnSpPr/>
          <p:nvPr/>
        </p:nvCxnSpPr>
        <p:spPr>
          <a:xfrm>
            <a:off x="5677231" y="4300158"/>
            <a:ext cx="0" cy="25202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EAB8821-354F-03FE-60E8-D59F9FAF0FD0}"/>
              </a:ext>
            </a:extLst>
          </p:cNvPr>
          <p:cNvCxnSpPr/>
          <p:nvPr/>
        </p:nvCxnSpPr>
        <p:spPr>
          <a:xfrm>
            <a:off x="5677231" y="5200258"/>
            <a:ext cx="0" cy="25202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624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AD4F-42A3-3823-58A3-4F673EAC7E57}"/>
              </a:ext>
            </a:extLst>
          </p:cNvPr>
          <p:cNvSpPr>
            <a:spLocks noGrp="1"/>
          </p:cNvSpPr>
          <p:nvPr>
            <p:ph type="title"/>
          </p:nvPr>
        </p:nvSpPr>
        <p:spPr/>
        <p:txBody>
          <a:bodyPr>
            <a:normAutofit fontScale="90000"/>
          </a:bodyPr>
          <a:lstStyle/>
          <a:p>
            <a:r>
              <a:rPr lang="en-US" sz="4400" cap="all" dirty="0"/>
              <a:t>Études des </a:t>
            </a:r>
            <a:r>
              <a:rPr lang="en-US" sz="4400" cap="all" dirty="0" err="1"/>
              <a:t>risques</a:t>
            </a:r>
            <a:br>
              <a:rPr lang="en-US" dirty="0"/>
            </a:br>
            <a:endParaRPr lang="en-US" dirty="0"/>
          </a:p>
        </p:txBody>
      </p:sp>
      <p:sp>
        <p:nvSpPr>
          <p:cNvPr id="5" name="Content Placeholder 7">
            <a:extLst>
              <a:ext uri="{FF2B5EF4-FFF2-40B4-BE49-F238E27FC236}">
                <a16:creationId xmlns:a16="http://schemas.microsoft.com/office/drawing/2014/main" id="{50257974-4955-BA99-61A5-B4353E434D8C}"/>
              </a:ext>
            </a:extLst>
          </p:cNvPr>
          <p:cNvSpPr txBox="1">
            <a:spLocks noGrp="1"/>
          </p:cNvSpPr>
          <p:nvPr>
            <p:ph sz="quarter" idx="12"/>
          </p:nvPr>
        </p:nvSpPr>
        <p:spPr>
          <a:xfrm>
            <a:off x="922338" y="1660525"/>
            <a:ext cx="9786937" cy="3536950"/>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ct val="50000"/>
              </a:spcBef>
              <a:buClrTx/>
              <a:buSzTx/>
            </a:pPr>
            <a:r>
              <a:rPr lang="fr-LU" altLang="lb-LU" sz="1600" dirty="0"/>
              <a:t>Les « experts agréés » pour établir ou vérifier une étude des risques, respectivement un rapport de sécurité, sont définis dans l’article L. 614-7. du Code du travail.</a:t>
            </a:r>
          </a:p>
          <a:p>
            <a:pPr eaLnBrk="1" hangingPunct="1">
              <a:spcBef>
                <a:spcPct val="50000"/>
              </a:spcBef>
              <a:buClrTx/>
              <a:buSzTx/>
            </a:pPr>
            <a:r>
              <a:rPr lang="fr-LU" altLang="lb-LU" sz="1600" dirty="0"/>
              <a:t> Dans le cadre du </a:t>
            </a:r>
            <a:r>
              <a:rPr lang="fr-FR" altLang="lb-LU" sz="1600" dirty="0"/>
              <a:t>règlement grand-ducal modifié du 14 septembre 2000 </a:t>
            </a:r>
            <a:r>
              <a:rPr lang="fr-LU" altLang="lb-LU" sz="1600" dirty="0">
                <a:solidFill>
                  <a:schemeClr val="tx1"/>
                </a:solidFill>
              </a:rPr>
              <a:t>ces « experts agréés » sont désignés comme « organismes agréés ».</a:t>
            </a:r>
          </a:p>
          <a:p>
            <a:pPr eaLnBrk="1" hangingPunct="1">
              <a:spcBef>
                <a:spcPct val="50000"/>
              </a:spcBef>
              <a:buClrTx/>
              <a:buSzTx/>
            </a:pPr>
            <a:r>
              <a:rPr lang="fr-LU" altLang="lb-LU" sz="1600" dirty="0"/>
              <a:t> Une liste reprenant les « experts agréés » se trouve dans le règlement ministériel modifié du 6 mai 1996 concernant l'intervention d'organismes de contrôle dans le cadre des compétences et attributions de l'Inspection du travail et des mines.</a:t>
            </a:r>
          </a:p>
          <a:p>
            <a:pPr eaLnBrk="1" hangingPunct="1">
              <a:spcBef>
                <a:spcPct val="50000"/>
              </a:spcBef>
              <a:buClrTx/>
              <a:buSzTx/>
            </a:pPr>
            <a:r>
              <a:rPr lang="fr-LU" altLang="lb-LU" sz="1600" dirty="0"/>
              <a:t> Les « experts agréés » concernés par ordre alphabétique :</a:t>
            </a:r>
          </a:p>
          <a:p>
            <a:pPr eaLnBrk="1" hangingPunct="1">
              <a:spcBef>
                <a:spcPct val="50000"/>
              </a:spcBef>
              <a:buClrTx/>
              <a:buSzTx/>
              <a:buFontTx/>
              <a:buNone/>
            </a:pPr>
            <a:endParaRPr lang="fr-FR" sz="1600" dirty="0">
              <a:solidFill>
                <a:schemeClr val="tx1"/>
              </a:solidFill>
              <a:latin typeface="Arial" panose="020B0604020202020204" pitchFamily="34" charset="0"/>
              <a:cs typeface="Arial" panose="020B0604020202020204" pitchFamily="34" charset="0"/>
            </a:endParaRPr>
          </a:p>
          <a:p>
            <a:pPr marL="685800" lvl="2" indent="-285750" eaLnBrk="1" hangingPunct="1">
              <a:lnSpc>
                <a:spcPct val="80000"/>
              </a:lnSpc>
              <a:spcBef>
                <a:spcPts val="1000"/>
              </a:spcBef>
              <a:buClr>
                <a:srgbClr val="D85424"/>
              </a:buClr>
              <a:buFont typeface="Arial" panose="020B0604020202020204" pitchFamily="34" charset="0"/>
              <a:buChar char="•"/>
            </a:pPr>
            <a:endParaRPr lang="en-US" sz="1800"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pic>
        <p:nvPicPr>
          <p:cNvPr id="6" name="Picture 5" descr="logo_vinçotte">
            <a:extLst>
              <a:ext uri="{FF2B5EF4-FFF2-40B4-BE49-F238E27FC236}">
                <a16:creationId xmlns:a16="http://schemas.microsoft.com/office/drawing/2014/main" id="{EDB425C0-44D7-4217-B6EC-44C51E828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8463" y="4132263"/>
            <a:ext cx="8921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_apave_alsacienne">
            <a:extLst>
              <a:ext uri="{FF2B5EF4-FFF2-40B4-BE49-F238E27FC236}">
                <a16:creationId xmlns:a16="http://schemas.microsoft.com/office/drawing/2014/main" id="{F6DF3BA2-3016-1FA5-9FB7-9A46DB1F9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912" y="4132263"/>
            <a:ext cx="19621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ogo_luxcontrol">
            <a:extLst>
              <a:ext uri="{FF2B5EF4-FFF2-40B4-BE49-F238E27FC236}">
                <a16:creationId xmlns:a16="http://schemas.microsoft.com/office/drawing/2014/main" id="{9AB76893-3365-5323-4394-9B14C78765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1425" y="4132263"/>
            <a:ext cx="1889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logo_tüv_rheinland">
            <a:extLst>
              <a:ext uri="{FF2B5EF4-FFF2-40B4-BE49-F238E27FC236}">
                <a16:creationId xmlns:a16="http://schemas.microsoft.com/office/drawing/2014/main" id="{61775782-8A1F-9ADF-CDEE-A03BBE9FD7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1400" y="4132263"/>
            <a:ext cx="23939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a:extLst>
              <a:ext uri="{FF2B5EF4-FFF2-40B4-BE49-F238E27FC236}">
                <a16:creationId xmlns:a16="http://schemas.microsoft.com/office/drawing/2014/main" id="{05A588E8-79BF-FEC3-721B-92393314395A}"/>
              </a:ext>
            </a:extLst>
          </p:cNvPr>
          <p:cNvSpPr txBox="1">
            <a:spLocks noChangeArrowheads="1"/>
          </p:cNvSpPr>
          <p:nvPr/>
        </p:nvSpPr>
        <p:spPr bwMode="auto">
          <a:xfrm>
            <a:off x="3995738" y="4851400"/>
            <a:ext cx="5048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eaLnBrk="1" hangingPunct="1">
              <a:spcBef>
                <a:spcPct val="50000"/>
              </a:spcBef>
              <a:buClrTx/>
              <a:buSzTx/>
              <a:buFontTx/>
              <a:buNone/>
            </a:pPr>
            <a:r>
              <a:rPr lang="fr-LU" altLang="lb-LU" sz="800" b="1" dirty="0"/>
              <a:t>ASBL</a:t>
            </a:r>
          </a:p>
        </p:txBody>
      </p:sp>
      <p:sp>
        <p:nvSpPr>
          <p:cNvPr id="11" name="Text Box 9">
            <a:extLst>
              <a:ext uri="{FF2B5EF4-FFF2-40B4-BE49-F238E27FC236}">
                <a16:creationId xmlns:a16="http://schemas.microsoft.com/office/drawing/2014/main" id="{F70F3AA5-74A4-7FB6-D863-F8F0276E825D}"/>
              </a:ext>
            </a:extLst>
          </p:cNvPr>
          <p:cNvSpPr txBox="1">
            <a:spLocks noChangeArrowheads="1"/>
          </p:cNvSpPr>
          <p:nvPr/>
        </p:nvSpPr>
        <p:spPr bwMode="auto">
          <a:xfrm>
            <a:off x="9323388" y="4995863"/>
            <a:ext cx="5048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eaLnBrk="1" hangingPunct="1">
              <a:spcBef>
                <a:spcPct val="50000"/>
              </a:spcBef>
              <a:buClrTx/>
              <a:buSzTx/>
              <a:buFontTx/>
              <a:buNone/>
            </a:pPr>
            <a:r>
              <a:rPr lang="fr-LU" altLang="lb-LU" sz="800" b="1" dirty="0"/>
              <a:t>ASBL</a:t>
            </a:r>
          </a:p>
        </p:txBody>
      </p:sp>
    </p:spTree>
    <p:extLst>
      <p:ext uri="{BB962C8B-B14F-4D97-AF65-F5344CB8AC3E}">
        <p14:creationId xmlns:p14="http://schemas.microsoft.com/office/powerpoint/2010/main" val="1033774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37866"/>
            <a:ext cx="10749572" cy="708978"/>
          </a:xfrm>
        </p:spPr>
        <p:txBody>
          <a:bodyPr>
            <a:noAutofit/>
          </a:bodyPr>
          <a:lstStyle/>
          <a:p>
            <a:pPr>
              <a:lnSpc>
                <a:spcPct val="107000"/>
              </a:lnSpc>
              <a:spcAft>
                <a:spcPts val="800"/>
              </a:spcAft>
            </a:pPr>
            <a:r>
              <a:rPr lang="en-US" sz="4000" cap="all" dirty="0" err="1"/>
              <a:t>Dépôt</a:t>
            </a:r>
            <a:r>
              <a:rPr lang="en-US" sz="4000" cap="all" dirty="0"/>
              <a:t> de Gaz</a:t>
            </a:r>
            <a:r>
              <a:rPr lang="en-US" sz="4000" dirty="0">
                <a:latin typeface="+mn-lt"/>
              </a:rPr>
              <a:t> *</a:t>
            </a:r>
            <a:endParaRPr lang="en-US" sz="4000" cap="all" dirty="0"/>
          </a:p>
        </p:txBody>
      </p:sp>
      <p:sp>
        <p:nvSpPr>
          <p:cNvPr id="8" name="Content Placeholder 3">
            <a:extLst>
              <a:ext uri="{FF2B5EF4-FFF2-40B4-BE49-F238E27FC236}">
                <a16:creationId xmlns:a16="http://schemas.microsoft.com/office/drawing/2014/main" id="{28E593F9-6A4E-7310-750E-B218B0E15F3F}"/>
              </a:ext>
            </a:extLst>
          </p:cNvPr>
          <p:cNvSpPr txBox="1">
            <a:spLocks/>
          </p:cNvSpPr>
          <p:nvPr/>
        </p:nvSpPr>
        <p:spPr>
          <a:xfrm>
            <a:off x="921728" y="4929809"/>
            <a:ext cx="9986961" cy="134511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10000"/>
              </a:lnSpc>
              <a:buFont typeface="Wingdings" panose="05000000000000000000" pitchFamily="2" charset="2"/>
              <a:buChar char="Ø"/>
            </a:pPr>
            <a:r>
              <a:rPr lang="en-US" sz="1800" dirty="0">
                <a:latin typeface="+mn-lt"/>
              </a:rPr>
              <a:t>*  Point de nomenclature </a:t>
            </a:r>
            <a:r>
              <a:rPr lang="en-US" sz="1800" dirty="0" err="1">
                <a:latin typeface="+mn-lt"/>
              </a:rPr>
              <a:t>complet</a:t>
            </a:r>
            <a:r>
              <a:rPr lang="en-US" sz="1800" dirty="0">
                <a:latin typeface="+mn-lt"/>
              </a:rPr>
              <a:t>: Gaz et mélanges de </a:t>
            </a:r>
            <a:r>
              <a:rPr lang="en-US" sz="1800" dirty="0" err="1">
                <a:latin typeface="+mn-lt"/>
              </a:rPr>
              <a:t>gaz</a:t>
            </a:r>
            <a:r>
              <a:rPr lang="en-US" sz="1800" dirty="0">
                <a:latin typeface="+mn-lt"/>
              </a:rPr>
              <a:t> </a:t>
            </a:r>
            <a:r>
              <a:rPr lang="en-US" sz="1800" dirty="0" err="1">
                <a:latin typeface="+mn-lt"/>
              </a:rPr>
              <a:t>comprimés</a:t>
            </a:r>
            <a:r>
              <a:rPr lang="en-US" sz="1800" dirty="0">
                <a:latin typeface="+mn-lt"/>
              </a:rPr>
              <a:t> </a:t>
            </a:r>
            <a:r>
              <a:rPr lang="en-US" sz="1800" dirty="0" err="1">
                <a:latin typeface="+mn-lt"/>
              </a:rPr>
              <a:t>ou</a:t>
            </a:r>
            <a:r>
              <a:rPr lang="en-US" sz="1800" dirty="0">
                <a:latin typeface="+mn-lt"/>
              </a:rPr>
              <a:t> liquefies </a:t>
            </a:r>
            <a:r>
              <a:rPr lang="en-US" sz="1800" dirty="0" err="1">
                <a:latin typeface="+mn-lt"/>
              </a:rPr>
              <a:t>ou</a:t>
            </a:r>
            <a:r>
              <a:rPr lang="en-US" sz="1800" dirty="0">
                <a:latin typeface="+mn-lt"/>
              </a:rPr>
              <a:t> </a:t>
            </a:r>
            <a:r>
              <a:rPr lang="en-US" sz="1800" dirty="0" err="1">
                <a:latin typeface="+mn-lt"/>
              </a:rPr>
              <a:t>maintenus</a:t>
            </a:r>
            <a:r>
              <a:rPr lang="en-US" sz="1800" dirty="0">
                <a:latin typeface="+mn-lt"/>
              </a:rPr>
              <a:t> dessous ( classes H280 </a:t>
            </a:r>
            <a:r>
              <a:rPr lang="en-US" sz="1800" dirty="0" err="1">
                <a:latin typeface="+mn-lt"/>
              </a:rPr>
              <a:t>suivant</a:t>
            </a:r>
            <a:r>
              <a:rPr lang="en-US" sz="1800" dirty="0">
                <a:latin typeface="+mn-lt"/>
              </a:rPr>
              <a:t> la </a:t>
            </a:r>
            <a:r>
              <a:rPr lang="en-US" sz="1800" dirty="0" err="1">
                <a:latin typeface="+mn-lt"/>
              </a:rPr>
              <a:t>réglementaion</a:t>
            </a:r>
            <a:r>
              <a:rPr lang="en-US" sz="1800" dirty="0">
                <a:latin typeface="+mn-lt"/>
              </a:rPr>
              <a:t> </a:t>
            </a:r>
            <a:r>
              <a:rPr lang="en-US" sz="1800" dirty="0" err="1">
                <a:latin typeface="+mn-lt"/>
              </a:rPr>
              <a:t>européenne</a:t>
            </a:r>
            <a:r>
              <a:rPr lang="en-US" sz="1800" dirty="0">
                <a:latin typeface="+mn-lt"/>
              </a:rPr>
              <a:t> </a:t>
            </a:r>
            <a:r>
              <a:rPr lang="en-US" sz="1800" dirty="0" err="1">
                <a:latin typeface="+mn-lt"/>
              </a:rPr>
              <a:t>en</a:t>
            </a:r>
            <a:r>
              <a:rPr lang="en-US" sz="1800" dirty="0">
                <a:latin typeface="+mn-lt"/>
              </a:rPr>
              <a:t> la matière)</a:t>
            </a:r>
            <a:endParaRPr lang="en-US" dirty="0"/>
          </a:p>
        </p:txBody>
      </p:sp>
      <p:graphicFrame>
        <p:nvGraphicFramePr>
          <p:cNvPr id="9" name="Table 8">
            <a:extLst>
              <a:ext uri="{FF2B5EF4-FFF2-40B4-BE49-F238E27FC236}">
                <a16:creationId xmlns:a16="http://schemas.microsoft.com/office/drawing/2014/main" id="{738E4CB1-70AA-C6D7-A712-D27830DEA808}"/>
              </a:ext>
            </a:extLst>
          </p:cNvPr>
          <p:cNvGraphicFramePr>
            <a:graphicFrameLocks noGrp="1"/>
          </p:cNvGraphicFramePr>
          <p:nvPr>
            <p:extLst>
              <p:ext uri="{D42A27DB-BD31-4B8C-83A1-F6EECF244321}">
                <p14:modId xmlns:p14="http://schemas.microsoft.com/office/powerpoint/2010/main" val="4270301806"/>
              </p:ext>
            </p:extLst>
          </p:nvPr>
        </p:nvGraphicFramePr>
        <p:xfrm>
          <a:off x="921728" y="1438129"/>
          <a:ext cx="10257975" cy="3383280"/>
        </p:xfrm>
        <a:graphic>
          <a:graphicData uri="http://schemas.openxmlformats.org/drawingml/2006/table">
            <a:tbl>
              <a:tblPr firstRow="1" bandRow="1">
                <a:tableStyleId>{ED083AE6-46FA-4A59-8FB0-9F97EB10719F}</a:tableStyleId>
              </a:tblPr>
              <a:tblGrid>
                <a:gridCol w="1646543">
                  <a:extLst>
                    <a:ext uri="{9D8B030D-6E8A-4147-A177-3AD203B41FA5}">
                      <a16:colId xmlns:a16="http://schemas.microsoft.com/office/drawing/2014/main" val="2297003080"/>
                    </a:ext>
                  </a:extLst>
                </a:gridCol>
                <a:gridCol w="3355451">
                  <a:extLst>
                    <a:ext uri="{9D8B030D-6E8A-4147-A177-3AD203B41FA5}">
                      <a16:colId xmlns:a16="http://schemas.microsoft.com/office/drawing/2014/main" val="3761090169"/>
                    </a:ext>
                  </a:extLst>
                </a:gridCol>
                <a:gridCol w="1486894">
                  <a:extLst>
                    <a:ext uri="{9D8B030D-6E8A-4147-A177-3AD203B41FA5}">
                      <a16:colId xmlns:a16="http://schemas.microsoft.com/office/drawing/2014/main" val="2118384914"/>
                    </a:ext>
                  </a:extLst>
                </a:gridCol>
                <a:gridCol w="3769087">
                  <a:extLst>
                    <a:ext uri="{9D8B030D-6E8A-4147-A177-3AD203B41FA5}">
                      <a16:colId xmlns:a16="http://schemas.microsoft.com/office/drawing/2014/main" val="3617985160"/>
                    </a:ext>
                  </a:extLst>
                </a:gridCol>
              </a:tblGrid>
              <a:tr h="0">
                <a:tc>
                  <a:txBody>
                    <a:bodyPr/>
                    <a:lstStyle/>
                    <a:p>
                      <a:pPr marL="0" algn="ctr" defTabSz="914400" rtl="0" eaLnBrk="1" latinLnBrk="0" hangingPunct="1"/>
                      <a:r>
                        <a:rPr lang="fr-LU" sz="1600" kern="1200" dirty="0">
                          <a:solidFill>
                            <a:sysClr val="windowText" lastClr="000000"/>
                          </a:solidFill>
                        </a:rPr>
                        <a:t>Libellé de l’établissement</a:t>
                      </a:r>
                      <a:endParaRPr lang="en-US" sz="1600" kern="1200" dirty="0">
                        <a:solidFill>
                          <a:sysClr val="windowText" lastClr="000000"/>
                        </a:solidFill>
                        <a:latin typeface="Aptos Display" panose="020B0004020202020204" pitchFamily="34" charset="0"/>
                        <a:ea typeface="+mn-ea"/>
                        <a:cs typeface="+mn-cs"/>
                      </a:endParaRPr>
                    </a:p>
                  </a:txBody>
                  <a:tcPr anchor="ctr"/>
                </a:tc>
                <a:tc>
                  <a:txBody>
                    <a:bodyPr/>
                    <a:lstStyle/>
                    <a:p>
                      <a:pPr marL="0" algn="ctr" defTabSz="914400" rtl="0" eaLnBrk="1" latinLnBrk="0" hangingPunct="1"/>
                      <a:r>
                        <a:rPr lang="fr-LU" sz="1600" kern="1200" dirty="0">
                          <a:solidFill>
                            <a:sysClr val="windowText" lastClr="000000"/>
                          </a:solidFill>
                        </a:rPr>
                        <a:t>Contenu</a:t>
                      </a:r>
                      <a:endParaRPr lang="en-US" sz="1600" kern="1200" dirty="0">
                        <a:solidFill>
                          <a:sysClr val="windowText" lastClr="000000"/>
                        </a:solidFill>
                        <a:latin typeface="Aptos Display" panose="020B0004020202020204" pitchFamily="34" charset="0"/>
                        <a:ea typeface="+mn-ea"/>
                        <a:cs typeface="+mn-cs"/>
                      </a:endParaRPr>
                    </a:p>
                  </a:txBody>
                  <a:tcPr anchor="ctr"/>
                </a:tc>
                <a:tc>
                  <a:txBody>
                    <a:bodyPr/>
                    <a:lstStyle/>
                    <a:p>
                      <a:pPr marL="0" algn="ctr" defTabSz="914400" rtl="0" eaLnBrk="1" latinLnBrk="0" hangingPunct="1"/>
                      <a:r>
                        <a:rPr lang="en-US" sz="1600" kern="1200" dirty="0" err="1">
                          <a:solidFill>
                            <a:sysClr val="windowText" lastClr="000000"/>
                          </a:solidFill>
                        </a:rPr>
                        <a:t>Classe</a:t>
                      </a:r>
                      <a:r>
                        <a:rPr lang="en-US" sz="1600" kern="1200" dirty="0">
                          <a:solidFill>
                            <a:sysClr val="windowText" lastClr="000000"/>
                          </a:solidFill>
                        </a:rPr>
                        <a:t> </a:t>
                      </a:r>
                      <a:endParaRPr lang="en-US" sz="1600" kern="1200" dirty="0">
                        <a:solidFill>
                          <a:sysClr val="windowText" lastClr="000000"/>
                        </a:solidFill>
                        <a:latin typeface="Aptos Display" panose="020B0004020202020204" pitchFamily="34" charset="0"/>
                        <a:ea typeface="+mn-ea"/>
                        <a:cs typeface="+mn-cs"/>
                      </a:endParaRPr>
                    </a:p>
                  </a:txBody>
                  <a:tcPr anchor="ctr"/>
                </a:tc>
                <a:tc>
                  <a:txBody>
                    <a:bodyPr/>
                    <a:lstStyle/>
                    <a:p>
                      <a:pPr marL="0" algn="ctr" defTabSz="914400" rtl="0" eaLnBrk="1" latinLnBrk="0" hangingPunct="1"/>
                      <a:r>
                        <a:rPr lang="en-US" sz="1600" kern="1200" dirty="0" err="1">
                          <a:solidFill>
                            <a:sysClr val="windowText" lastClr="000000"/>
                          </a:solidFill>
                        </a:rPr>
                        <a:t>Autorisation</a:t>
                      </a:r>
                      <a:r>
                        <a:rPr lang="en-US" sz="1600" kern="1200" dirty="0">
                          <a:solidFill>
                            <a:sysClr val="windowText" lastClr="000000"/>
                          </a:solidFill>
                        </a:rPr>
                        <a:t> </a:t>
                      </a:r>
                      <a:r>
                        <a:rPr lang="en-US" sz="1600" kern="1200" dirty="0" err="1">
                          <a:solidFill>
                            <a:sysClr val="windowText" lastClr="000000"/>
                          </a:solidFill>
                        </a:rPr>
                        <a:t>ou</a:t>
                      </a:r>
                      <a:r>
                        <a:rPr lang="en-US" sz="1600" kern="1200" dirty="0">
                          <a:solidFill>
                            <a:sysClr val="windowText" lastClr="000000"/>
                          </a:solidFill>
                        </a:rPr>
                        <a:t> </a:t>
                      </a:r>
                      <a:r>
                        <a:rPr lang="en-US" sz="1600" kern="1200" dirty="0" err="1">
                          <a:solidFill>
                            <a:sysClr val="windowText" lastClr="000000"/>
                          </a:solidFill>
                        </a:rPr>
                        <a:t>déclaration</a:t>
                      </a:r>
                      <a:r>
                        <a:rPr lang="en-US" sz="1600" kern="1200" dirty="0">
                          <a:solidFill>
                            <a:sysClr val="windowText" lastClr="000000"/>
                          </a:solidFill>
                        </a:rPr>
                        <a:t>?</a:t>
                      </a:r>
                      <a:endParaRPr lang="en-US" sz="1600" kern="1200" dirty="0">
                        <a:solidFill>
                          <a:sysClr val="windowText" lastClr="000000"/>
                        </a:solidFill>
                        <a:latin typeface="Aptos Display" panose="020B0004020202020204" pitchFamily="34" charset="0"/>
                        <a:ea typeface="+mn-ea"/>
                        <a:cs typeface="+mn-cs"/>
                      </a:endParaRPr>
                    </a:p>
                  </a:txBody>
                  <a:tcPr anchor="ctr"/>
                </a:tc>
                <a:extLst>
                  <a:ext uri="{0D108BD9-81ED-4DB2-BD59-A6C34878D82A}">
                    <a16:rowId xmlns:a16="http://schemas.microsoft.com/office/drawing/2014/main" val="3640055605"/>
                  </a:ext>
                </a:extLst>
              </a:tr>
              <a:tr h="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rPr>
                        <a:t>Dépôts de récipients mobiles</a:t>
                      </a:r>
                      <a:endParaRPr lang="en-US" sz="1400" kern="1200" dirty="0">
                        <a:solidFill>
                          <a:schemeClr val="tx1"/>
                        </a:solidFill>
                        <a:latin typeface="+mn-lt"/>
                        <a:ea typeface="+mn-ea"/>
                        <a:cs typeface="+mn-cs"/>
                      </a:endParaRPr>
                    </a:p>
                  </a:txBody>
                  <a:tcPr anchor="ctr"/>
                </a:tc>
                <a:tc>
                  <a:txBody>
                    <a:bodyPr/>
                    <a:lstStyle/>
                    <a:p>
                      <a:pPr marL="0" algn="l" defTabSz="914400" rtl="0" eaLnBrk="1" latinLnBrk="0" hangingPunct="1"/>
                      <a:r>
                        <a:rPr lang="fr-FR" sz="1400" kern="1200" dirty="0">
                          <a:solidFill>
                            <a:schemeClr val="tx1"/>
                          </a:solidFill>
                        </a:rPr>
                        <a:t>Ayant une capacité géométrique totale supérieure à 300 l et inférieure à 1.000 l</a:t>
                      </a:r>
                      <a:endParaRPr lang="fr-FR" sz="1400" kern="1200" dirty="0">
                        <a:solidFill>
                          <a:schemeClr val="tx1"/>
                        </a:solidFill>
                        <a:latin typeface="+mn-lt"/>
                        <a:ea typeface="+mn-ea"/>
                        <a:cs typeface="+mn-cs"/>
                      </a:endParaRPr>
                    </a:p>
                  </a:txBody>
                  <a:tcPr anchor="ctr"/>
                </a:tc>
                <a:tc>
                  <a:txBody>
                    <a:bodyPr/>
                    <a:lstStyle/>
                    <a:p>
                      <a:pPr marL="0" algn="l" defTabSz="914400" rtl="0" eaLnBrk="1" latinLnBrk="0" hangingPunct="1"/>
                      <a:r>
                        <a:rPr lang="en-US" sz="1400" kern="1200" dirty="0">
                          <a:solidFill>
                            <a:schemeClr val="tx1"/>
                          </a:solidFill>
                        </a:rPr>
                        <a:t>4</a:t>
                      </a:r>
                      <a:endParaRPr lang="en-US" sz="1400" kern="1200" dirty="0">
                        <a:solidFill>
                          <a:schemeClr val="tx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sym typeface="Wingdings" panose="05000000000000000000" pitchFamily="2" charset="2"/>
                        </a:rPr>
                        <a:t>RGD</a:t>
                      </a:r>
                    </a:p>
                  </a:txBody>
                  <a:tcPr anchor="ctr"/>
                </a:tc>
                <a:extLst>
                  <a:ext uri="{0D108BD9-81ED-4DB2-BD59-A6C34878D82A}">
                    <a16:rowId xmlns:a16="http://schemas.microsoft.com/office/drawing/2014/main" val="3716820483"/>
                  </a:ext>
                </a:extLst>
              </a:tr>
              <a:tr h="0">
                <a:tc vMerge="1">
                  <a:txBody>
                    <a:bodyPr/>
                    <a:lstStyle/>
                    <a:p>
                      <a:pPr marL="0" algn="l" defTabSz="914400" rtl="0" eaLnBrk="1" latinLnBrk="0" hangingPunct="1"/>
                      <a:endParaRPr lang="en-US" sz="16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l" defTabSz="914400" rtl="0" eaLnBrk="1" latinLnBrk="0" hangingPunct="1"/>
                      <a:r>
                        <a:rPr lang="fr-FR" sz="1400" kern="1200" dirty="0">
                          <a:solidFill>
                            <a:schemeClr val="tx1"/>
                          </a:solidFill>
                        </a:rPr>
                        <a:t>Ayant une capacité géométrique totale de 1.000 l à 7.000 l</a:t>
                      </a:r>
                      <a:endParaRPr lang="fr-FR" sz="1400" kern="1200" dirty="0">
                        <a:solidFill>
                          <a:schemeClr val="tx1"/>
                        </a:solidFill>
                        <a:latin typeface="+mn-lt"/>
                        <a:ea typeface="+mn-ea"/>
                        <a:cs typeface="+mn-cs"/>
                      </a:endParaRPr>
                    </a:p>
                  </a:txBody>
                  <a:tcPr anchor="ctr"/>
                </a:tc>
                <a:tc>
                  <a:txBody>
                    <a:bodyPr/>
                    <a:lstStyle/>
                    <a:p>
                      <a:pPr marL="0" algn="l" defTabSz="914400" rtl="0" eaLnBrk="1" latinLnBrk="0" hangingPunct="1"/>
                      <a:r>
                        <a:rPr lang="en-US" sz="1400" kern="1200" dirty="0">
                          <a:solidFill>
                            <a:schemeClr val="tx1"/>
                          </a:solidFill>
                        </a:rPr>
                        <a:t>3A</a:t>
                      </a:r>
                      <a:endParaRPr lang="en-US" sz="1400" kern="1200" dirty="0">
                        <a:solidFill>
                          <a:schemeClr val="tx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rPr>
                        <a:t>Autorisation par. Min. Travail</a:t>
                      </a:r>
                      <a:endParaRPr lang="fr-FR" sz="1400" kern="1200" dirty="0">
                        <a:solidFill>
                          <a:schemeClr val="tx1"/>
                        </a:solidFill>
                        <a:latin typeface="+mn-lt"/>
                        <a:ea typeface="+mn-ea"/>
                        <a:cs typeface="+mn-cs"/>
                      </a:endParaRPr>
                    </a:p>
                  </a:txBody>
                  <a:tcPr anchor="ctr"/>
                </a:tc>
                <a:extLst>
                  <a:ext uri="{0D108BD9-81ED-4DB2-BD59-A6C34878D82A}">
                    <a16:rowId xmlns:a16="http://schemas.microsoft.com/office/drawing/2014/main" val="1970357137"/>
                  </a:ext>
                </a:extLst>
              </a:tr>
              <a:tr h="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mn-lt"/>
                        <a:ea typeface="+mn-ea"/>
                        <a:cs typeface="+mn-cs"/>
                      </a:endParaRPr>
                    </a:p>
                  </a:txBody>
                  <a:tcPr anchor="ctr"/>
                </a:tc>
                <a:tc>
                  <a:txBody>
                    <a:bodyPr/>
                    <a:lstStyle/>
                    <a:p>
                      <a:pPr marL="0" algn="l" defTabSz="914400" rtl="0" eaLnBrk="1" latinLnBrk="0" hangingPunct="1"/>
                      <a:r>
                        <a:rPr lang="fr-FR" sz="1400" kern="1200" dirty="0">
                          <a:solidFill>
                            <a:schemeClr val="tx1"/>
                          </a:solidFill>
                        </a:rPr>
                        <a:t>Ayant une capacité géométrique totale supérieure à 7.000 l</a:t>
                      </a:r>
                      <a:endParaRPr lang="fr-FR" sz="1400" kern="1200" dirty="0">
                        <a:solidFill>
                          <a:schemeClr val="tx1"/>
                        </a:solidFill>
                        <a:latin typeface="+mn-lt"/>
                        <a:ea typeface="+mn-ea"/>
                        <a:cs typeface="+mn-cs"/>
                      </a:endParaRPr>
                    </a:p>
                  </a:txBody>
                  <a:tcPr anchor="ctr"/>
                </a:tc>
                <a:tc>
                  <a:txBody>
                    <a:bodyPr/>
                    <a:lstStyle/>
                    <a:p>
                      <a:pPr marL="0" algn="l" defTabSz="914400" rtl="0" eaLnBrk="1" latinLnBrk="0" hangingPunct="1"/>
                      <a:r>
                        <a:rPr lang="en-US" sz="1400" kern="1200" dirty="0">
                          <a:solidFill>
                            <a:schemeClr val="tx1"/>
                          </a:solidFill>
                        </a:rPr>
                        <a:t>1 + </a:t>
                      </a:r>
                      <a:r>
                        <a:rPr lang="en-US" sz="1400" kern="1200" dirty="0" err="1">
                          <a:solidFill>
                            <a:schemeClr val="tx1"/>
                          </a:solidFill>
                        </a:rPr>
                        <a:t>EtRi</a:t>
                      </a:r>
                      <a:endParaRPr lang="en-US" sz="1400" kern="1200" dirty="0">
                        <a:solidFill>
                          <a:schemeClr val="tx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rPr>
                        <a:t>Autorisation par Min. </a:t>
                      </a:r>
                      <a:r>
                        <a:rPr lang="fr-FR" sz="1400" kern="1200" dirty="0" err="1">
                          <a:solidFill>
                            <a:schemeClr val="tx1"/>
                          </a:solidFill>
                        </a:rPr>
                        <a:t>Envir</a:t>
                      </a:r>
                      <a:r>
                        <a:rPr lang="fr-FR" sz="1400" kern="1200" dirty="0">
                          <a:solidFill>
                            <a:schemeClr val="tx1"/>
                          </a:solidFill>
                        </a:rPr>
                        <a:t>. + Min.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latin typeface="+mn-lt"/>
                          <a:ea typeface="+mn-ea"/>
                          <a:cs typeface="+mn-cs"/>
                        </a:rPr>
                        <a:t>+</a:t>
                      </a:r>
                      <a:r>
                        <a:rPr lang="fr-FR" sz="1400" kern="1200" dirty="0" err="1">
                          <a:solidFill>
                            <a:schemeClr val="tx1"/>
                          </a:solidFill>
                          <a:latin typeface="+mn-lt"/>
                          <a:ea typeface="+mn-ea"/>
                          <a:cs typeface="+mn-cs"/>
                        </a:rPr>
                        <a:t>Enq</a:t>
                      </a:r>
                      <a:r>
                        <a:rPr lang="fr-FR" sz="1400" kern="1200" dirty="0">
                          <a:solidFill>
                            <a:schemeClr val="tx1"/>
                          </a:solidFill>
                          <a:latin typeface="+mn-lt"/>
                          <a:ea typeface="+mn-ea"/>
                          <a:cs typeface="+mn-cs"/>
                        </a:rPr>
                        <a:t>. </a:t>
                      </a:r>
                      <a:r>
                        <a:rPr lang="fr-FR" sz="1400" kern="1200" dirty="0" err="1">
                          <a:solidFill>
                            <a:schemeClr val="tx1"/>
                          </a:solidFill>
                          <a:latin typeface="+mn-lt"/>
                          <a:ea typeface="+mn-ea"/>
                          <a:cs typeface="+mn-cs"/>
                        </a:rPr>
                        <a:t>Publ</a:t>
                      </a:r>
                      <a:r>
                        <a:rPr lang="fr-FR" sz="1400" kern="1200" dirty="0">
                          <a:solidFill>
                            <a:schemeClr val="tx1"/>
                          </a:solidFill>
                          <a:latin typeface="+mn-lt"/>
                          <a:ea typeface="+mn-ea"/>
                          <a:cs typeface="+mn-cs"/>
                        </a:rPr>
                        <a:t>.</a:t>
                      </a:r>
                    </a:p>
                  </a:txBody>
                  <a:tcPr anchor="ctr"/>
                </a:tc>
                <a:extLst>
                  <a:ext uri="{0D108BD9-81ED-4DB2-BD59-A6C34878D82A}">
                    <a16:rowId xmlns:a16="http://schemas.microsoft.com/office/drawing/2014/main" val="3445602511"/>
                  </a:ext>
                </a:extLst>
              </a:tr>
              <a:tr h="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latin typeface="+mn-lt"/>
                          <a:ea typeface="+mn-ea"/>
                          <a:cs typeface="+mn-cs"/>
                        </a:rPr>
                        <a:t>Réservoirs</a:t>
                      </a:r>
                      <a:endParaRPr lang="en-US" sz="1400" kern="1200" dirty="0">
                        <a:solidFill>
                          <a:schemeClr val="tx1"/>
                        </a:solidFill>
                        <a:latin typeface="+mn-lt"/>
                        <a:ea typeface="+mn-ea"/>
                        <a:cs typeface="+mn-cs"/>
                      </a:endParaRPr>
                    </a:p>
                  </a:txBody>
                  <a:tcPr anchor="ctr">
                    <a:solidFill>
                      <a:srgbClr val="FCE8D8"/>
                    </a:solidFill>
                  </a:tcPr>
                </a:tc>
                <a:tc>
                  <a:txBody>
                    <a:bodyPr/>
                    <a:lstStyle/>
                    <a:p>
                      <a:pPr marL="0" algn="l" defTabSz="914400" rtl="0" eaLnBrk="1" latinLnBrk="0" hangingPunct="1"/>
                      <a:r>
                        <a:rPr lang="fr-FR" sz="1400" kern="1200" dirty="0">
                          <a:solidFill>
                            <a:schemeClr val="tx1"/>
                          </a:solidFill>
                        </a:rPr>
                        <a:t>Ayant une capacité géométrique totale de 300 l et inférieure à 7.000 l</a:t>
                      </a:r>
                      <a:endParaRPr lang="fr-FR" sz="1400" kern="1200" dirty="0">
                        <a:solidFill>
                          <a:schemeClr val="tx1"/>
                        </a:solidFill>
                        <a:latin typeface="+mn-lt"/>
                        <a:ea typeface="+mn-ea"/>
                        <a:cs typeface="+mn-cs"/>
                      </a:endParaRPr>
                    </a:p>
                  </a:txBody>
                  <a:tcPr anchor="ctr"/>
                </a:tc>
                <a:tc>
                  <a:txBody>
                    <a:bodyPr/>
                    <a:lstStyle/>
                    <a:p>
                      <a:pPr marL="0" algn="l" defTabSz="914400" rtl="0" eaLnBrk="1" latinLnBrk="0" hangingPunct="1"/>
                      <a:r>
                        <a:rPr lang="en-US" sz="1400" kern="1200" dirty="0">
                          <a:solidFill>
                            <a:schemeClr val="tx1"/>
                          </a:solidFill>
                        </a:rPr>
                        <a:t>3A</a:t>
                      </a:r>
                      <a:endParaRPr lang="en-US" sz="1400" kern="1200" dirty="0">
                        <a:solidFill>
                          <a:schemeClr val="tx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rPr>
                        <a:t>Autorisation par Min. Travail</a:t>
                      </a:r>
                    </a:p>
                  </a:txBody>
                  <a:tcPr anchor="ctr"/>
                </a:tc>
                <a:extLst>
                  <a:ext uri="{0D108BD9-81ED-4DB2-BD59-A6C34878D82A}">
                    <a16:rowId xmlns:a16="http://schemas.microsoft.com/office/drawing/2014/main" val="2397081952"/>
                  </a:ext>
                </a:extLst>
              </a:tr>
              <a:tr h="0">
                <a:tc vMerge="1">
                  <a:txBody>
                    <a:bodyPr/>
                    <a:lstStyle/>
                    <a:p>
                      <a:pPr marL="0" algn="l" defTabSz="914400" rtl="0" eaLnBrk="1" latinLnBrk="0" hangingPunct="1"/>
                      <a:endParaRPr lang="en-US" sz="16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fr-FR" sz="1400" kern="1200" dirty="0">
                          <a:solidFill>
                            <a:schemeClr val="tx1"/>
                          </a:solidFill>
                        </a:rPr>
                        <a:t>Ayant une capacité géométrique totale supérieure à 7.000 l</a:t>
                      </a:r>
                      <a:endParaRPr lang="fr-FR" sz="1400" kern="1200" dirty="0">
                        <a:solidFill>
                          <a:schemeClr val="tx1"/>
                        </a:solidFill>
                        <a:latin typeface="+mn-lt"/>
                        <a:ea typeface="+mn-ea"/>
                        <a:cs typeface="+mn-cs"/>
                      </a:endParaRPr>
                    </a:p>
                  </a:txBody>
                  <a:tcPr anchor="ctr"/>
                </a:tc>
                <a:tc>
                  <a:txBody>
                    <a:bodyPr/>
                    <a:lstStyle/>
                    <a:p>
                      <a:pPr marL="0" algn="l" defTabSz="914400" rtl="0" eaLnBrk="1" latinLnBrk="0" hangingPunct="1"/>
                      <a:r>
                        <a:rPr lang="en-US" sz="1400" kern="1200" dirty="0">
                          <a:solidFill>
                            <a:schemeClr val="tx1"/>
                          </a:solidFill>
                        </a:rPr>
                        <a:t>1 + </a:t>
                      </a:r>
                      <a:r>
                        <a:rPr lang="en-US" sz="1400" kern="1200" dirty="0" err="1">
                          <a:solidFill>
                            <a:schemeClr val="tx1"/>
                          </a:solidFill>
                        </a:rPr>
                        <a:t>EtRi</a:t>
                      </a:r>
                      <a:endParaRPr lang="en-US" sz="1400" kern="1200" dirty="0">
                        <a:solidFill>
                          <a:schemeClr val="tx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rPr>
                        <a:t>Autorisation par Min. </a:t>
                      </a:r>
                      <a:r>
                        <a:rPr lang="fr-FR" sz="1400" kern="1200" dirty="0" err="1">
                          <a:solidFill>
                            <a:schemeClr val="tx1"/>
                          </a:solidFill>
                        </a:rPr>
                        <a:t>Envir</a:t>
                      </a:r>
                      <a:r>
                        <a:rPr lang="fr-FR" sz="1400" kern="1200" dirty="0">
                          <a:solidFill>
                            <a:schemeClr val="tx1"/>
                          </a:solidFill>
                        </a:rPr>
                        <a:t>. + Min.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latin typeface="+mn-lt"/>
                          <a:ea typeface="+mn-ea"/>
                          <a:cs typeface="+mn-cs"/>
                        </a:rPr>
                        <a:t>+</a:t>
                      </a:r>
                      <a:r>
                        <a:rPr lang="fr-FR" sz="1400" kern="1200" dirty="0" err="1">
                          <a:solidFill>
                            <a:schemeClr val="tx1"/>
                          </a:solidFill>
                          <a:latin typeface="+mn-lt"/>
                          <a:ea typeface="+mn-ea"/>
                          <a:cs typeface="+mn-cs"/>
                        </a:rPr>
                        <a:t>Enq</a:t>
                      </a:r>
                      <a:r>
                        <a:rPr lang="fr-FR" sz="1400" kern="1200" dirty="0">
                          <a:solidFill>
                            <a:schemeClr val="tx1"/>
                          </a:solidFill>
                          <a:latin typeface="+mn-lt"/>
                          <a:ea typeface="+mn-ea"/>
                          <a:cs typeface="+mn-cs"/>
                        </a:rPr>
                        <a:t>. </a:t>
                      </a:r>
                      <a:r>
                        <a:rPr lang="fr-FR" sz="1400" kern="1200" dirty="0" err="1">
                          <a:solidFill>
                            <a:schemeClr val="tx1"/>
                          </a:solidFill>
                          <a:latin typeface="+mn-lt"/>
                          <a:ea typeface="+mn-ea"/>
                          <a:cs typeface="+mn-cs"/>
                        </a:rPr>
                        <a:t>Publ</a:t>
                      </a:r>
                      <a:r>
                        <a:rPr lang="fr-FR" sz="140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kern="1200" dirty="0">
                        <a:solidFill>
                          <a:schemeClr val="tx1"/>
                        </a:solidFill>
                        <a:latin typeface="+mn-lt"/>
                        <a:ea typeface="+mn-ea"/>
                        <a:cs typeface="+mn-cs"/>
                      </a:endParaRPr>
                    </a:p>
                  </a:txBody>
                  <a:tcPr anchor="ctr"/>
                </a:tc>
                <a:extLst>
                  <a:ext uri="{0D108BD9-81ED-4DB2-BD59-A6C34878D82A}">
                    <a16:rowId xmlns:a16="http://schemas.microsoft.com/office/drawing/2014/main" val="1199087211"/>
                  </a:ext>
                </a:extLst>
              </a:tr>
            </a:tbl>
          </a:graphicData>
        </a:graphic>
      </p:graphicFrame>
    </p:spTree>
    <p:extLst>
      <p:ext uri="{BB962C8B-B14F-4D97-AF65-F5344CB8AC3E}">
        <p14:creationId xmlns:p14="http://schemas.microsoft.com/office/powerpoint/2010/main" val="1228602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err="1"/>
              <a:t>Dépôt</a:t>
            </a:r>
            <a:r>
              <a:rPr lang="en-US" sz="4000" cap="all" dirty="0"/>
              <a:t> de </a:t>
            </a:r>
            <a:r>
              <a:rPr lang="en-US" sz="4000" cap="all" dirty="0" err="1"/>
              <a:t>GAz</a:t>
            </a:r>
            <a:endParaRPr lang="en-US" sz="4000" cap="all" dirty="0"/>
          </a:p>
        </p:txBody>
      </p:sp>
      <p:sp>
        <p:nvSpPr>
          <p:cNvPr id="8" name="Content Placeholder 3">
            <a:extLst>
              <a:ext uri="{FF2B5EF4-FFF2-40B4-BE49-F238E27FC236}">
                <a16:creationId xmlns:a16="http://schemas.microsoft.com/office/drawing/2014/main" id="{28E593F9-6A4E-7310-750E-B218B0E15F3F}"/>
              </a:ext>
            </a:extLst>
          </p:cNvPr>
          <p:cNvSpPr txBox="1">
            <a:spLocks/>
          </p:cNvSpPr>
          <p:nvPr/>
        </p:nvSpPr>
        <p:spPr>
          <a:xfrm>
            <a:off x="1025095" y="2083884"/>
            <a:ext cx="9986961" cy="134511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10000"/>
              </a:lnSpc>
              <a:buFont typeface="Wingdings" panose="05000000000000000000" pitchFamily="2" charset="2"/>
              <a:buChar char="Ø"/>
            </a:pPr>
            <a:r>
              <a:rPr lang="fr-FR" sz="1800" dirty="0">
                <a:latin typeface="+mn-lt"/>
              </a:rPr>
              <a:t>Règlement grand-ducal du 27 février 2010 concernant les installations à gaz peut être appliqué</a:t>
            </a:r>
          </a:p>
          <a:p>
            <a:pPr marL="450850" indent="-450850">
              <a:lnSpc>
                <a:spcPct val="110000"/>
              </a:lnSpc>
              <a:buFont typeface="Wingdings" panose="05000000000000000000" pitchFamily="2" charset="2"/>
              <a:buChar char="Ø"/>
            </a:pPr>
            <a:r>
              <a:rPr lang="pt-BR" sz="1800" b="1" dirty="0">
                <a:sym typeface="Wingdings" panose="05000000000000000000" pitchFamily="2" charset="2"/>
              </a:rPr>
              <a:t>Règle de cumul: </a:t>
            </a:r>
            <a:br>
              <a:rPr lang="pt-BR" sz="1800" b="1" dirty="0">
                <a:sym typeface="Wingdings" panose="05000000000000000000" pitchFamily="2" charset="2"/>
              </a:rPr>
            </a:br>
            <a:r>
              <a:rPr lang="pt-BR" sz="1800" dirty="0">
                <a:sym typeface="Wingdings" panose="05000000000000000000" pitchFamily="2" charset="2"/>
              </a:rPr>
              <a:t>La capacité totale de tous les récipients/ réservoirs présents sur le site est pris en considération, nonobstant de leur niveau de remplissage</a:t>
            </a:r>
            <a:endParaRPr lang="en-US" sz="1800" dirty="0"/>
          </a:p>
        </p:txBody>
      </p:sp>
    </p:spTree>
    <p:extLst>
      <p:ext uri="{BB962C8B-B14F-4D97-AF65-F5344CB8AC3E}">
        <p14:creationId xmlns:p14="http://schemas.microsoft.com/office/powerpoint/2010/main" val="2314531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Dossier de demande</a:t>
            </a:r>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761450" y="1391238"/>
            <a:ext cx="5060229" cy="4821994"/>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lvl="1" indent="-342900" eaLnBrk="1" hangingPunct="1">
              <a:lnSpc>
                <a:spcPct val="150000"/>
              </a:lnSpc>
              <a:spcBef>
                <a:spcPts val="1000"/>
              </a:spcBef>
              <a:buClr>
                <a:srgbClr val="D85424"/>
              </a:buClr>
              <a:buFont typeface="Wingdings" panose="05000000000000000000" pitchFamily="2" charset="2"/>
              <a:buChar char="Ø"/>
            </a:pPr>
            <a:r>
              <a:rPr lang="en-US" sz="2000" kern="0" dirty="0"/>
              <a:t>Dossier </a:t>
            </a:r>
            <a:r>
              <a:rPr lang="en-US" sz="2000" kern="0" dirty="0" err="1"/>
              <a:t>spécifique</a:t>
            </a:r>
            <a:r>
              <a:rPr lang="en-US" sz="2000" kern="0" dirty="0"/>
              <a:t> aux </a:t>
            </a:r>
            <a:r>
              <a:rPr lang="en-US" sz="2000" kern="0" dirty="0" err="1"/>
              <a:t>dépôts</a:t>
            </a:r>
            <a:r>
              <a:rPr lang="en-US" sz="2000" kern="0" dirty="0"/>
              <a:t> de </a:t>
            </a:r>
            <a:r>
              <a:rPr lang="en-US" sz="2000" kern="0" dirty="0" err="1"/>
              <a:t>gaz</a:t>
            </a:r>
            <a:r>
              <a:rPr lang="en-US" sz="2000" kern="0" dirty="0"/>
              <a:t> :</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Capacité du dépôt, quantité maximale présente sur le site (en litres)</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Description de l’installation</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Mode de stockage (Récipients, réservoirs,…)</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Emplacement (Indication et description de l'endroit, avec référence aux plans)</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Fiches de données de sécurité (</a:t>
            </a:r>
            <a:r>
              <a:rPr lang="fr-FR"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Safety</a:t>
            </a: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 Data </a:t>
            </a:r>
            <a:r>
              <a:rPr lang="fr-FR"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Sheet</a:t>
            </a: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Evaluation des risques</a:t>
            </a:r>
          </a:p>
          <a:p>
            <a:pPr marL="685800" lvl="2" indent="-285750" eaLnBrk="1" hangingPunct="1">
              <a:lnSpc>
                <a:spcPct val="80000"/>
              </a:lnSpc>
              <a:spcBef>
                <a:spcPts val="1000"/>
              </a:spcBef>
              <a:buClr>
                <a:srgbClr val="D85424"/>
              </a:buClr>
              <a:buFont typeface="Arial" panose="020B0604020202020204" pitchFamily="34" charset="0"/>
              <a:buChar char="•"/>
            </a:pPr>
            <a:endPar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marL="685800" lvl="2" indent="-285750" eaLnBrk="1" hangingPunct="1">
              <a:lnSpc>
                <a:spcPct val="80000"/>
              </a:lnSpc>
              <a:spcBef>
                <a:spcPts val="1000"/>
              </a:spcBef>
              <a:buClr>
                <a:srgbClr val="D85424"/>
              </a:buClr>
              <a:buFont typeface="Arial" panose="020B0604020202020204" pitchFamily="34" charset="0"/>
              <a:buChar char="•"/>
            </a:pPr>
            <a:endParaRPr lang="en-US" sz="1800"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
        <p:nvSpPr>
          <p:cNvPr id="8" name="Content Placeholder 7">
            <a:extLst>
              <a:ext uri="{FF2B5EF4-FFF2-40B4-BE49-F238E27FC236}">
                <a16:creationId xmlns:a16="http://schemas.microsoft.com/office/drawing/2014/main" id="{798C25FE-0DC5-777F-B67B-A9E49688481C}"/>
              </a:ext>
            </a:extLst>
          </p:cNvPr>
          <p:cNvSpPr txBox="1">
            <a:spLocks/>
          </p:cNvSpPr>
          <p:nvPr/>
        </p:nvSpPr>
        <p:spPr>
          <a:xfrm>
            <a:off x="5767755" y="1693240"/>
            <a:ext cx="5784166" cy="4519992"/>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85800" lvl="2" indent="-285750" eaLnBrk="1" hangingPunct="1">
              <a:spcBef>
                <a:spcPts val="1000"/>
              </a:spcBef>
              <a:buClr>
                <a:srgbClr val="D85424"/>
              </a:buClr>
              <a:buFont typeface="Arial" panose="020B0604020202020204" pitchFamily="34" charset="0"/>
              <a:buChar char="•"/>
            </a:pPr>
            <a:endParaRPr lang="en-US" sz="1400" dirty="0">
              <a:solidFill>
                <a:schemeClr val="tx1"/>
              </a:solidFill>
              <a:latin typeface="Aptos Display" panose="020B0004020202020204" pitchFamily="34" charset="0"/>
              <a:cs typeface="Calibri" panose="020F0502020204030204" pitchFamily="34" charset="0"/>
            </a:endParaRPr>
          </a:p>
          <a:p>
            <a:pPr marL="685800" lvl="2" indent="-285750" eaLnBrk="1" hangingPunct="1">
              <a:spcBef>
                <a:spcPts val="1000"/>
              </a:spcBef>
              <a:buClr>
                <a:srgbClr val="D85424"/>
              </a:buClr>
              <a:buFont typeface="Arial" panose="020B0604020202020204" pitchFamily="34" charset="0"/>
              <a:buChar char="•"/>
            </a:pPr>
            <a:r>
              <a:rPr lang="en-US" dirty="0">
                <a:solidFill>
                  <a:schemeClr val="tx1"/>
                </a:solidFill>
                <a:latin typeface="Aptos Display" panose="020B0004020202020204" pitchFamily="34" charset="0"/>
                <a:cs typeface="Calibri" panose="020F0502020204030204" pitchFamily="34" charset="0"/>
              </a:rPr>
              <a:t>Annexes</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Description des </a:t>
            </a:r>
            <a:r>
              <a:rPr lang="en-US" sz="1500" dirty="0" err="1">
                <a:solidFill>
                  <a:schemeClr val="tx1"/>
                </a:solidFill>
                <a:latin typeface="Aptos Display" panose="020B0004020202020204" pitchFamily="34" charset="0"/>
                <a:cs typeface="Calibri" panose="020F0502020204030204" pitchFamily="34" charset="0"/>
              </a:rPr>
              <a:t>alentours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immédiats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voisins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sensibles</a:t>
            </a:r>
            <a:r>
              <a:rPr lang="en-US" sz="1500" dirty="0">
                <a:solidFill>
                  <a:schemeClr val="tx1"/>
                </a:solidFill>
                <a:latin typeface="Aptos Display" panose="020B0004020202020204" pitchFamily="34" charset="0"/>
                <a:cs typeface="Calibri" panose="020F0502020204030204" pitchFamily="34" charset="0"/>
              </a:rPr>
              <a:t>)</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Extrait </a:t>
            </a:r>
            <a:r>
              <a:rPr lang="en-US" sz="1500" dirty="0" err="1">
                <a:solidFill>
                  <a:schemeClr val="tx1"/>
                </a:solidFill>
                <a:latin typeface="Aptos Display" panose="020B0004020202020204" pitchFamily="34" charset="0"/>
                <a:cs typeface="Calibri" panose="020F0502020204030204" pitchFamily="34" charset="0"/>
              </a:rPr>
              <a:t>d’une</a:t>
            </a:r>
            <a:r>
              <a:rPr lang="en-US" sz="1500" dirty="0">
                <a:solidFill>
                  <a:schemeClr val="tx1"/>
                </a:solidFill>
                <a:latin typeface="Aptos Display" panose="020B0004020202020204" pitchFamily="34" charset="0"/>
                <a:cs typeface="Calibri" panose="020F0502020204030204" pitchFamily="34" charset="0"/>
              </a:rPr>
              <a:t> carte </a:t>
            </a:r>
            <a:r>
              <a:rPr lang="en-US" sz="1500" dirty="0" err="1">
                <a:solidFill>
                  <a:schemeClr val="tx1"/>
                </a:solidFill>
                <a:latin typeface="Aptos Display" panose="020B0004020202020204" pitchFamily="34" charset="0"/>
                <a:cs typeface="Calibri" panose="020F0502020204030204" pitchFamily="34" charset="0"/>
              </a:rPr>
              <a:t>topographique</a:t>
            </a:r>
            <a:endParaRPr lang="en-US" sz="1500" dirty="0">
              <a:solidFill>
                <a:schemeClr val="tx1"/>
              </a:solidFill>
              <a:latin typeface="Aptos Display" panose="020B0004020202020204" pitchFamily="34" charset="0"/>
              <a:cs typeface="Calibri" panose="020F0502020204030204" pitchFamily="34" charset="0"/>
            </a:endParaRP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Plan </a:t>
            </a:r>
            <a:r>
              <a:rPr lang="en-US" sz="1500" dirty="0" err="1">
                <a:solidFill>
                  <a:schemeClr val="tx1"/>
                </a:solidFill>
                <a:latin typeface="Aptos Display" panose="020B0004020202020204" pitchFamily="34" charset="0"/>
                <a:cs typeface="Calibri" panose="020F0502020204030204" pitchFamily="34" charset="0"/>
              </a:rPr>
              <a:t>détaillé</a:t>
            </a:r>
            <a:r>
              <a:rPr lang="en-US" sz="1500" dirty="0">
                <a:solidFill>
                  <a:schemeClr val="tx1"/>
                </a:solidFill>
                <a:latin typeface="Aptos Display" panose="020B0004020202020204" pitchFamily="34" charset="0"/>
                <a:cs typeface="Calibri" panose="020F0502020204030204" pitchFamily="34" charset="0"/>
              </a:rPr>
              <a:t> de </a:t>
            </a:r>
            <a:r>
              <a:rPr lang="en-US" sz="1500" dirty="0" err="1">
                <a:solidFill>
                  <a:schemeClr val="tx1"/>
                </a:solidFill>
                <a:latin typeface="Aptos Display" panose="020B0004020202020204" pitchFamily="34" charset="0"/>
                <a:cs typeface="Calibri" panose="020F0502020204030204" pitchFamily="34" charset="0"/>
              </a:rPr>
              <a:t>l’établissement</a:t>
            </a:r>
            <a:endParaRPr lang="en-US"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Tree>
    <p:extLst>
      <p:ext uri="{BB962C8B-B14F-4D97-AF65-F5344CB8AC3E}">
        <p14:creationId xmlns:p14="http://schemas.microsoft.com/office/powerpoint/2010/main" val="2435232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p:txBody>
          <a:bodyPr>
            <a:normAutofit/>
          </a:bodyPr>
          <a:lstStyle/>
          <a:p>
            <a:r>
              <a:rPr lang="en-US" sz="4000" dirty="0"/>
              <a:t>LÉGISLATIONS CONCERNÉES</a:t>
            </a:r>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21728" y="1609579"/>
            <a:ext cx="10117137" cy="4650251"/>
          </a:xfrm>
        </p:spPr>
        <p:txBody>
          <a:bodyPr>
            <a:normAutofit fontScale="92500" lnSpcReduction="10000"/>
          </a:bodyPr>
          <a:lstStyle/>
          <a:p>
            <a:pPr>
              <a:spcAft>
                <a:spcPts val="600"/>
              </a:spcAft>
            </a:pPr>
            <a:r>
              <a:rPr lang="fr-FR" sz="1500" dirty="0"/>
              <a:t>Loi modifiée du 10 juin 1999 relative aux établissements classés </a:t>
            </a:r>
            <a:r>
              <a:rPr lang="fr-FR" sz="1500" i="1" dirty="0"/>
              <a:t>(loi « commodo ») </a:t>
            </a:r>
            <a:r>
              <a:rPr lang="fr-FR" sz="1500" dirty="0"/>
              <a:t>;</a:t>
            </a:r>
          </a:p>
          <a:p>
            <a:pPr>
              <a:spcAft>
                <a:spcPts val="600"/>
              </a:spcAft>
            </a:pPr>
            <a:r>
              <a:rPr lang="fr-FR" sz="1500" dirty="0"/>
              <a:t>Loi modifiée du 21 mars 2012 relative aux déchets </a:t>
            </a:r>
            <a:r>
              <a:rPr lang="fr-FR" sz="1500" i="1" dirty="0"/>
              <a:t>(loi « déchets »);</a:t>
            </a:r>
          </a:p>
          <a:p>
            <a:pPr>
              <a:spcAft>
                <a:spcPts val="600"/>
              </a:spcAft>
            </a:pPr>
            <a:r>
              <a:rPr lang="fr-FR" sz="1500" dirty="0"/>
              <a:t>Règlement grand-ducal modifié du 10 mai 2012 portant nouvelles nomenclature et classification des établissements classés </a:t>
            </a:r>
            <a:r>
              <a:rPr lang="fr-FR" sz="1500" i="1" dirty="0"/>
              <a:t>(RGD « nomenclature »)</a:t>
            </a:r>
          </a:p>
          <a:p>
            <a:pPr>
              <a:spcAft>
                <a:spcPts val="600"/>
              </a:spcAft>
            </a:pPr>
            <a:endParaRPr lang="fr-FR" sz="500" dirty="0"/>
          </a:p>
          <a:p>
            <a:pPr marL="0" indent="0">
              <a:spcAft>
                <a:spcPts val="600"/>
              </a:spcAft>
              <a:buNone/>
            </a:pPr>
            <a:r>
              <a:rPr lang="fr-FR" sz="1600" b="1" dirty="0"/>
              <a:t>Autres législations concernées</a:t>
            </a:r>
          </a:p>
          <a:p>
            <a:r>
              <a:rPr lang="fr-FR" sz="1500" dirty="0"/>
              <a:t>Loi modifiée du 18 juillet 2018 concernant la protection de la nature et des ressources naturelles → </a:t>
            </a:r>
            <a:r>
              <a:rPr lang="fr-FR" sz="1500" i="1" u="sng" dirty="0"/>
              <a:t>ANF</a:t>
            </a:r>
            <a:br>
              <a:rPr lang="fr-FR" sz="1500" dirty="0"/>
            </a:br>
            <a:r>
              <a:rPr lang="fr-FR" sz="1500" i="1" dirty="0"/>
              <a:t>(loi « protection nature »)</a:t>
            </a:r>
          </a:p>
          <a:p>
            <a:r>
              <a:rPr lang="fr-FR" sz="1500" dirty="0"/>
              <a:t>Loi modifiée du 19 décembre 2008 relative à l’eau → </a:t>
            </a:r>
            <a:r>
              <a:rPr lang="fr-FR" sz="1500" i="1" u="sng" dirty="0"/>
              <a:t>AGE</a:t>
            </a:r>
            <a:br>
              <a:rPr lang="fr-FR" sz="1500" dirty="0"/>
            </a:br>
            <a:r>
              <a:rPr lang="fr-FR" sz="1500" i="1" dirty="0"/>
              <a:t>(loi « eau »)</a:t>
            </a:r>
          </a:p>
          <a:p>
            <a:pPr marL="800100" lvl="2" indent="-342900">
              <a:spcBef>
                <a:spcPts val="1000"/>
              </a:spcBef>
              <a:spcAft>
                <a:spcPts val="600"/>
              </a:spcAft>
              <a:buFont typeface="Wingdings" panose="05000000000000000000" pitchFamily="2" charset="2"/>
              <a:buChar char="Ø"/>
            </a:pPr>
            <a:r>
              <a:rPr lang="en-US" sz="1500" dirty="0" err="1"/>
              <a:t>Procédure</a:t>
            </a:r>
            <a:r>
              <a:rPr lang="en-US" sz="1500" dirty="0"/>
              <a:t> &amp; </a:t>
            </a:r>
            <a:r>
              <a:rPr lang="en-US" sz="1500" dirty="0" err="1"/>
              <a:t>Autorisation</a:t>
            </a:r>
            <a:r>
              <a:rPr lang="en-US" sz="1500" dirty="0"/>
              <a:t> </a:t>
            </a:r>
            <a:r>
              <a:rPr lang="en-US" sz="1500" dirty="0" err="1"/>
              <a:t>distinctes</a:t>
            </a:r>
            <a:r>
              <a:rPr lang="en-US" sz="1500" dirty="0"/>
              <a:t> ;</a:t>
            </a:r>
          </a:p>
          <a:p>
            <a:pPr marL="800100" lvl="2" indent="-342900">
              <a:spcBef>
                <a:spcPts val="1000"/>
              </a:spcBef>
              <a:spcAft>
                <a:spcPts val="600"/>
              </a:spcAft>
              <a:buFont typeface="Wingdings" panose="05000000000000000000" pitchFamily="2" charset="2"/>
              <a:buChar char="Ø"/>
            </a:pPr>
            <a:r>
              <a:rPr lang="en-US" sz="1500" dirty="0" err="1"/>
              <a:t>Exemplaires</a:t>
            </a:r>
            <a:r>
              <a:rPr lang="en-US" sz="1500" dirty="0"/>
              <a:t> du dossier </a:t>
            </a:r>
            <a:r>
              <a:rPr lang="fr-FR" sz="1500" dirty="0"/>
              <a:t>« commodo »</a:t>
            </a:r>
            <a:r>
              <a:rPr lang="en-US" sz="1500" dirty="0"/>
              <a:t> </a:t>
            </a:r>
            <a:r>
              <a:rPr lang="en-US" sz="1500" dirty="0" err="1"/>
              <a:t>transmis</a:t>
            </a:r>
            <a:r>
              <a:rPr lang="en-US" sz="1500" dirty="0"/>
              <a:t> à </a:t>
            </a:r>
            <a:r>
              <a:rPr lang="en-US" sz="1500" dirty="0" err="1"/>
              <a:t>l’AGE</a:t>
            </a:r>
            <a:r>
              <a:rPr lang="en-US" sz="1500" dirty="0"/>
              <a:t> </a:t>
            </a:r>
            <a:r>
              <a:rPr lang="en-US" sz="1500" dirty="0" err="1"/>
              <a:t>si</a:t>
            </a:r>
            <a:r>
              <a:rPr lang="en-US" sz="1500" dirty="0"/>
              <a:t> </a:t>
            </a:r>
            <a:r>
              <a:rPr lang="en-US" sz="1500" dirty="0" err="1"/>
              <a:t>autorisation</a:t>
            </a:r>
            <a:r>
              <a:rPr lang="en-US" sz="1500" dirty="0"/>
              <a:t> </a:t>
            </a:r>
            <a:r>
              <a:rPr lang="fr-FR" sz="1500" dirty="0"/>
              <a:t>« eau » </a:t>
            </a:r>
            <a:r>
              <a:rPr lang="en-US" sz="1500" dirty="0" err="1"/>
              <a:t>requise</a:t>
            </a:r>
            <a:r>
              <a:rPr lang="en-US" sz="1500" dirty="0"/>
              <a:t>.</a:t>
            </a:r>
          </a:p>
          <a:p>
            <a:pPr marL="228600" lvl="2">
              <a:spcBef>
                <a:spcPts val="1000"/>
              </a:spcBef>
              <a:spcAft>
                <a:spcPts val="600"/>
              </a:spcAft>
            </a:pPr>
            <a:r>
              <a:rPr lang="fr-FR" sz="1500" dirty="0"/>
              <a:t>Loi modifiée du 9 mai 2014 relative aux émissions industrielles </a:t>
            </a:r>
            <a:r>
              <a:rPr lang="fr-FR" sz="1500" i="1" dirty="0"/>
              <a:t>(loi  « IED »)</a:t>
            </a:r>
          </a:p>
          <a:p>
            <a:pPr marL="742950" lvl="3" indent="-285750">
              <a:spcBef>
                <a:spcPts val="1000"/>
              </a:spcBef>
              <a:spcAft>
                <a:spcPts val="600"/>
              </a:spcAft>
              <a:buFont typeface="Wingdings" panose="05000000000000000000" pitchFamily="2" charset="2"/>
              <a:buChar char="Ø"/>
            </a:pPr>
            <a:r>
              <a:rPr lang="fr-FR" sz="1500" dirty="0"/>
              <a:t>Les autorisations « commodo », « déchets » et « IED » sont combinées matériellement (sur base d’une même demande).</a:t>
            </a:r>
          </a:p>
          <a:p>
            <a:pPr>
              <a:spcAft>
                <a:spcPts val="600"/>
              </a:spcAft>
            </a:pPr>
            <a:endParaRPr lang="fr-FR" sz="1600" dirty="0"/>
          </a:p>
          <a:p>
            <a:endParaRPr lang="en-US" sz="2400" dirty="0"/>
          </a:p>
        </p:txBody>
      </p:sp>
    </p:spTree>
    <p:extLst>
      <p:ext uri="{BB962C8B-B14F-4D97-AF65-F5344CB8AC3E}">
        <p14:creationId xmlns:p14="http://schemas.microsoft.com/office/powerpoint/2010/main" val="1110042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err="1"/>
              <a:t>Dépôt</a:t>
            </a:r>
            <a:r>
              <a:rPr lang="en-US" sz="4000" cap="all" dirty="0"/>
              <a:t> </a:t>
            </a:r>
            <a:r>
              <a:rPr lang="en-US" sz="4000" cap="all" dirty="0" err="1"/>
              <a:t>D’Engrais</a:t>
            </a:r>
            <a:r>
              <a:rPr lang="en-US" sz="4000" cap="all" dirty="0"/>
              <a:t> </a:t>
            </a:r>
            <a:r>
              <a:rPr lang="en-US" sz="4000" cap="all" dirty="0" err="1"/>
              <a:t>chimiques</a:t>
            </a:r>
            <a:endParaRPr lang="en-US" sz="4000" cap="all" dirty="0"/>
          </a:p>
        </p:txBody>
      </p:sp>
      <p:graphicFrame>
        <p:nvGraphicFramePr>
          <p:cNvPr id="3" name="Table 2">
            <a:extLst>
              <a:ext uri="{FF2B5EF4-FFF2-40B4-BE49-F238E27FC236}">
                <a16:creationId xmlns:a16="http://schemas.microsoft.com/office/drawing/2014/main" id="{C599CAF6-B9A1-3BC0-3A7E-F4EC14CE8B40}"/>
              </a:ext>
            </a:extLst>
          </p:cNvPr>
          <p:cNvGraphicFramePr>
            <a:graphicFrameLocks noGrp="1"/>
          </p:cNvGraphicFramePr>
          <p:nvPr>
            <p:extLst>
              <p:ext uri="{D42A27DB-BD31-4B8C-83A1-F6EECF244321}">
                <p14:modId xmlns:p14="http://schemas.microsoft.com/office/powerpoint/2010/main" val="1913780135"/>
              </p:ext>
            </p:extLst>
          </p:nvPr>
        </p:nvGraphicFramePr>
        <p:xfrm>
          <a:off x="921728" y="1488631"/>
          <a:ext cx="10257975" cy="2468880"/>
        </p:xfrm>
        <a:graphic>
          <a:graphicData uri="http://schemas.openxmlformats.org/drawingml/2006/table">
            <a:tbl>
              <a:tblPr firstRow="1" bandRow="1">
                <a:tableStyleId>{BC89EF96-8CEA-46FF-86C4-4CE0E7609802}</a:tableStyleId>
              </a:tblPr>
              <a:tblGrid>
                <a:gridCol w="2011972">
                  <a:extLst>
                    <a:ext uri="{9D8B030D-6E8A-4147-A177-3AD203B41FA5}">
                      <a16:colId xmlns:a16="http://schemas.microsoft.com/office/drawing/2014/main" val="2297003080"/>
                    </a:ext>
                  </a:extLst>
                </a:gridCol>
                <a:gridCol w="2530930">
                  <a:extLst>
                    <a:ext uri="{9D8B030D-6E8A-4147-A177-3AD203B41FA5}">
                      <a16:colId xmlns:a16="http://schemas.microsoft.com/office/drawing/2014/main" val="3761090169"/>
                    </a:ext>
                  </a:extLst>
                </a:gridCol>
                <a:gridCol w="1073009">
                  <a:extLst>
                    <a:ext uri="{9D8B030D-6E8A-4147-A177-3AD203B41FA5}">
                      <a16:colId xmlns:a16="http://schemas.microsoft.com/office/drawing/2014/main" val="2118384914"/>
                    </a:ext>
                  </a:extLst>
                </a:gridCol>
                <a:gridCol w="4642064">
                  <a:extLst>
                    <a:ext uri="{9D8B030D-6E8A-4147-A177-3AD203B41FA5}">
                      <a16:colId xmlns:a16="http://schemas.microsoft.com/office/drawing/2014/main" val="3617985160"/>
                    </a:ext>
                  </a:extLst>
                </a:gridCol>
              </a:tblGrid>
              <a:tr h="0">
                <a:tc>
                  <a:txBody>
                    <a:bodyPr/>
                    <a:lstStyle/>
                    <a:p>
                      <a:pPr marL="0" algn="ctr" defTabSz="914400" rtl="0" eaLnBrk="1" latinLnBrk="0" hangingPunct="1"/>
                      <a:r>
                        <a:rPr lang="fr-LU" sz="1600" kern="1200" dirty="0">
                          <a:solidFill>
                            <a:sysClr val="windowText" lastClr="000000"/>
                          </a:solidFill>
                          <a:latin typeface="Aptos Display" panose="020B0004020202020204" pitchFamily="34" charset="0"/>
                        </a:rPr>
                        <a:t>Libellé de l’établissement</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fr-LU" sz="1600" kern="1200" dirty="0">
                          <a:solidFill>
                            <a:sysClr val="windowText" lastClr="000000"/>
                          </a:solidFill>
                          <a:latin typeface="Aptos Display" panose="020B0004020202020204" pitchFamily="34" charset="0"/>
                        </a:rPr>
                        <a:t>Contenu</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600" kern="1200" dirty="0" err="1">
                          <a:solidFill>
                            <a:sysClr val="windowText" lastClr="000000"/>
                          </a:solidFill>
                          <a:latin typeface="Aptos Display" panose="020B0004020202020204" pitchFamily="34" charset="0"/>
                        </a:rPr>
                        <a:t>Classe</a:t>
                      </a:r>
                      <a:r>
                        <a:rPr lang="en-US" sz="1600" kern="1200" dirty="0">
                          <a:solidFill>
                            <a:sysClr val="windowText" lastClr="000000"/>
                          </a:solidFill>
                          <a:latin typeface="Aptos Display" panose="020B0004020202020204" pitchFamily="34" charset="0"/>
                        </a:rPr>
                        <a:t> </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600" kern="1200" dirty="0" err="1">
                          <a:solidFill>
                            <a:sysClr val="windowText" lastClr="000000"/>
                          </a:solidFill>
                          <a:latin typeface="Aptos Display" panose="020B0004020202020204" pitchFamily="34" charset="0"/>
                        </a:rPr>
                        <a:t>Autorisation</a:t>
                      </a:r>
                      <a:r>
                        <a:rPr lang="en-US" sz="1600" kern="1200" dirty="0">
                          <a:solidFill>
                            <a:sysClr val="windowText" lastClr="000000"/>
                          </a:solidFill>
                          <a:latin typeface="Aptos Display" panose="020B0004020202020204" pitchFamily="34" charset="0"/>
                        </a:rPr>
                        <a:t> </a:t>
                      </a:r>
                      <a:r>
                        <a:rPr lang="en-US" sz="1600" kern="1200" dirty="0" err="1">
                          <a:solidFill>
                            <a:sysClr val="windowText" lastClr="000000"/>
                          </a:solidFill>
                          <a:latin typeface="Aptos Display" panose="020B0004020202020204" pitchFamily="34" charset="0"/>
                        </a:rPr>
                        <a:t>ou</a:t>
                      </a:r>
                      <a:r>
                        <a:rPr lang="en-US" sz="1600" kern="1200" dirty="0">
                          <a:solidFill>
                            <a:sysClr val="windowText" lastClr="000000"/>
                          </a:solidFill>
                          <a:latin typeface="Aptos Display" panose="020B0004020202020204" pitchFamily="34" charset="0"/>
                        </a:rPr>
                        <a:t> </a:t>
                      </a:r>
                      <a:r>
                        <a:rPr lang="en-US" sz="1600" kern="1200" dirty="0" err="1">
                          <a:solidFill>
                            <a:sysClr val="windowText" lastClr="000000"/>
                          </a:solidFill>
                          <a:latin typeface="Aptos Display" panose="020B0004020202020204" pitchFamily="34" charset="0"/>
                        </a:rPr>
                        <a:t>déclaration</a:t>
                      </a:r>
                      <a:r>
                        <a:rPr lang="en-US" sz="1600" kern="1200" dirty="0">
                          <a:solidFill>
                            <a:sysClr val="windowText" lastClr="000000"/>
                          </a:solidFill>
                          <a:latin typeface="Aptos Display" panose="020B0004020202020204" pitchFamily="34" charset="0"/>
                        </a:rPr>
                        <a:t>?</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3640055605"/>
                  </a:ext>
                </a:extLst>
              </a:tr>
              <a:tr h="0">
                <a:tc rowSpan="2">
                  <a:txBody>
                    <a:bodyPr/>
                    <a:lstStyle/>
                    <a:p>
                      <a:pPr marL="0" algn="l" defTabSz="914400" rtl="0" eaLnBrk="1" latinLnBrk="0" hangingPunct="1"/>
                      <a:r>
                        <a:rPr lang="fr-FR" sz="1400" kern="1200" dirty="0">
                          <a:solidFill>
                            <a:schemeClr val="tx1"/>
                          </a:solidFill>
                        </a:rPr>
                        <a:t>Dépôts d’engrais </a:t>
                      </a:r>
                      <a:r>
                        <a:rPr lang="fr-FR" sz="1400" u="sng" kern="1200" dirty="0">
                          <a:solidFill>
                            <a:schemeClr val="tx1"/>
                          </a:solidFill>
                        </a:rPr>
                        <a:t>solides et liquides </a:t>
                      </a:r>
                      <a:r>
                        <a:rPr lang="fr-FR" sz="1400" kern="1200" dirty="0">
                          <a:solidFill>
                            <a:schemeClr val="tx1"/>
                          </a:solidFill>
                        </a:rPr>
                        <a:t>ayant une capacité maximale</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fr-FR" sz="1400" kern="1200" dirty="0">
                          <a:solidFill>
                            <a:schemeClr val="tx1"/>
                          </a:solidFill>
                        </a:rPr>
                        <a:t>de plus de 50 t</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en-US" sz="1400" kern="1200" dirty="0">
                          <a:solidFill>
                            <a:schemeClr val="tx1"/>
                          </a:solidFill>
                        </a:rPr>
                        <a:t>1 + </a:t>
                      </a:r>
                      <a:r>
                        <a:rPr lang="en-US" sz="1400" kern="1200" dirty="0" err="1">
                          <a:solidFill>
                            <a:schemeClr val="tx1"/>
                          </a:solidFill>
                        </a:rPr>
                        <a:t>EtRi</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l"/>
                      <a:r>
                        <a:rPr lang="fr-FR" sz="1400" kern="1200" dirty="0">
                          <a:solidFill>
                            <a:schemeClr val="tx1"/>
                          </a:solidFill>
                        </a:rPr>
                        <a:t>Autorisation par Min. </a:t>
                      </a:r>
                      <a:r>
                        <a:rPr lang="fr-FR" sz="1400" kern="1200" dirty="0" err="1">
                          <a:solidFill>
                            <a:schemeClr val="tx1"/>
                          </a:solidFill>
                        </a:rPr>
                        <a:t>Envir</a:t>
                      </a:r>
                      <a:r>
                        <a:rPr lang="fr-FR" sz="1400" kern="1200" dirty="0">
                          <a:solidFill>
                            <a:schemeClr val="tx1"/>
                          </a:solidFill>
                        </a:rPr>
                        <a:t>. + Min.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latin typeface="+mn-lt"/>
                          <a:ea typeface="+mn-ea"/>
                          <a:cs typeface="+mn-cs"/>
                        </a:rPr>
                        <a:t>+ </a:t>
                      </a:r>
                      <a:r>
                        <a:rPr lang="fr-FR" sz="1400" kern="1200" dirty="0" err="1">
                          <a:solidFill>
                            <a:schemeClr val="tx1"/>
                          </a:solidFill>
                          <a:latin typeface="+mn-lt"/>
                          <a:ea typeface="+mn-ea"/>
                          <a:cs typeface="+mn-cs"/>
                        </a:rPr>
                        <a:t>Enq</a:t>
                      </a:r>
                      <a:r>
                        <a:rPr lang="fr-FR" sz="1400" kern="1200" dirty="0">
                          <a:solidFill>
                            <a:schemeClr val="tx1"/>
                          </a:solidFill>
                          <a:latin typeface="+mn-lt"/>
                          <a:ea typeface="+mn-ea"/>
                          <a:cs typeface="+mn-cs"/>
                        </a:rPr>
                        <a:t>. </a:t>
                      </a:r>
                      <a:r>
                        <a:rPr lang="fr-FR" sz="1400" kern="1200" dirty="0" err="1">
                          <a:solidFill>
                            <a:schemeClr val="tx1"/>
                          </a:solidFill>
                          <a:latin typeface="+mn-lt"/>
                          <a:ea typeface="+mn-ea"/>
                          <a:cs typeface="+mn-cs"/>
                        </a:rPr>
                        <a:t>Publ</a:t>
                      </a:r>
                      <a:r>
                        <a:rPr lang="fr-FR" sz="1400" kern="1200" dirty="0">
                          <a:solidFill>
                            <a:schemeClr val="tx1"/>
                          </a:solidFill>
                          <a:latin typeface="+mn-lt"/>
                          <a:ea typeface="+mn-ea"/>
                          <a:cs typeface="+mn-cs"/>
                        </a:rPr>
                        <a:t>.</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716820483"/>
                  </a:ext>
                </a:extLst>
              </a:tr>
              <a:tr h="0">
                <a:tc vMerge="1">
                  <a:txBody>
                    <a:bodyPr/>
                    <a:lstStyle/>
                    <a:p>
                      <a:pPr marL="0" algn="l" defTabSz="914400" rtl="0" eaLnBrk="1" latinLnBrk="0" hangingPunct="1"/>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l" defTabSz="914400" rtl="0" eaLnBrk="1" latinLnBrk="0" hangingPunct="1"/>
                      <a:r>
                        <a:rPr lang="fr-FR" sz="1400" kern="1200" dirty="0">
                          <a:solidFill>
                            <a:schemeClr val="tx1"/>
                          </a:solidFill>
                        </a:rPr>
                        <a:t>De 5 t à 50 t</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l" defTabSz="914400" rtl="0" eaLnBrk="1" latinLnBrk="0" hangingPunct="1"/>
                      <a:r>
                        <a:rPr lang="en-US" sz="1400" kern="1200" dirty="0">
                          <a:solidFill>
                            <a:schemeClr val="tx1"/>
                          </a:solidFill>
                          <a:latin typeface="+mn-lt"/>
                          <a:ea typeface="+mn-ea"/>
                          <a:cs typeface="+mn-cs"/>
                        </a:rPr>
                        <a:t>4</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sym typeface="Wingdings" panose="05000000000000000000" pitchFamily="2" charset="2"/>
                        </a:rPr>
                        <a:t>RGD</a:t>
                      </a:r>
                      <a:endParaRPr lang="en-US" sz="1400" strike="sngStrike" kern="1200" dirty="0">
                        <a:solidFill>
                          <a:schemeClr val="tx1"/>
                        </a:solidFill>
                        <a:latin typeface="+mn-lt"/>
                        <a:ea typeface="+mn-ea"/>
                        <a:cs typeface="+mn-cs"/>
                        <a:sym typeface="Wingdings" panose="05000000000000000000" pitchFamily="2" charset="2"/>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1970357137"/>
                  </a:ext>
                </a:extLst>
              </a:tr>
              <a:tr h="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latin typeface="+mn-lt"/>
                          <a:ea typeface="+mn-ea"/>
                          <a:cs typeface="+mn-cs"/>
                        </a:rPr>
                        <a:t>Dépôts d’engrais gazeux ayant une capacité maximale totale </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fr-FR" sz="1400" kern="1200" dirty="0">
                          <a:solidFill>
                            <a:schemeClr val="tx1"/>
                          </a:solidFill>
                          <a:latin typeface="+mn-lt"/>
                          <a:ea typeface="+mn-ea"/>
                          <a:cs typeface="+mn-cs"/>
                        </a:rPr>
                        <a:t>De plus de 2 t</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en-US" sz="1400" kern="1200" dirty="0">
                          <a:solidFill>
                            <a:schemeClr val="tx1"/>
                          </a:solidFill>
                        </a:rPr>
                        <a:t>1 + </a:t>
                      </a:r>
                      <a:r>
                        <a:rPr lang="en-US" sz="1400" kern="1200" dirty="0" err="1">
                          <a:solidFill>
                            <a:schemeClr val="tx1"/>
                          </a:solidFill>
                        </a:rPr>
                        <a:t>EtRi</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l"/>
                      <a:r>
                        <a:rPr lang="fr-FR" sz="1400" kern="1200" dirty="0">
                          <a:solidFill>
                            <a:schemeClr val="tx1"/>
                          </a:solidFill>
                        </a:rPr>
                        <a:t>Autorisation par Min. </a:t>
                      </a:r>
                      <a:r>
                        <a:rPr lang="fr-FR" sz="1400" kern="1200" dirty="0" err="1">
                          <a:solidFill>
                            <a:schemeClr val="tx1"/>
                          </a:solidFill>
                        </a:rPr>
                        <a:t>Envir</a:t>
                      </a:r>
                      <a:r>
                        <a:rPr lang="fr-FR" sz="1400" kern="1200" dirty="0">
                          <a:solidFill>
                            <a:schemeClr val="tx1"/>
                          </a:solidFill>
                        </a:rPr>
                        <a:t>. + Min. Travail</a:t>
                      </a:r>
                    </a:p>
                    <a:p>
                      <a:pPr algn="l"/>
                      <a:r>
                        <a:rPr lang="fr-FR" sz="1400" kern="1200" dirty="0">
                          <a:solidFill>
                            <a:schemeClr val="tx1"/>
                          </a:solidFill>
                          <a:latin typeface="+mn-lt"/>
                          <a:ea typeface="+mn-ea"/>
                          <a:cs typeface="+mn-cs"/>
                        </a:rPr>
                        <a:t>+ </a:t>
                      </a:r>
                      <a:r>
                        <a:rPr lang="fr-FR" sz="1400" kern="1200" dirty="0" err="1">
                          <a:solidFill>
                            <a:schemeClr val="tx1"/>
                          </a:solidFill>
                          <a:latin typeface="+mn-lt"/>
                          <a:ea typeface="+mn-ea"/>
                          <a:cs typeface="+mn-cs"/>
                        </a:rPr>
                        <a:t>Enq</a:t>
                      </a:r>
                      <a:r>
                        <a:rPr lang="fr-FR" sz="1400" kern="1200" dirty="0">
                          <a:solidFill>
                            <a:schemeClr val="tx1"/>
                          </a:solidFill>
                          <a:latin typeface="+mn-lt"/>
                          <a:ea typeface="+mn-ea"/>
                          <a:cs typeface="+mn-cs"/>
                        </a:rPr>
                        <a:t>. </a:t>
                      </a:r>
                      <a:r>
                        <a:rPr lang="fr-FR" sz="1400" kern="1200" dirty="0" err="1">
                          <a:solidFill>
                            <a:schemeClr val="tx1"/>
                          </a:solidFill>
                          <a:latin typeface="+mn-lt"/>
                          <a:ea typeface="+mn-ea"/>
                          <a:cs typeface="+mn-cs"/>
                        </a:rPr>
                        <a:t>Publ</a:t>
                      </a:r>
                      <a:r>
                        <a:rPr lang="fr-FR" sz="1400" kern="1200" dirty="0">
                          <a:solidFill>
                            <a:schemeClr val="tx1"/>
                          </a:solidFill>
                          <a:latin typeface="+mn-lt"/>
                          <a:ea typeface="+mn-ea"/>
                          <a:cs typeface="+mn-cs"/>
                        </a:rPr>
                        <a:t>.</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2397081952"/>
                  </a:ext>
                </a:extLst>
              </a:tr>
              <a:tr h="0">
                <a:tc vMerge="1">
                  <a:txBody>
                    <a:bodyPr/>
                    <a:lstStyle/>
                    <a:p>
                      <a:pPr marL="0" algn="l" defTabSz="914400" rtl="0" eaLnBrk="1" latinLnBrk="0" hangingPunct="1"/>
                      <a:endParaRPr lang="en-US" sz="16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fr-FR" sz="1400" kern="1200" dirty="0">
                          <a:solidFill>
                            <a:schemeClr val="tx1"/>
                          </a:solidFill>
                        </a:rPr>
                        <a:t>De 0,2 à 2 t</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l" defTabSz="914400" rtl="0" eaLnBrk="1" latinLnBrk="0" hangingPunct="1"/>
                      <a:r>
                        <a:rPr lang="en-US" sz="1400" kern="1200" dirty="0">
                          <a:solidFill>
                            <a:schemeClr val="tx1"/>
                          </a:solidFill>
                          <a:latin typeface="+mn-lt"/>
                          <a:ea typeface="+mn-ea"/>
                          <a:cs typeface="+mn-cs"/>
                        </a:rPr>
                        <a:t>3A</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rPr>
                        <a:t>Autorisation par Min. Travail</a:t>
                      </a:r>
                      <a:endParaRPr lang="fr-FR"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1199087211"/>
                  </a:ext>
                </a:extLst>
              </a:tr>
            </a:tbl>
          </a:graphicData>
        </a:graphic>
      </p:graphicFrame>
      <p:sp>
        <p:nvSpPr>
          <p:cNvPr id="4" name="Content Placeholder 3">
            <a:extLst>
              <a:ext uri="{FF2B5EF4-FFF2-40B4-BE49-F238E27FC236}">
                <a16:creationId xmlns:a16="http://schemas.microsoft.com/office/drawing/2014/main" id="{B5B8EF67-38DB-F120-C800-12E273EDF49D}"/>
              </a:ext>
            </a:extLst>
          </p:cNvPr>
          <p:cNvSpPr txBox="1">
            <a:spLocks/>
          </p:cNvSpPr>
          <p:nvPr/>
        </p:nvSpPr>
        <p:spPr>
          <a:xfrm>
            <a:off x="921728" y="4619708"/>
            <a:ext cx="10257975" cy="120064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10000"/>
              </a:lnSpc>
              <a:buFont typeface="Wingdings" panose="05000000000000000000" pitchFamily="2" charset="2"/>
              <a:buChar char="Ø"/>
            </a:pPr>
            <a:r>
              <a:rPr lang="pt-BR" sz="1800" b="1" dirty="0">
                <a:sym typeface="Wingdings" panose="05000000000000000000" pitchFamily="2" charset="2"/>
              </a:rPr>
              <a:t>Règle de cumul: </a:t>
            </a:r>
            <a:br>
              <a:rPr lang="pt-BR" sz="1800" b="1" dirty="0">
                <a:sym typeface="Wingdings" panose="05000000000000000000" pitchFamily="2" charset="2"/>
              </a:rPr>
            </a:br>
            <a:r>
              <a:rPr lang="pt-BR" sz="1700" dirty="0">
                <a:sym typeface="Wingdings" panose="05000000000000000000" pitchFamily="2" charset="2"/>
              </a:rPr>
              <a:t>La capacité de tous les dépôts présents sur le site est pris en considération, nonobstant de leur niveau de remplissage</a:t>
            </a:r>
            <a:endParaRPr lang="en-US" dirty="0"/>
          </a:p>
        </p:txBody>
      </p:sp>
    </p:spTree>
    <p:extLst>
      <p:ext uri="{BB962C8B-B14F-4D97-AF65-F5344CB8AC3E}">
        <p14:creationId xmlns:p14="http://schemas.microsoft.com/office/powerpoint/2010/main" val="594854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Dossier de demande</a:t>
            </a:r>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761450" y="1391238"/>
            <a:ext cx="5060229" cy="4821994"/>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lvl="1" indent="-342900" eaLnBrk="1" hangingPunct="1">
              <a:lnSpc>
                <a:spcPct val="150000"/>
              </a:lnSpc>
              <a:spcBef>
                <a:spcPts val="1000"/>
              </a:spcBef>
              <a:buClr>
                <a:srgbClr val="D85424"/>
              </a:buClr>
              <a:buFont typeface="Wingdings" panose="05000000000000000000" pitchFamily="2" charset="2"/>
              <a:buChar char="Ø"/>
            </a:pPr>
            <a:r>
              <a:rPr lang="en-US" sz="2000" kern="0" dirty="0"/>
              <a:t>Dossier </a:t>
            </a:r>
            <a:r>
              <a:rPr lang="en-US" sz="2000" kern="0" dirty="0" err="1"/>
              <a:t>spécifique</a:t>
            </a:r>
            <a:r>
              <a:rPr lang="en-US" sz="2000" kern="0" dirty="0"/>
              <a:t> aux </a:t>
            </a:r>
            <a:r>
              <a:rPr lang="en-US" sz="2000" kern="0" dirty="0" err="1"/>
              <a:t>dépôts</a:t>
            </a:r>
            <a:r>
              <a:rPr lang="en-US" sz="2000" kern="0" dirty="0"/>
              <a:t> </a:t>
            </a:r>
            <a:r>
              <a:rPr lang="en-US" sz="2000" kern="0" dirty="0" err="1"/>
              <a:t>d’engrais</a:t>
            </a:r>
            <a:r>
              <a:rPr lang="en-US" sz="2000" kern="0" dirty="0"/>
              <a:t> :</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Capacité du dépôt, quantité maximale présente sur le site (en kg/t)</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Description de l’installation</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Mode de stockage </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Emplacement (Indication et description de l'endroit, avec référence aux plans)</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Fiches de données de sécurité (</a:t>
            </a:r>
            <a:r>
              <a:rPr lang="fr-FR"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Safety</a:t>
            </a: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 Data </a:t>
            </a:r>
            <a:r>
              <a:rPr lang="fr-FR"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Sheet</a:t>
            </a: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Evaluation des risques</a:t>
            </a:r>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
        <p:nvSpPr>
          <p:cNvPr id="8" name="Content Placeholder 7">
            <a:extLst>
              <a:ext uri="{FF2B5EF4-FFF2-40B4-BE49-F238E27FC236}">
                <a16:creationId xmlns:a16="http://schemas.microsoft.com/office/drawing/2014/main" id="{798C25FE-0DC5-777F-B67B-A9E49688481C}"/>
              </a:ext>
            </a:extLst>
          </p:cNvPr>
          <p:cNvSpPr txBox="1">
            <a:spLocks/>
          </p:cNvSpPr>
          <p:nvPr/>
        </p:nvSpPr>
        <p:spPr>
          <a:xfrm>
            <a:off x="5767755" y="1693240"/>
            <a:ext cx="5784166" cy="4519992"/>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85800" lvl="2" indent="-285750" eaLnBrk="1" hangingPunct="1">
              <a:spcBef>
                <a:spcPts val="1000"/>
              </a:spcBef>
              <a:buClr>
                <a:srgbClr val="D85424"/>
              </a:buClr>
              <a:buFont typeface="Arial" panose="020B0604020202020204" pitchFamily="34" charset="0"/>
              <a:buChar char="•"/>
            </a:pPr>
            <a:endParaRPr lang="en-US" sz="1400" dirty="0">
              <a:solidFill>
                <a:schemeClr val="tx1"/>
              </a:solidFill>
              <a:latin typeface="Aptos Display" panose="020B0004020202020204" pitchFamily="34" charset="0"/>
              <a:cs typeface="Calibri" panose="020F0502020204030204" pitchFamily="34" charset="0"/>
            </a:endParaRPr>
          </a:p>
          <a:p>
            <a:pPr marL="685800" lvl="2" indent="-285750" eaLnBrk="1" hangingPunct="1">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Mesures de sécurité prévues</a:t>
            </a:r>
          </a:p>
          <a:p>
            <a:pPr marL="685800" lvl="2" indent="-285750" eaLnBrk="1" hangingPunct="1">
              <a:spcBef>
                <a:spcPts val="1000"/>
              </a:spcBef>
              <a:buClr>
                <a:srgbClr val="D85424"/>
              </a:buClr>
              <a:buFont typeface="Arial" panose="020B0604020202020204" pitchFamily="34" charset="0"/>
              <a:buChar char="•"/>
            </a:pPr>
            <a:r>
              <a:rPr lang="en-US" dirty="0">
                <a:solidFill>
                  <a:schemeClr val="tx1"/>
                </a:solidFill>
                <a:latin typeface="Aptos Display" panose="020B0004020202020204" pitchFamily="34" charset="0"/>
                <a:cs typeface="Calibri" panose="020F0502020204030204" pitchFamily="34" charset="0"/>
              </a:rPr>
              <a:t>Annexes</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Description des </a:t>
            </a:r>
            <a:r>
              <a:rPr lang="en-US" sz="1500" dirty="0" err="1">
                <a:solidFill>
                  <a:schemeClr val="tx1"/>
                </a:solidFill>
                <a:latin typeface="Aptos Display" panose="020B0004020202020204" pitchFamily="34" charset="0"/>
                <a:cs typeface="Calibri" panose="020F0502020204030204" pitchFamily="34" charset="0"/>
              </a:rPr>
              <a:t>alentours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immédiats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voisins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sensibles</a:t>
            </a:r>
            <a:r>
              <a:rPr lang="en-US" sz="1500" dirty="0">
                <a:solidFill>
                  <a:schemeClr val="tx1"/>
                </a:solidFill>
                <a:latin typeface="Aptos Display" panose="020B0004020202020204" pitchFamily="34" charset="0"/>
                <a:cs typeface="Calibri" panose="020F0502020204030204" pitchFamily="34" charset="0"/>
              </a:rPr>
              <a:t>)</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Extrait </a:t>
            </a:r>
            <a:r>
              <a:rPr lang="en-US" sz="1500" dirty="0" err="1">
                <a:solidFill>
                  <a:schemeClr val="tx1"/>
                </a:solidFill>
                <a:latin typeface="Aptos Display" panose="020B0004020202020204" pitchFamily="34" charset="0"/>
                <a:cs typeface="Calibri" panose="020F0502020204030204" pitchFamily="34" charset="0"/>
              </a:rPr>
              <a:t>d’une</a:t>
            </a:r>
            <a:r>
              <a:rPr lang="en-US" sz="1500" dirty="0">
                <a:solidFill>
                  <a:schemeClr val="tx1"/>
                </a:solidFill>
                <a:latin typeface="Aptos Display" panose="020B0004020202020204" pitchFamily="34" charset="0"/>
                <a:cs typeface="Calibri" panose="020F0502020204030204" pitchFamily="34" charset="0"/>
              </a:rPr>
              <a:t> carte </a:t>
            </a:r>
            <a:r>
              <a:rPr lang="en-US" sz="1500" dirty="0" err="1">
                <a:solidFill>
                  <a:schemeClr val="tx1"/>
                </a:solidFill>
                <a:latin typeface="Aptos Display" panose="020B0004020202020204" pitchFamily="34" charset="0"/>
                <a:cs typeface="Calibri" panose="020F0502020204030204" pitchFamily="34" charset="0"/>
              </a:rPr>
              <a:t>topographique</a:t>
            </a:r>
            <a:endParaRPr lang="en-US" sz="1500" dirty="0">
              <a:solidFill>
                <a:schemeClr val="tx1"/>
              </a:solidFill>
              <a:latin typeface="Aptos Display" panose="020B0004020202020204" pitchFamily="34" charset="0"/>
              <a:cs typeface="Calibri" panose="020F0502020204030204" pitchFamily="34" charset="0"/>
            </a:endParaRP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Plan </a:t>
            </a:r>
            <a:r>
              <a:rPr lang="en-US" sz="1500" dirty="0" err="1">
                <a:solidFill>
                  <a:schemeClr val="tx1"/>
                </a:solidFill>
                <a:latin typeface="Aptos Display" panose="020B0004020202020204" pitchFamily="34" charset="0"/>
                <a:cs typeface="Calibri" panose="020F0502020204030204" pitchFamily="34" charset="0"/>
              </a:rPr>
              <a:t>détaillé</a:t>
            </a:r>
            <a:r>
              <a:rPr lang="en-US" sz="1500" dirty="0">
                <a:solidFill>
                  <a:schemeClr val="tx1"/>
                </a:solidFill>
                <a:latin typeface="Aptos Display" panose="020B0004020202020204" pitchFamily="34" charset="0"/>
                <a:cs typeface="Calibri" panose="020F0502020204030204" pitchFamily="34" charset="0"/>
              </a:rPr>
              <a:t> de </a:t>
            </a:r>
            <a:r>
              <a:rPr lang="en-US" sz="1500" dirty="0" err="1">
                <a:solidFill>
                  <a:schemeClr val="tx1"/>
                </a:solidFill>
                <a:latin typeface="Aptos Display" panose="020B0004020202020204" pitchFamily="34" charset="0"/>
                <a:cs typeface="Calibri" panose="020F0502020204030204" pitchFamily="34" charset="0"/>
              </a:rPr>
              <a:t>l’établissement</a:t>
            </a:r>
            <a:endParaRPr lang="en-US"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Tree>
    <p:extLst>
      <p:ext uri="{BB962C8B-B14F-4D97-AF65-F5344CB8AC3E}">
        <p14:creationId xmlns:p14="http://schemas.microsoft.com/office/powerpoint/2010/main" val="2341705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a:t>Air </a:t>
            </a:r>
            <a:r>
              <a:rPr lang="en-US" sz="4000" cap="all" dirty="0" err="1"/>
              <a:t>Comprimé</a:t>
            </a:r>
            <a:endParaRPr lang="en-US" sz="4000" cap="all" dirty="0"/>
          </a:p>
        </p:txBody>
      </p:sp>
      <p:graphicFrame>
        <p:nvGraphicFramePr>
          <p:cNvPr id="3" name="Table 2">
            <a:extLst>
              <a:ext uri="{FF2B5EF4-FFF2-40B4-BE49-F238E27FC236}">
                <a16:creationId xmlns:a16="http://schemas.microsoft.com/office/drawing/2014/main" id="{B68ED144-090B-9625-2859-55402BA9BB97}"/>
              </a:ext>
            </a:extLst>
          </p:cNvPr>
          <p:cNvGraphicFramePr>
            <a:graphicFrameLocks noGrp="1"/>
          </p:cNvGraphicFramePr>
          <p:nvPr>
            <p:extLst>
              <p:ext uri="{D42A27DB-BD31-4B8C-83A1-F6EECF244321}">
                <p14:modId xmlns:p14="http://schemas.microsoft.com/office/powerpoint/2010/main" val="1087967707"/>
              </p:ext>
            </p:extLst>
          </p:nvPr>
        </p:nvGraphicFramePr>
        <p:xfrm>
          <a:off x="921728" y="1488631"/>
          <a:ext cx="10257975" cy="2804160"/>
        </p:xfrm>
        <a:graphic>
          <a:graphicData uri="http://schemas.openxmlformats.org/drawingml/2006/table">
            <a:tbl>
              <a:tblPr firstRow="1" bandRow="1">
                <a:tableStyleId>{BC89EF96-8CEA-46FF-86C4-4CE0E7609802}</a:tableStyleId>
              </a:tblPr>
              <a:tblGrid>
                <a:gridCol w="2011972">
                  <a:extLst>
                    <a:ext uri="{9D8B030D-6E8A-4147-A177-3AD203B41FA5}">
                      <a16:colId xmlns:a16="http://schemas.microsoft.com/office/drawing/2014/main" val="2297003080"/>
                    </a:ext>
                  </a:extLst>
                </a:gridCol>
                <a:gridCol w="2530930">
                  <a:extLst>
                    <a:ext uri="{9D8B030D-6E8A-4147-A177-3AD203B41FA5}">
                      <a16:colId xmlns:a16="http://schemas.microsoft.com/office/drawing/2014/main" val="3761090169"/>
                    </a:ext>
                  </a:extLst>
                </a:gridCol>
                <a:gridCol w="1073009">
                  <a:extLst>
                    <a:ext uri="{9D8B030D-6E8A-4147-A177-3AD203B41FA5}">
                      <a16:colId xmlns:a16="http://schemas.microsoft.com/office/drawing/2014/main" val="2118384914"/>
                    </a:ext>
                  </a:extLst>
                </a:gridCol>
                <a:gridCol w="4642064">
                  <a:extLst>
                    <a:ext uri="{9D8B030D-6E8A-4147-A177-3AD203B41FA5}">
                      <a16:colId xmlns:a16="http://schemas.microsoft.com/office/drawing/2014/main" val="3617985160"/>
                    </a:ext>
                  </a:extLst>
                </a:gridCol>
              </a:tblGrid>
              <a:tr h="0">
                <a:tc>
                  <a:txBody>
                    <a:bodyPr/>
                    <a:lstStyle/>
                    <a:p>
                      <a:pPr marL="0" algn="ctr" defTabSz="914400" rtl="0" eaLnBrk="1" latinLnBrk="0" hangingPunct="1"/>
                      <a:r>
                        <a:rPr lang="fr-LU" sz="1600" kern="1200" dirty="0">
                          <a:solidFill>
                            <a:sysClr val="windowText" lastClr="000000"/>
                          </a:solidFill>
                          <a:latin typeface="Aptos Display" panose="020B0004020202020204" pitchFamily="34" charset="0"/>
                        </a:rPr>
                        <a:t>Libellé de l’établissement</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fr-LU" sz="1600" kern="1200" dirty="0">
                          <a:solidFill>
                            <a:sysClr val="windowText" lastClr="000000"/>
                          </a:solidFill>
                          <a:latin typeface="Aptos Display" panose="020B0004020202020204" pitchFamily="34" charset="0"/>
                        </a:rPr>
                        <a:t>Contenu</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600" kern="1200" dirty="0" err="1">
                          <a:solidFill>
                            <a:sysClr val="windowText" lastClr="000000"/>
                          </a:solidFill>
                          <a:latin typeface="Aptos Display" panose="020B0004020202020204" pitchFamily="34" charset="0"/>
                        </a:rPr>
                        <a:t>Classe</a:t>
                      </a:r>
                      <a:r>
                        <a:rPr lang="en-US" sz="1600" kern="1200" dirty="0">
                          <a:solidFill>
                            <a:sysClr val="windowText" lastClr="000000"/>
                          </a:solidFill>
                          <a:latin typeface="Aptos Display" panose="020B0004020202020204" pitchFamily="34" charset="0"/>
                        </a:rPr>
                        <a:t> </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ctr" defTabSz="914400" rtl="0" eaLnBrk="1" latinLnBrk="0" hangingPunct="1"/>
                      <a:r>
                        <a:rPr lang="en-US" sz="1600" kern="1200" dirty="0" err="1">
                          <a:solidFill>
                            <a:sysClr val="windowText" lastClr="000000"/>
                          </a:solidFill>
                          <a:latin typeface="Aptos Display" panose="020B0004020202020204" pitchFamily="34" charset="0"/>
                        </a:rPr>
                        <a:t>Autorisation</a:t>
                      </a:r>
                      <a:r>
                        <a:rPr lang="en-US" sz="1600" kern="1200" dirty="0">
                          <a:solidFill>
                            <a:sysClr val="windowText" lastClr="000000"/>
                          </a:solidFill>
                          <a:latin typeface="Aptos Display" panose="020B0004020202020204" pitchFamily="34" charset="0"/>
                        </a:rPr>
                        <a:t> </a:t>
                      </a:r>
                      <a:r>
                        <a:rPr lang="en-US" sz="1600" kern="1200" dirty="0" err="1">
                          <a:solidFill>
                            <a:sysClr val="windowText" lastClr="000000"/>
                          </a:solidFill>
                          <a:latin typeface="Aptos Display" panose="020B0004020202020204" pitchFamily="34" charset="0"/>
                        </a:rPr>
                        <a:t>ou</a:t>
                      </a:r>
                      <a:r>
                        <a:rPr lang="en-US" sz="1600" kern="1200" dirty="0">
                          <a:solidFill>
                            <a:sysClr val="windowText" lastClr="000000"/>
                          </a:solidFill>
                          <a:latin typeface="Aptos Display" panose="020B0004020202020204" pitchFamily="34" charset="0"/>
                        </a:rPr>
                        <a:t> </a:t>
                      </a:r>
                      <a:r>
                        <a:rPr lang="en-US" sz="1600" kern="1200" dirty="0" err="1">
                          <a:solidFill>
                            <a:sysClr val="windowText" lastClr="000000"/>
                          </a:solidFill>
                          <a:latin typeface="Aptos Display" panose="020B0004020202020204" pitchFamily="34" charset="0"/>
                        </a:rPr>
                        <a:t>déclaration</a:t>
                      </a:r>
                      <a:r>
                        <a:rPr lang="en-US" sz="1600" kern="1200" dirty="0">
                          <a:solidFill>
                            <a:sysClr val="windowText" lastClr="000000"/>
                          </a:solidFill>
                          <a:latin typeface="Aptos Display" panose="020B0004020202020204" pitchFamily="34" charset="0"/>
                        </a:rPr>
                        <a:t>?</a:t>
                      </a:r>
                      <a:endParaRPr lang="en-US" sz="1600" kern="120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3640055605"/>
                  </a:ext>
                </a:extLst>
              </a:tr>
              <a:tr h="0">
                <a:tc rowSpan="2">
                  <a:txBody>
                    <a:bodyPr/>
                    <a:lstStyle/>
                    <a:p>
                      <a:pPr marL="0" algn="l" defTabSz="914400" rtl="0" eaLnBrk="1" latinLnBrk="0" hangingPunct="1"/>
                      <a:r>
                        <a:rPr lang="fr-FR" sz="1400" kern="1200" dirty="0">
                          <a:solidFill>
                            <a:schemeClr val="tx1"/>
                          </a:solidFill>
                        </a:rPr>
                        <a:t>Air comprimé ou gaz incombustibles comprimés (compresseurs utilisés artisanalement ou industriellement à l’exception des compresseurs utilisés sur des chantiers de construction)</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fr-FR" sz="1400" kern="1200" dirty="0">
                          <a:solidFill>
                            <a:schemeClr val="tx1"/>
                          </a:solidFill>
                        </a:rPr>
                        <a:t>Ayant une puissance électrique nominale de 5 kW – 50 kW et une pression supérieure à 0,5 bar</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marL="0" algn="l" defTabSz="914400" rtl="0" eaLnBrk="1" latinLnBrk="0" hangingPunct="1"/>
                      <a:r>
                        <a:rPr lang="en-US" sz="1400" kern="1200" dirty="0">
                          <a:solidFill>
                            <a:schemeClr val="tx1"/>
                          </a:solidFill>
                        </a:rPr>
                        <a:t>3A</a:t>
                      </a:r>
                      <a:endParaRPr lang="en-US"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tc>
                  <a:txBody>
                    <a:bodyPr/>
                    <a:lstStyle/>
                    <a:p>
                      <a:pPr algn="l"/>
                      <a:r>
                        <a:rPr lang="fr-FR" sz="1400" kern="1200" dirty="0">
                          <a:solidFill>
                            <a:schemeClr val="tx1"/>
                          </a:solidFill>
                        </a:rPr>
                        <a:t>Autorisation par Min. Travail</a:t>
                      </a:r>
                      <a:endParaRPr lang="fr-FR" sz="1400" kern="1200" dirty="0">
                        <a:solidFill>
                          <a:schemeClr val="tx1"/>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9C6">
                        <a:alpha val="50196"/>
                      </a:srgbClr>
                    </a:solidFill>
                  </a:tcPr>
                </a:tc>
                <a:extLst>
                  <a:ext uri="{0D108BD9-81ED-4DB2-BD59-A6C34878D82A}">
                    <a16:rowId xmlns:a16="http://schemas.microsoft.com/office/drawing/2014/main" val="3716820483"/>
                  </a:ext>
                </a:extLst>
              </a:tr>
              <a:tr h="0">
                <a:tc vMerge="1">
                  <a:txBody>
                    <a:bodyPr/>
                    <a:lstStyle/>
                    <a:p>
                      <a:pPr marL="0" algn="l" defTabSz="914400" rtl="0" eaLnBrk="1" latinLnBrk="0" hangingPunct="1"/>
                      <a:endParaRPr lang="en-US" sz="1600" kern="120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l" defTabSz="914400" rtl="0" eaLnBrk="1" latinLnBrk="0" hangingPunct="1"/>
                      <a:r>
                        <a:rPr lang="fr-FR" sz="1400" kern="1200" dirty="0">
                          <a:solidFill>
                            <a:schemeClr val="tx1"/>
                          </a:solidFill>
                        </a:rPr>
                        <a:t>Ayant une puissance électrique nominale supérieure à 50 kW</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marL="0" algn="l" defTabSz="914400" rtl="0" eaLnBrk="1" latinLnBrk="0" hangingPunct="1"/>
                      <a:r>
                        <a:rPr lang="en-US" sz="1400" kern="1200" dirty="0">
                          <a:solidFill>
                            <a:schemeClr val="tx1"/>
                          </a:solidFill>
                          <a:latin typeface="+mn-lt"/>
                          <a:ea typeface="+mn-ea"/>
                          <a:cs typeface="+mn-cs"/>
                        </a:rPr>
                        <a:t>1</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tc>
                  <a:txBody>
                    <a:bodyPr/>
                    <a:lstStyle/>
                    <a:p>
                      <a:pPr algn="l"/>
                      <a:r>
                        <a:rPr lang="fr-FR" sz="1400" kern="1200" dirty="0">
                          <a:solidFill>
                            <a:schemeClr val="tx1"/>
                          </a:solidFill>
                        </a:rPr>
                        <a:t>Autorisation par Min. </a:t>
                      </a:r>
                      <a:r>
                        <a:rPr lang="fr-FR" sz="1400" kern="1200" dirty="0" err="1">
                          <a:solidFill>
                            <a:schemeClr val="tx1"/>
                          </a:solidFill>
                        </a:rPr>
                        <a:t>Envir</a:t>
                      </a:r>
                      <a:r>
                        <a:rPr lang="fr-FR" sz="1400" kern="1200" dirty="0">
                          <a:solidFill>
                            <a:schemeClr val="tx1"/>
                          </a:solidFill>
                        </a:rPr>
                        <a:t>. + Min. Travail + </a:t>
                      </a:r>
                      <a:r>
                        <a:rPr lang="fr-FR" sz="1400" kern="1200" dirty="0" err="1">
                          <a:solidFill>
                            <a:schemeClr val="tx1"/>
                          </a:solidFill>
                        </a:rPr>
                        <a:t>Enq</a:t>
                      </a:r>
                      <a:r>
                        <a:rPr lang="fr-FR" sz="1400" kern="1200" dirty="0">
                          <a:solidFill>
                            <a:schemeClr val="tx1"/>
                          </a:solidFill>
                        </a:rPr>
                        <a:t>. </a:t>
                      </a:r>
                      <a:r>
                        <a:rPr lang="fr-FR" sz="1400" kern="1200" dirty="0" err="1">
                          <a:solidFill>
                            <a:schemeClr val="tx1"/>
                          </a:solidFill>
                        </a:rPr>
                        <a:t>Publ</a:t>
                      </a:r>
                      <a:r>
                        <a:rPr lang="fr-FR" sz="1400" kern="1200" dirty="0">
                          <a:solidFill>
                            <a:schemeClr val="tx1"/>
                          </a:solidFill>
                        </a:rPr>
                        <a:t>.</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noFill/>
                  </a:tcPr>
                </a:tc>
                <a:extLst>
                  <a:ext uri="{0D108BD9-81ED-4DB2-BD59-A6C34878D82A}">
                    <a16:rowId xmlns:a16="http://schemas.microsoft.com/office/drawing/2014/main" val="1970357137"/>
                  </a:ext>
                </a:extLst>
              </a:tr>
            </a:tbl>
          </a:graphicData>
        </a:graphic>
      </p:graphicFrame>
      <p:sp>
        <p:nvSpPr>
          <p:cNvPr id="4" name="Content Placeholder 3">
            <a:extLst>
              <a:ext uri="{FF2B5EF4-FFF2-40B4-BE49-F238E27FC236}">
                <a16:creationId xmlns:a16="http://schemas.microsoft.com/office/drawing/2014/main" id="{FAF98C4F-F4CE-E88E-9FC0-A179C27744E8}"/>
              </a:ext>
            </a:extLst>
          </p:cNvPr>
          <p:cNvSpPr txBox="1">
            <a:spLocks/>
          </p:cNvSpPr>
          <p:nvPr/>
        </p:nvSpPr>
        <p:spPr>
          <a:xfrm>
            <a:off x="921728" y="4762832"/>
            <a:ext cx="9986961" cy="1563394"/>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10000"/>
              </a:lnSpc>
              <a:buFont typeface="Wingdings" panose="05000000000000000000" pitchFamily="2" charset="2"/>
              <a:buChar char="Ø"/>
            </a:pPr>
            <a:r>
              <a:rPr lang="pt-BR" sz="1800" b="1" dirty="0">
                <a:sym typeface="Wingdings" panose="05000000000000000000" pitchFamily="2" charset="2"/>
              </a:rPr>
              <a:t>Règle de cumul: </a:t>
            </a:r>
            <a:br>
              <a:rPr lang="pt-BR" sz="1800" b="1" dirty="0">
                <a:sym typeface="Wingdings" panose="05000000000000000000" pitchFamily="2" charset="2"/>
              </a:rPr>
            </a:br>
            <a:r>
              <a:rPr lang="pt-BR" sz="1700" dirty="0">
                <a:sym typeface="Wingdings" panose="05000000000000000000" pitchFamily="2" charset="2"/>
              </a:rPr>
              <a:t>La puissance électrique totale de tous les compresseurs présents sur le site est pris en considération. </a:t>
            </a:r>
            <a:endParaRPr lang="en-US" dirty="0"/>
          </a:p>
        </p:txBody>
      </p:sp>
    </p:spTree>
    <p:extLst>
      <p:ext uri="{BB962C8B-B14F-4D97-AF65-F5344CB8AC3E}">
        <p14:creationId xmlns:p14="http://schemas.microsoft.com/office/powerpoint/2010/main" val="3205192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Dossier de demande</a:t>
            </a:r>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761450" y="1391238"/>
            <a:ext cx="5060229" cy="4821994"/>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lvl="1" indent="-342900" eaLnBrk="1" hangingPunct="1">
              <a:lnSpc>
                <a:spcPct val="150000"/>
              </a:lnSpc>
              <a:spcBef>
                <a:spcPts val="1000"/>
              </a:spcBef>
              <a:buClr>
                <a:srgbClr val="D85424"/>
              </a:buClr>
              <a:buFont typeface="Wingdings" panose="05000000000000000000" pitchFamily="2" charset="2"/>
              <a:buChar char="Ø"/>
            </a:pPr>
            <a:r>
              <a:rPr lang="en-US" sz="2000" kern="0" dirty="0"/>
              <a:t>Dossier </a:t>
            </a:r>
            <a:r>
              <a:rPr lang="en-US" sz="2000" kern="0" dirty="0" err="1"/>
              <a:t>spécifique</a:t>
            </a:r>
            <a:r>
              <a:rPr lang="en-US" sz="2000" kern="0" dirty="0"/>
              <a:t> aux </a:t>
            </a:r>
            <a:r>
              <a:rPr lang="en-US" sz="2000" kern="0" dirty="0" err="1"/>
              <a:t>compresseurs</a:t>
            </a:r>
            <a:r>
              <a:rPr lang="en-US" sz="2000" kern="0" dirty="0"/>
              <a:t> :</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Description de l’installation</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Emplacement (Indication et description de l'endroit, avec référence aux plans)</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Evaluation des risques</a:t>
            </a:r>
          </a:p>
          <a:p>
            <a:pPr marL="457200" lvl="1" indent="0">
              <a:buNone/>
            </a:pPr>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
        <p:nvSpPr>
          <p:cNvPr id="8" name="Content Placeholder 7">
            <a:extLst>
              <a:ext uri="{FF2B5EF4-FFF2-40B4-BE49-F238E27FC236}">
                <a16:creationId xmlns:a16="http://schemas.microsoft.com/office/drawing/2014/main" id="{798C25FE-0DC5-777F-B67B-A9E49688481C}"/>
              </a:ext>
            </a:extLst>
          </p:cNvPr>
          <p:cNvSpPr txBox="1">
            <a:spLocks/>
          </p:cNvSpPr>
          <p:nvPr/>
        </p:nvSpPr>
        <p:spPr>
          <a:xfrm>
            <a:off x="5767755" y="1693240"/>
            <a:ext cx="5784166" cy="4519992"/>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85800" lvl="2" indent="-285750" eaLnBrk="1" hangingPunct="1">
              <a:spcBef>
                <a:spcPts val="1000"/>
              </a:spcBef>
              <a:buClr>
                <a:srgbClr val="D85424"/>
              </a:buClr>
              <a:buFont typeface="Arial" panose="020B0604020202020204" pitchFamily="34" charset="0"/>
              <a:buChar char="•"/>
            </a:pPr>
            <a:endParaRPr lang="en-US" sz="1400" dirty="0">
              <a:solidFill>
                <a:schemeClr val="tx1"/>
              </a:solidFill>
              <a:latin typeface="Aptos Display" panose="020B0004020202020204" pitchFamily="34" charset="0"/>
              <a:cs typeface="Calibri" panose="020F0502020204030204" pitchFamily="34" charset="0"/>
            </a:endParaRPr>
          </a:p>
          <a:p>
            <a:pPr marL="685800" lvl="2" indent="-285750" eaLnBrk="1" hangingPunct="1">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Mesures de sécurité prévues</a:t>
            </a:r>
          </a:p>
          <a:p>
            <a:pPr marL="685800" lvl="2" indent="-285750" eaLnBrk="1" hangingPunct="1">
              <a:spcBef>
                <a:spcPts val="1000"/>
              </a:spcBef>
              <a:buClr>
                <a:srgbClr val="D85424"/>
              </a:buClr>
              <a:buFont typeface="Arial" panose="020B0604020202020204" pitchFamily="34" charset="0"/>
              <a:buChar char="•"/>
            </a:pPr>
            <a:r>
              <a:rPr lang="en-US" dirty="0">
                <a:solidFill>
                  <a:schemeClr val="tx1"/>
                </a:solidFill>
                <a:latin typeface="Aptos Display" panose="020B0004020202020204" pitchFamily="34" charset="0"/>
                <a:cs typeface="Calibri" panose="020F0502020204030204" pitchFamily="34" charset="0"/>
              </a:rPr>
              <a:t>Annexes</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Description des </a:t>
            </a:r>
            <a:r>
              <a:rPr lang="en-US" sz="1500" dirty="0" err="1">
                <a:solidFill>
                  <a:schemeClr val="tx1"/>
                </a:solidFill>
                <a:latin typeface="Aptos Display" panose="020B0004020202020204" pitchFamily="34" charset="0"/>
                <a:cs typeface="Calibri" panose="020F0502020204030204" pitchFamily="34" charset="0"/>
              </a:rPr>
              <a:t>alentours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immédiats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voisins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sensibles</a:t>
            </a:r>
            <a:r>
              <a:rPr lang="en-US" sz="1500" dirty="0">
                <a:solidFill>
                  <a:schemeClr val="tx1"/>
                </a:solidFill>
                <a:latin typeface="Aptos Display" panose="020B0004020202020204" pitchFamily="34" charset="0"/>
                <a:cs typeface="Calibri" panose="020F0502020204030204" pitchFamily="34" charset="0"/>
              </a:rPr>
              <a:t>)</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Extrait </a:t>
            </a:r>
            <a:r>
              <a:rPr lang="en-US" sz="1500" dirty="0" err="1">
                <a:solidFill>
                  <a:schemeClr val="tx1"/>
                </a:solidFill>
                <a:latin typeface="Aptos Display" panose="020B0004020202020204" pitchFamily="34" charset="0"/>
                <a:cs typeface="Calibri" panose="020F0502020204030204" pitchFamily="34" charset="0"/>
              </a:rPr>
              <a:t>d’une</a:t>
            </a:r>
            <a:r>
              <a:rPr lang="en-US" sz="1500" dirty="0">
                <a:solidFill>
                  <a:schemeClr val="tx1"/>
                </a:solidFill>
                <a:latin typeface="Aptos Display" panose="020B0004020202020204" pitchFamily="34" charset="0"/>
                <a:cs typeface="Calibri" panose="020F0502020204030204" pitchFamily="34" charset="0"/>
              </a:rPr>
              <a:t> carte </a:t>
            </a:r>
            <a:r>
              <a:rPr lang="en-US" sz="1500" dirty="0" err="1">
                <a:solidFill>
                  <a:schemeClr val="tx1"/>
                </a:solidFill>
                <a:latin typeface="Aptos Display" panose="020B0004020202020204" pitchFamily="34" charset="0"/>
                <a:cs typeface="Calibri" panose="020F0502020204030204" pitchFamily="34" charset="0"/>
              </a:rPr>
              <a:t>topographique</a:t>
            </a:r>
            <a:endParaRPr lang="en-US" sz="1500" dirty="0">
              <a:solidFill>
                <a:schemeClr val="tx1"/>
              </a:solidFill>
              <a:latin typeface="Aptos Display" panose="020B0004020202020204" pitchFamily="34" charset="0"/>
              <a:cs typeface="Calibri" panose="020F0502020204030204" pitchFamily="34" charset="0"/>
            </a:endParaRP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Plan </a:t>
            </a:r>
            <a:r>
              <a:rPr lang="en-US" sz="1500" dirty="0" err="1">
                <a:solidFill>
                  <a:schemeClr val="tx1"/>
                </a:solidFill>
                <a:latin typeface="Aptos Display" panose="020B0004020202020204" pitchFamily="34" charset="0"/>
                <a:cs typeface="Calibri" panose="020F0502020204030204" pitchFamily="34" charset="0"/>
              </a:rPr>
              <a:t>détaillé</a:t>
            </a:r>
            <a:r>
              <a:rPr lang="en-US" sz="1500" dirty="0">
                <a:solidFill>
                  <a:schemeClr val="tx1"/>
                </a:solidFill>
                <a:latin typeface="Aptos Display" panose="020B0004020202020204" pitchFamily="34" charset="0"/>
                <a:cs typeface="Calibri" panose="020F0502020204030204" pitchFamily="34" charset="0"/>
              </a:rPr>
              <a:t> de </a:t>
            </a:r>
            <a:r>
              <a:rPr lang="en-US" sz="1500" dirty="0" err="1">
                <a:solidFill>
                  <a:schemeClr val="tx1"/>
                </a:solidFill>
                <a:latin typeface="Aptos Display" panose="020B0004020202020204" pitchFamily="34" charset="0"/>
                <a:cs typeface="Calibri" panose="020F0502020204030204" pitchFamily="34" charset="0"/>
              </a:rPr>
              <a:t>l’établissement</a:t>
            </a:r>
            <a:endParaRPr lang="en-US"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Tree>
    <p:extLst>
      <p:ext uri="{BB962C8B-B14F-4D97-AF65-F5344CB8AC3E}">
        <p14:creationId xmlns:p14="http://schemas.microsoft.com/office/powerpoint/2010/main" val="1672462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51EB-3CC2-0A95-4F89-CEB390519098}"/>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a:t>É</a:t>
            </a:r>
            <a:r>
              <a:rPr lang="fr-FR" sz="4000" dirty="0">
                <a:latin typeface="Aptos Display" panose="020B0004020202020204" pitchFamily="34" charset="0"/>
                <a:cs typeface="Calibri" panose="020F0502020204030204" pitchFamily="34" charset="0"/>
              </a:rPr>
              <a:t>CURIES ET CENTRES </a:t>
            </a:r>
            <a:r>
              <a:rPr lang="en-US" sz="4000" cap="all" dirty="0"/>
              <a:t>É</a:t>
            </a:r>
            <a:r>
              <a:rPr lang="fr-FR" sz="4000" dirty="0">
                <a:latin typeface="Aptos Display" panose="020B0004020202020204" pitchFamily="34" charset="0"/>
                <a:cs typeface="Calibri" panose="020F0502020204030204" pitchFamily="34" charset="0"/>
              </a:rPr>
              <a:t>QUESTRES</a:t>
            </a:r>
            <a:br>
              <a:rPr lang="fr-FR" sz="3600" dirty="0">
                <a:solidFill>
                  <a:srgbClr val="FF0000"/>
                </a:solidFill>
                <a:latin typeface="Aptos Display" panose="020B0004020202020204" pitchFamily="34" charset="0"/>
                <a:cs typeface="Calibri" panose="020F0502020204030204" pitchFamily="34" charset="0"/>
                <a:sym typeface="Wingdings" panose="05000000000000000000" pitchFamily="2" charset="2"/>
              </a:rPr>
            </a:br>
            <a:endParaRPr lang="fr-FR" sz="3600" cap="all" dirty="0"/>
          </a:p>
        </p:txBody>
      </p:sp>
      <p:graphicFrame>
        <p:nvGraphicFramePr>
          <p:cNvPr id="4" name="Table 3">
            <a:extLst>
              <a:ext uri="{FF2B5EF4-FFF2-40B4-BE49-F238E27FC236}">
                <a16:creationId xmlns:a16="http://schemas.microsoft.com/office/drawing/2014/main" id="{EC6BDB87-6276-757A-923F-22B5123CB973}"/>
              </a:ext>
            </a:extLst>
          </p:cNvPr>
          <p:cNvGraphicFramePr>
            <a:graphicFrameLocks noGrp="1"/>
          </p:cNvGraphicFramePr>
          <p:nvPr/>
        </p:nvGraphicFramePr>
        <p:xfrm>
          <a:off x="984456" y="2057399"/>
          <a:ext cx="9785145" cy="3079290"/>
        </p:xfrm>
        <a:graphic>
          <a:graphicData uri="http://schemas.openxmlformats.org/drawingml/2006/table">
            <a:tbl>
              <a:tblPr firstRow="1" bandRow="1">
                <a:tableStyleId>{BC89EF96-8CEA-46FF-86C4-4CE0E7609802}</a:tableStyleId>
              </a:tblPr>
              <a:tblGrid>
                <a:gridCol w="1855287">
                  <a:extLst>
                    <a:ext uri="{9D8B030D-6E8A-4147-A177-3AD203B41FA5}">
                      <a16:colId xmlns:a16="http://schemas.microsoft.com/office/drawing/2014/main" val="2297003080"/>
                    </a:ext>
                  </a:extLst>
                </a:gridCol>
                <a:gridCol w="2484828">
                  <a:extLst>
                    <a:ext uri="{9D8B030D-6E8A-4147-A177-3AD203B41FA5}">
                      <a16:colId xmlns:a16="http://schemas.microsoft.com/office/drawing/2014/main" val="3761090169"/>
                    </a:ext>
                  </a:extLst>
                </a:gridCol>
                <a:gridCol w="1025112">
                  <a:extLst>
                    <a:ext uri="{9D8B030D-6E8A-4147-A177-3AD203B41FA5}">
                      <a16:colId xmlns:a16="http://schemas.microsoft.com/office/drawing/2014/main" val="2118384914"/>
                    </a:ext>
                  </a:extLst>
                </a:gridCol>
                <a:gridCol w="4419918">
                  <a:extLst>
                    <a:ext uri="{9D8B030D-6E8A-4147-A177-3AD203B41FA5}">
                      <a16:colId xmlns:a16="http://schemas.microsoft.com/office/drawing/2014/main" val="3617985160"/>
                    </a:ext>
                  </a:extLst>
                </a:gridCol>
              </a:tblGrid>
              <a:tr h="663857">
                <a:tc>
                  <a:txBody>
                    <a:bodyPr/>
                    <a:lstStyle/>
                    <a:p>
                      <a:pPr marL="0" algn="l" defTabSz="914400" rtl="0" eaLnBrk="1" latinLnBrk="0" hangingPunct="1"/>
                      <a:r>
                        <a:rPr lang="fr-FR" sz="1600" kern="1200" noProof="0" dirty="0">
                          <a:solidFill>
                            <a:sysClr val="windowText" lastClr="000000"/>
                          </a:solidFill>
                          <a:latin typeface="+mn-lt"/>
                        </a:rPr>
                        <a:t>Libellé de l’établissement</a:t>
                      </a:r>
                      <a:endParaRPr lang="fr-FR" sz="1600" kern="1200" noProof="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fr-FR" sz="1600" kern="1200" noProof="0" dirty="0">
                          <a:solidFill>
                            <a:sysClr val="windowText" lastClr="000000"/>
                          </a:solidFill>
                          <a:latin typeface="+mn-lt"/>
                        </a:rPr>
                        <a:t>Contenu</a:t>
                      </a:r>
                      <a:endParaRPr lang="fr-FR" sz="1600" kern="1200" noProof="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fr-FR" sz="1600" kern="1200" noProof="0" dirty="0">
                          <a:solidFill>
                            <a:sysClr val="windowText" lastClr="000000"/>
                          </a:solidFill>
                          <a:latin typeface="+mn-lt"/>
                        </a:rPr>
                        <a:t>Classe </a:t>
                      </a:r>
                      <a:endParaRPr lang="fr-FR" sz="1600" kern="1200" noProof="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fr-FR" sz="1600" kern="1200" noProof="0" dirty="0">
                          <a:solidFill>
                            <a:sysClr val="windowText" lastClr="000000"/>
                          </a:solidFill>
                          <a:latin typeface="+mn-lt"/>
                        </a:rPr>
                        <a:t>Autorisation ou déclaration?</a:t>
                      </a:r>
                      <a:endParaRPr lang="fr-FR" sz="1600" kern="1200" noProof="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3640055605"/>
                  </a:ext>
                </a:extLst>
              </a:tr>
              <a:tr h="622785">
                <a:tc rowSpan="3">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ea typeface="+mn-ea"/>
                          <a:cs typeface="+mn-cs"/>
                        </a:rPr>
                        <a:t>Ecuries et centres équestres</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ea typeface="+mn-ea"/>
                          <a:cs typeface="+mn-cs"/>
                        </a:rPr>
                        <a:t>De 10 à 50 </a:t>
                      </a:r>
                      <a:r>
                        <a:rPr lang="fr-FR" sz="1600" u="none" kern="1200" noProof="0" dirty="0">
                          <a:solidFill>
                            <a:sysClr val="windowText" lastClr="000000"/>
                          </a:solidFill>
                          <a:latin typeface="Aptos Display" panose="020B0004020202020204" pitchFamily="34" charset="0"/>
                          <a:ea typeface="+mn-ea"/>
                          <a:cs typeface="+mn-cs"/>
                        </a:rPr>
                        <a:t>emplacements pour équidés</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ea typeface="+mn-ea"/>
                          <a:cs typeface="+mn-cs"/>
                        </a:rPr>
                        <a:t>4</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noProof="0" dirty="0">
                          <a:solidFill>
                            <a:sysClr val="windowText" lastClr="000000"/>
                          </a:solidFill>
                          <a:latin typeface="Aptos Display" panose="020B0004020202020204" pitchFamily="34" charset="0"/>
                          <a:ea typeface="+mn-ea"/>
                          <a:cs typeface="+mn-cs"/>
                          <a:sym typeface="Wingdings" panose="05000000000000000000" pitchFamily="2" charset="2"/>
                        </a:rPr>
                        <a:t>Déclaration selon RGD « Secteur agricole »</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extLst>
                  <a:ext uri="{0D108BD9-81ED-4DB2-BD59-A6C34878D82A}">
                    <a16:rowId xmlns:a16="http://schemas.microsoft.com/office/drawing/2014/main" val="3716820483"/>
                  </a:ext>
                </a:extLst>
              </a:tr>
              <a:tr h="681541">
                <a:tc vMerge="1">
                  <a:txBody>
                    <a:bodyPr/>
                    <a:lstStyle/>
                    <a:p>
                      <a:endParaRPr lang="en-US" dirty="0"/>
                    </a:p>
                  </a:txBody>
                  <a:tcPr/>
                </a:tc>
                <a:tc>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rPr>
                        <a:t>&gt;</a:t>
                      </a:r>
                      <a:r>
                        <a:rPr lang="fr-FR" sz="1600" kern="1200" baseline="0" noProof="0" dirty="0">
                          <a:solidFill>
                            <a:sysClr val="windowText" lastClr="000000"/>
                          </a:solidFill>
                          <a:latin typeface="Aptos Display" panose="020B0004020202020204" pitchFamily="34" charset="0"/>
                        </a:rPr>
                        <a:t> </a:t>
                      </a:r>
                      <a:r>
                        <a:rPr lang="fr-FR" sz="1600" kern="1200" noProof="0" dirty="0">
                          <a:solidFill>
                            <a:sysClr val="windowText" lastClr="000000"/>
                          </a:solidFill>
                          <a:latin typeface="Aptos Display" panose="020B0004020202020204" pitchFamily="34" charset="0"/>
                        </a:rPr>
                        <a:t>50 et ≤ 150 emplacements </a:t>
                      </a:r>
                      <a:r>
                        <a:rPr lang="fr-FR" sz="1600" u="none" kern="1200" noProof="0" dirty="0">
                          <a:solidFill>
                            <a:sysClr val="windowText" lastClr="000000"/>
                          </a:solidFill>
                          <a:latin typeface="Aptos Display" panose="020B0004020202020204" pitchFamily="34" charset="0"/>
                          <a:ea typeface="+mn-ea"/>
                          <a:cs typeface="+mn-cs"/>
                        </a:rPr>
                        <a:t>pour équidés</a:t>
                      </a:r>
                      <a:endParaRPr lang="fr-FR" sz="1600" kern="1200" noProof="0" dirty="0">
                        <a:solidFill>
                          <a:sysClr val="windowText" lastClr="000000"/>
                        </a:solidFill>
                        <a:latin typeface="Aptos Display" panose="020B0004020202020204" pitchFamily="34" charset="0"/>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rPr>
                        <a:t>3</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lnSpc>
                          <a:spcPct val="100000"/>
                        </a:lnSpc>
                      </a:pPr>
                      <a:r>
                        <a:rPr lang="fr-FR" sz="1600" kern="1200" noProof="0" dirty="0">
                          <a:solidFill>
                            <a:sysClr val="windowText" lastClr="000000"/>
                          </a:solidFill>
                          <a:latin typeface="Aptos Display" panose="020B0004020202020204" pitchFamily="34" charset="0"/>
                          <a:sym typeface="Wingdings" panose="05000000000000000000" pitchFamily="2" charset="2"/>
                        </a:rPr>
                        <a:t>Autorisation par Min. </a:t>
                      </a:r>
                      <a:r>
                        <a:rPr lang="fr-FR" sz="1600" kern="1200" noProof="0" dirty="0" err="1">
                          <a:solidFill>
                            <a:sysClr val="windowText" lastClr="000000"/>
                          </a:solidFill>
                          <a:latin typeface="Aptos Display" panose="020B0004020202020204" pitchFamily="34" charset="0"/>
                          <a:sym typeface="Wingdings" panose="05000000000000000000" pitchFamily="2" charset="2"/>
                        </a:rPr>
                        <a:t>Envir</a:t>
                      </a:r>
                      <a:r>
                        <a:rPr lang="fr-FR" sz="1600" kern="1200" noProof="0" dirty="0">
                          <a:solidFill>
                            <a:sysClr val="windowText" lastClr="000000"/>
                          </a:solidFill>
                          <a:latin typeface="Aptos Display" panose="020B0004020202020204" pitchFamily="34" charset="0"/>
                          <a:sym typeface="Wingdings" panose="05000000000000000000" pitchFamily="2" charset="2"/>
                        </a:rPr>
                        <a:t>. + Min. Travail</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1621851547"/>
                  </a:ext>
                </a:extLst>
              </a:tr>
              <a:tr h="969688">
                <a:tc vMerge="1">
                  <a:txBody>
                    <a:bodyPr/>
                    <a:lstStyle/>
                    <a:p>
                      <a:endParaRPr lang="en-US" dirty="0"/>
                    </a:p>
                  </a:txBody>
                  <a:tcPr/>
                </a:tc>
                <a:tc>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rPr>
                        <a:t>&gt; 150 emplacements </a:t>
                      </a:r>
                      <a:r>
                        <a:rPr lang="fr-FR" sz="1600" u="none" kern="1200" noProof="0" dirty="0">
                          <a:solidFill>
                            <a:sysClr val="windowText" lastClr="000000"/>
                          </a:solidFill>
                          <a:latin typeface="Aptos Display" panose="020B0004020202020204" pitchFamily="34" charset="0"/>
                          <a:ea typeface="+mn-ea"/>
                          <a:cs typeface="+mn-cs"/>
                        </a:rPr>
                        <a:t>pour équidés</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rPr>
                        <a:t>1</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algn="l" defTabSz="914400" rtl="0" eaLnBrk="1" latinLnBrk="0" hangingPunct="1">
                        <a:lnSpc>
                          <a:spcPct val="100000"/>
                        </a:lnSpc>
                      </a:pPr>
                      <a:r>
                        <a:rPr lang="fr-FR" sz="1600" kern="1200" noProof="0" dirty="0">
                          <a:solidFill>
                            <a:sysClr val="windowText" lastClr="000000"/>
                          </a:solidFill>
                          <a:latin typeface="Aptos Display" panose="020B0004020202020204" pitchFamily="34" charset="0"/>
                          <a:sym typeface="Wingdings" panose="05000000000000000000" pitchFamily="2" charset="2"/>
                        </a:rPr>
                        <a:t>Autorisation par Min. </a:t>
                      </a:r>
                      <a:r>
                        <a:rPr lang="fr-FR" sz="1600" kern="1200" noProof="0" dirty="0" err="1">
                          <a:solidFill>
                            <a:sysClr val="windowText" lastClr="000000"/>
                          </a:solidFill>
                          <a:latin typeface="Aptos Display" panose="020B0004020202020204" pitchFamily="34" charset="0"/>
                          <a:sym typeface="Wingdings" panose="05000000000000000000" pitchFamily="2" charset="2"/>
                        </a:rPr>
                        <a:t>Envir</a:t>
                      </a:r>
                      <a:r>
                        <a:rPr lang="fr-FR" sz="1600" kern="1200" noProof="0" dirty="0">
                          <a:solidFill>
                            <a:sysClr val="windowText" lastClr="000000"/>
                          </a:solidFill>
                          <a:latin typeface="Aptos Display" panose="020B0004020202020204" pitchFamily="34" charset="0"/>
                          <a:sym typeface="Wingdings" panose="05000000000000000000" pitchFamily="2" charset="2"/>
                        </a:rPr>
                        <a:t>. +Min. Travail</a:t>
                      </a:r>
                      <a:br>
                        <a:rPr lang="fr-FR" sz="1600" kern="1200" noProof="0" dirty="0">
                          <a:solidFill>
                            <a:sysClr val="windowText" lastClr="000000"/>
                          </a:solidFill>
                          <a:latin typeface="Aptos Display" panose="020B0004020202020204" pitchFamily="34" charset="0"/>
                          <a:sym typeface="Wingdings" panose="05000000000000000000" pitchFamily="2" charset="2"/>
                        </a:rPr>
                      </a:br>
                      <a:r>
                        <a:rPr lang="fr-FR" sz="1600" kern="1200" noProof="0" dirty="0">
                          <a:solidFill>
                            <a:sysClr val="windowText" lastClr="000000"/>
                          </a:solidFill>
                          <a:latin typeface="Aptos Display" panose="020B0004020202020204" pitchFamily="34" charset="0"/>
                          <a:sym typeface="Wingdings" panose="05000000000000000000" pitchFamily="2" charset="2"/>
                        </a:rPr>
                        <a:t>+ Enquête publique</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extLst>
                  <a:ext uri="{0D108BD9-81ED-4DB2-BD59-A6C34878D82A}">
                    <a16:rowId xmlns:a16="http://schemas.microsoft.com/office/drawing/2014/main" val="2627714991"/>
                  </a:ext>
                </a:extLst>
              </a:tr>
            </a:tbl>
          </a:graphicData>
        </a:graphic>
      </p:graphicFrame>
    </p:spTree>
    <p:extLst>
      <p:ext uri="{BB962C8B-B14F-4D97-AF65-F5344CB8AC3E}">
        <p14:creationId xmlns:p14="http://schemas.microsoft.com/office/powerpoint/2010/main" val="849959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Dossier de demande</a:t>
            </a:r>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921728" y="1542239"/>
            <a:ext cx="5060229" cy="4821994"/>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lvl="1" indent="-342900" eaLnBrk="1" hangingPunct="1">
              <a:lnSpc>
                <a:spcPct val="150000"/>
              </a:lnSpc>
              <a:spcBef>
                <a:spcPts val="1000"/>
              </a:spcBef>
              <a:buClr>
                <a:srgbClr val="D85424"/>
              </a:buClr>
              <a:buFont typeface="Wingdings" panose="05000000000000000000" pitchFamily="2" charset="2"/>
              <a:buChar char="Ø"/>
            </a:pPr>
            <a:r>
              <a:rPr lang="en-US" sz="2000" kern="0" dirty="0"/>
              <a:t>Dossier </a:t>
            </a:r>
            <a:r>
              <a:rPr lang="en-US" sz="2000" kern="0" dirty="0" err="1"/>
              <a:t>spécifique</a:t>
            </a:r>
            <a:r>
              <a:rPr lang="en-US" sz="2000" kern="0" dirty="0"/>
              <a:t> aux </a:t>
            </a:r>
            <a:r>
              <a:rPr lang="en-US" sz="2000" kern="0" dirty="0" err="1"/>
              <a:t>écuries</a:t>
            </a:r>
            <a:r>
              <a:rPr lang="en-US" sz="2000" kern="0" dirty="0"/>
              <a:t> et </a:t>
            </a:r>
            <a:r>
              <a:rPr lang="en-US" sz="2000" kern="0" dirty="0" err="1"/>
              <a:t>centres</a:t>
            </a:r>
            <a:r>
              <a:rPr lang="en-US" sz="2000" kern="0" dirty="0"/>
              <a:t> </a:t>
            </a:r>
            <a:r>
              <a:rPr lang="en-US" sz="2000" kern="0" dirty="0" err="1"/>
              <a:t>équestres</a:t>
            </a:r>
            <a:r>
              <a:rPr lang="en-US" sz="2000" kern="0" dirty="0"/>
              <a:t>:</a:t>
            </a:r>
          </a:p>
          <a:p>
            <a:pPr marL="685800" lvl="2" indent="-285750" eaLnBrk="1" hangingPunct="1">
              <a:spcBef>
                <a:spcPts val="1000"/>
              </a:spcBef>
              <a:buClr>
                <a:srgbClr val="D85424"/>
              </a:buClr>
              <a:buFont typeface="Arial" panose="020B0604020202020204" pitchFamily="34" charset="0"/>
              <a:buChar char="•"/>
            </a:pPr>
            <a:r>
              <a:rPr lang="en-US" sz="1800" dirty="0">
                <a:solidFill>
                  <a:schemeClr val="tx1"/>
                </a:solidFill>
                <a:latin typeface="Aptos Display" panose="020B0004020202020204" pitchFamily="34" charset="0"/>
                <a:cs typeface="Calibri" panose="020F0502020204030204" pitchFamily="34" charset="0"/>
                <a:sym typeface="Wingdings" panose="05000000000000000000" pitchFamily="2" charset="2"/>
              </a:rPr>
              <a:t>Résumé non-technique de </a:t>
            </a:r>
            <a:r>
              <a:rPr lang="en-US" sz="1800"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l’établissement</a:t>
            </a:r>
            <a:endParaRPr lang="en-US" sz="1800"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marL="685800" lvl="2" indent="-285750" eaLnBrk="1" hangingPunct="1">
              <a:spcBef>
                <a:spcPts val="1000"/>
              </a:spcBef>
              <a:buClr>
                <a:srgbClr val="D85424"/>
              </a:buClr>
              <a:buFont typeface="Arial" panose="020B0604020202020204" pitchFamily="34" charset="0"/>
              <a:buChar char="•"/>
            </a:pPr>
            <a:r>
              <a:rPr lang="en-US" sz="1800"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Nombres</a:t>
            </a:r>
            <a:r>
              <a:rPr lang="en-US" sz="1800" dirty="0">
                <a:solidFill>
                  <a:schemeClr val="tx1"/>
                </a:solidFill>
                <a:latin typeface="Aptos Display" panose="020B0004020202020204" pitchFamily="34" charset="0"/>
                <a:cs typeface="Calibri" panose="020F0502020204030204" pitchFamily="34" charset="0"/>
                <a:sym typeface="Wingdings" panose="05000000000000000000" pitchFamily="2" charset="2"/>
              </a:rPr>
              <a:t> de </a:t>
            </a:r>
            <a:r>
              <a:rPr lang="en-US" sz="1800" dirty="0" err="1">
                <a:solidFill>
                  <a:schemeClr val="tx1"/>
                </a:solidFill>
                <a:latin typeface="Aptos Display" panose="020B0004020202020204" pitchFamily="34" charset="0"/>
                <a:cs typeface="Calibri" panose="020F0502020204030204" pitchFamily="34" charset="0"/>
                <a:sym typeface="Wingdings" panose="05000000000000000000" pitchFamily="2" charset="2"/>
              </a:rPr>
              <a:t>chevaux</a:t>
            </a:r>
            <a:endParaRPr lang="en-US" sz="1800"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marL="400050" lvl="2" indent="0" eaLnBrk="1" hangingPunct="1">
              <a:lnSpc>
                <a:spcPct val="150000"/>
              </a:lnSpc>
              <a:spcBef>
                <a:spcPts val="1000"/>
              </a:spcBef>
              <a:buClr>
                <a:srgbClr val="D85424"/>
              </a:buClr>
              <a:buNone/>
            </a:pPr>
            <a:endParaRPr lang="en-US" sz="1800"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
        <p:nvSpPr>
          <p:cNvPr id="8" name="Content Placeholder 7">
            <a:extLst>
              <a:ext uri="{FF2B5EF4-FFF2-40B4-BE49-F238E27FC236}">
                <a16:creationId xmlns:a16="http://schemas.microsoft.com/office/drawing/2014/main" id="{798C25FE-0DC5-777F-B67B-A9E49688481C}"/>
              </a:ext>
            </a:extLst>
          </p:cNvPr>
          <p:cNvSpPr txBox="1">
            <a:spLocks/>
          </p:cNvSpPr>
          <p:nvPr/>
        </p:nvSpPr>
        <p:spPr>
          <a:xfrm>
            <a:off x="5981957" y="2250073"/>
            <a:ext cx="5784166" cy="4519992"/>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85800" lvl="2" indent="-285750" eaLnBrk="1" hangingPunct="1">
              <a:spcBef>
                <a:spcPts val="1000"/>
              </a:spcBef>
              <a:buClr>
                <a:srgbClr val="D85424"/>
              </a:buClr>
              <a:buFont typeface="Arial" panose="020B0604020202020204" pitchFamily="34" charset="0"/>
              <a:buChar char="•"/>
            </a:pPr>
            <a:endParaRPr lang="en-US" sz="1400" dirty="0">
              <a:solidFill>
                <a:schemeClr val="tx1"/>
              </a:solidFill>
              <a:latin typeface="Aptos Display" panose="020B0004020202020204" pitchFamily="34" charset="0"/>
              <a:cs typeface="Calibri" panose="020F0502020204030204" pitchFamily="34" charset="0"/>
            </a:endParaRPr>
          </a:p>
          <a:p>
            <a:pPr marL="685800" lvl="2" indent="-285750" eaLnBrk="1" hangingPunct="1">
              <a:spcBef>
                <a:spcPts val="1000"/>
              </a:spcBef>
              <a:buClr>
                <a:srgbClr val="D85424"/>
              </a:buClr>
              <a:buFont typeface="Arial" panose="020B0604020202020204" pitchFamily="34" charset="0"/>
              <a:buChar char="•"/>
            </a:pPr>
            <a:r>
              <a:rPr lang="fr-FR" sz="1800" dirty="0">
                <a:solidFill>
                  <a:schemeClr val="tx1"/>
                </a:solidFill>
                <a:latin typeface="Aptos Display" panose="020B0004020202020204" pitchFamily="34" charset="0"/>
                <a:cs typeface="Calibri" panose="020F0502020204030204" pitchFamily="34" charset="0"/>
                <a:sym typeface="Wingdings" panose="05000000000000000000" pitchFamily="2" charset="2"/>
              </a:rPr>
              <a:t>Mesures de sécurité prévues </a:t>
            </a:r>
          </a:p>
          <a:p>
            <a:pPr marL="685800" lvl="2" indent="-285750" eaLnBrk="1" hangingPunct="1">
              <a:spcBef>
                <a:spcPts val="1000"/>
              </a:spcBef>
              <a:buClr>
                <a:srgbClr val="D85424"/>
              </a:buClr>
              <a:buFont typeface="Arial" panose="020B0604020202020204" pitchFamily="34" charset="0"/>
              <a:buChar char="•"/>
            </a:pPr>
            <a:r>
              <a:rPr lang="en-US" sz="1800" dirty="0">
                <a:solidFill>
                  <a:schemeClr val="tx1"/>
                </a:solidFill>
                <a:latin typeface="Aptos Display" panose="020B0004020202020204" pitchFamily="34" charset="0"/>
                <a:cs typeface="Calibri" panose="020F0502020204030204" pitchFamily="34" charset="0"/>
              </a:rPr>
              <a:t>Annexes</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Description des </a:t>
            </a:r>
            <a:r>
              <a:rPr lang="en-US" sz="1500" dirty="0" err="1">
                <a:solidFill>
                  <a:schemeClr val="tx1"/>
                </a:solidFill>
                <a:latin typeface="Aptos Display" panose="020B0004020202020204" pitchFamily="34" charset="0"/>
                <a:cs typeface="Calibri" panose="020F0502020204030204" pitchFamily="34" charset="0"/>
              </a:rPr>
              <a:t>alentours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immédiats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voisins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sensibles</a:t>
            </a:r>
            <a:r>
              <a:rPr lang="en-US" sz="1500" dirty="0">
                <a:solidFill>
                  <a:schemeClr val="tx1"/>
                </a:solidFill>
                <a:latin typeface="Aptos Display" panose="020B0004020202020204" pitchFamily="34" charset="0"/>
                <a:cs typeface="Calibri" panose="020F0502020204030204" pitchFamily="34" charset="0"/>
              </a:rPr>
              <a:t>)</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Extrait </a:t>
            </a:r>
            <a:r>
              <a:rPr lang="en-US" sz="1500" dirty="0" err="1">
                <a:solidFill>
                  <a:schemeClr val="tx1"/>
                </a:solidFill>
                <a:latin typeface="Aptos Display" panose="020B0004020202020204" pitchFamily="34" charset="0"/>
                <a:cs typeface="Calibri" panose="020F0502020204030204" pitchFamily="34" charset="0"/>
              </a:rPr>
              <a:t>d’une</a:t>
            </a:r>
            <a:r>
              <a:rPr lang="en-US" sz="1500" dirty="0">
                <a:solidFill>
                  <a:schemeClr val="tx1"/>
                </a:solidFill>
                <a:latin typeface="Aptos Display" panose="020B0004020202020204" pitchFamily="34" charset="0"/>
                <a:cs typeface="Calibri" panose="020F0502020204030204" pitchFamily="34" charset="0"/>
              </a:rPr>
              <a:t> carte </a:t>
            </a:r>
            <a:r>
              <a:rPr lang="en-US" sz="1500" dirty="0" err="1">
                <a:solidFill>
                  <a:schemeClr val="tx1"/>
                </a:solidFill>
                <a:latin typeface="Aptos Display" panose="020B0004020202020204" pitchFamily="34" charset="0"/>
                <a:cs typeface="Calibri" panose="020F0502020204030204" pitchFamily="34" charset="0"/>
              </a:rPr>
              <a:t>topographique</a:t>
            </a:r>
            <a:endParaRPr lang="en-US" sz="1500" dirty="0">
              <a:solidFill>
                <a:schemeClr val="tx1"/>
              </a:solidFill>
              <a:latin typeface="Aptos Display" panose="020B0004020202020204" pitchFamily="34" charset="0"/>
              <a:cs typeface="Calibri" panose="020F0502020204030204" pitchFamily="34" charset="0"/>
            </a:endParaRP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Plan </a:t>
            </a:r>
            <a:r>
              <a:rPr lang="en-US" sz="1500" dirty="0" err="1">
                <a:solidFill>
                  <a:schemeClr val="tx1"/>
                </a:solidFill>
                <a:latin typeface="Aptos Display" panose="020B0004020202020204" pitchFamily="34" charset="0"/>
                <a:cs typeface="Calibri" panose="020F0502020204030204" pitchFamily="34" charset="0"/>
              </a:rPr>
              <a:t>détaillé</a:t>
            </a:r>
            <a:r>
              <a:rPr lang="en-US" sz="1500" dirty="0">
                <a:solidFill>
                  <a:schemeClr val="tx1"/>
                </a:solidFill>
                <a:latin typeface="Aptos Display" panose="020B0004020202020204" pitchFamily="34" charset="0"/>
                <a:cs typeface="Calibri" panose="020F0502020204030204" pitchFamily="34" charset="0"/>
              </a:rPr>
              <a:t> de </a:t>
            </a:r>
            <a:r>
              <a:rPr lang="en-US" sz="1500" dirty="0" err="1">
                <a:solidFill>
                  <a:schemeClr val="tx1"/>
                </a:solidFill>
                <a:latin typeface="Aptos Display" panose="020B0004020202020204" pitchFamily="34" charset="0"/>
                <a:cs typeface="Calibri" panose="020F0502020204030204" pitchFamily="34" charset="0"/>
              </a:rPr>
              <a:t>l’établissement</a:t>
            </a:r>
            <a:endParaRPr lang="en-US" sz="1500" dirty="0">
              <a:solidFill>
                <a:schemeClr val="tx1"/>
              </a:solidFill>
              <a:latin typeface="Aptos Display" panose="020B0004020202020204" pitchFamily="34" charset="0"/>
              <a:cs typeface="Calibri" panose="020F0502020204030204" pitchFamily="34" charset="0"/>
            </a:endParaRPr>
          </a:p>
          <a:p>
            <a:pPr marL="400050" lvl="2" indent="0" eaLnBrk="1" hangingPunct="1">
              <a:lnSpc>
                <a:spcPct val="80000"/>
              </a:lnSpc>
              <a:spcBef>
                <a:spcPts val="1000"/>
              </a:spcBef>
              <a:buClr>
                <a:srgbClr val="D85424"/>
              </a:buClr>
              <a:buNone/>
            </a:pPr>
            <a:endParaRPr lang="en-US"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Tree>
    <p:extLst>
      <p:ext uri="{BB962C8B-B14F-4D97-AF65-F5344CB8AC3E}">
        <p14:creationId xmlns:p14="http://schemas.microsoft.com/office/powerpoint/2010/main" val="2702662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51EB-3CC2-0A95-4F89-CEB390519098}"/>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dirty="0">
                <a:latin typeface="Aptos Display" panose="020B0004020202020204" pitchFamily="34" charset="0"/>
                <a:cs typeface="Calibri" panose="020F0502020204030204" pitchFamily="34" charset="0"/>
              </a:rPr>
              <a:t>APPAREILS DE LEVAGE</a:t>
            </a:r>
            <a:br>
              <a:rPr lang="fr-FR" sz="3600" dirty="0">
                <a:solidFill>
                  <a:srgbClr val="FF0000"/>
                </a:solidFill>
                <a:latin typeface="Aptos Display" panose="020B0004020202020204" pitchFamily="34" charset="0"/>
                <a:cs typeface="Calibri" panose="020F0502020204030204" pitchFamily="34" charset="0"/>
                <a:sym typeface="Wingdings" panose="05000000000000000000" pitchFamily="2" charset="2"/>
              </a:rPr>
            </a:br>
            <a:endParaRPr lang="fr-FR" sz="3600" cap="all" dirty="0"/>
          </a:p>
        </p:txBody>
      </p:sp>
      <p:graphicFrame>
        <p:nvGraphicFramePr>
          <p:cNvPr id="4" name="Table 3">
            <a:extLst>
              <a:ext uri="{FF2B5EF4-FFF2-40B4-BE49-F238E27FC236}">
                <a16:creationId xmlns:a16="http://schemas.microsoft.com/office/drawing/2014/main" id="{EC6BDB87-6276-757A-923F-22B5123CB973}"/>
              </a:ext>
            </a:extLst>
          </p:cNvPr>
          <p:cNvGraphicFramePr>
            <a:graphicFrameLocks noGrp="1"/>
          </p:cNvGraphicFramePr>
          <p:nvPr>
            <p:extLst>
              <p:ext uri="{D42A27DB-BD31-4B8C-83A1-F6EECF244321}">
                <p14:modId xmlns:p14="http://schemas.microsoft.com/office/powerpoint/2010/main" val="469289531"/>
              </p:ext>
            </p:extLst>
          </p:nvPr>
        </p:nvGraphicFramePr>
        <p:xfrm>
          <a:off x="984456" y="2057399"/>
          <a:ext cx="10080757" cy="2218337"/>
        </p:xfrm>
        <a:graphic>
          <a:graphicData uri="http://schemas.openxmlformats.org/drawingml/2006/table">
            <a:tbl>
              <a:tblPr firstRow="1" bandRow="1">
                <a:tableStyleId>{BC89EF96-8CEA-46FF-86C4-4CE0E7609802}</a:tableStyleId>
              </a:tblPr>
              <a:tblGrid>
                <a:gridCol w="4808365">
                  <a:extLst>
                    <a:ext uri="{9D8B030D-6E8A-4147-A177-3AD203B41FA5}">
                      <a16:colId xmlns:a16="http://schemas.microsoft.com/office/drawing/2014/main" val="2297003080"/>
                    </a:ext>
                  </a:extLst>
                </a:gridCol>
                <a:gridCol w="1853119">
                  <a:extLst>
                    <a:ext uri="{9D8B030D-6E8A-4147-A177-3AD203B41FA5}">
                      <a16:colId xmlns:a16="http://schemas.microsoft.com/office/drawing/2014/main" val="2118384914"/>
                    </a:ext>
                  </a:extLst>
                </a:gridCol>
                <a:gridCol w="3419273">
                  <a:extLst>
                    <a:ext uri="{9D8B030D-6E8A-4147-A177-3AD203B41FA5}">
                      <a16:colId xmlns:a16="http://schemas.microsoft.com/office/drawing/2014/main" val="3617985160"/>
                    </a:ext>
                  </a:extLst>
                </a:gridCol>
              </a:tblGrid>
              <a:tr h="663857">
                <a:tc>
                  <a:txBody>
                    <a:bodyPr/>
                    <a:lstStyle/>
                    <a:p>
                      <a:pPr marL="0" algn="l" defTabSz="914400" rtl="0" eaLnBrk="1" latinLnBrk="0" hangingPunct="1"/>
                      <a:r>
                        <a:rPr lang="fr-FR" sz="1600" kern="1200" noProof="0" dirty="0">
                          <a:solidFill>
                            <a:sysClr val="windowText" lastClr="000000"/>
                          </a:solidFill>
                          <a:latin typeface="+mn-lt"/>
                        </a:rPr>
                        <a:t>Libellé de l’établissement</a:t>
                      </a:r>
                      <a:endParaRPr lang="fr-FR" sz="1600" kern="1200" noProof="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fr-FR" sz="1600" kern="1200" noProof="0" dirty="0">
                          <a:solidFill>
                            <a:sysClr val="windowText" lastClr="000000"/>
                          </a:solidFill>
                          <a:latin typeface="+mn-lt"/>
                        </a:rPr>
                        <a:t>Classe </a:t>
                      </a:r>
                      <a:endParaRPr lang="fr-FR" sz="1600" kern="1200" noProof="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tc>
                  <a:txBody>
                    <a:bodyPr/>
                    <a:lstStyle/>
                    <a:p>
                      <a:pPr marL="0" algn="l" defTabSz="914400" rtl="0" eaLnBrk="1" latinLnBrk="0" hangingPunct="1"/>
                      <a:r>
                        <a:rPr lang="fr-FR" sz="1600" kern="1200" noProof="0" dirty="0">
                          <a:solidFill>
                            <a:sysClr val="windowText" lastClr="000000"/>
                          </a:solidFill>
                          <a:latin typeface="+mn-lt"/>
                        </a:rPr>
                        <a:t>Autorisation ou déclaration?</a:t>
                      </a:r>
                      <a:endParaRPr lang="fr-FR" sz="1600" kern="1200" noProof="0" dirty="0">
                        <a:solidFill>
                          <a:sysClr val="windowText" lastClr="000000"/>
                        </a:solidFill>
                        <a:latin typeface="+mn-lt"/>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tcPr>
                </a:tc>
                <a:extLst>
                  <a:ext uri="{0D108BD9-81ED-4DB2-BD59-A6C34878D82A}">
                    <a16:rowId xmlns:a16="http://schemas.microsoft.com/office/drawing/2014/main" val="3640055605"/>
                  </a:ext>
                </a:extLst>
              </a:tr>
              <a:tr h="622785">
                <a:tc>
                  <a:txBody>
                    <a:bodyPr/>
                    <a:lstStyle/>
                    <a:p>
                      <a:pPr marL="0" algn="just" defTabSz="914400" rtl="0" eaLnBrk="1" latinLnBrk="0" hangingPunct="1"/>
                      <a:r>
                        <a:rPr lang="fr-FR" sz="1600" kern="1200" noProof="0" dirty="0">
                          <a:solidFill>
                            <a:sysClr val="windowText" lastClr="000000"/>
                          </a:solidFill>
                          <a:latin typeface="Aptos Display" panose="020B0004020202020204" pitchFamily="34" charset="0"/>
                          <a:ea typeface="+mn-ea"/>
                          <a:cs typeface="+mn-cs"/>
                        </a:rPr>
                        <a:t>Appareils de levage, y compris les installations  scéniques, les ascenseurs, les transpalettes permettant l’empilement des marchandises, les engins destinés à soulever et à transporter des personnes ainsi que les installations à câbles transportant des marchandises ou personnes</a:t>
                      </a: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algn="l" defTabSz="914400" rtl="0" eaLnBrk="1" latinLnBrk="0" hangingPunct="1"/>
                      <a:r>
                        <a:rPr lang="fr-FR" sz="1600" kern="1200" noProof="0" dirty="0">
                          <a:solidFill>
                            <a:sysClr val="windowText" lastClr="000000"/>
                          </a:solidFill>
                          <a:latin typeface="Aptos Display" panose="020B0004020202020204" pitchFamily="34" charset="0"/>
                        </a:rPr>
                        <a:t>3A</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tc>
                  <a:txBody>
                    <a:bodyPr/>
                    <a:lstStyle/>
                    <a:p>
                      <a:pPr marL="0" algn="l" defTabSz="914400" rtl="0" eaLnBrk="1" latinLnBrk="0" hangingPunct="1">
                        <a:lnSpc>
                          <a:spcPct val="100000"/>
                        </a:lnSpc>
                      </a:pPr>
                      <a:r>
                        <a:rPr lang="fr-FR" sz="1600" kern="1200" noProof="0" dirty="0">
                          <a:solidFill>
                            <a:sysClr val="windowText" lastClr="000000"/>
                          </a:solidFill>
                          <a:latin typeface="Aptos Display" panose="020B0004020202020204" pitchFamily="34" charset="0"/>
                          <a:sym typeface="Wingdings" panose="05000000000000000000" pitchFamily="2" charset="2"/>
                        </a:rPr>
                        <a:t>Autorisation par Min. Travail</a:t>
                      </a:r>
                      <a:endParaRPr lang="fr-FR" sz="1600" kern="1200" noProof="0" dirty="0">
                        <a:solidFill>
                          <a:sysClr val="windowText" lastClr="000000"/>
                        </a:solidFill>
                        <a:latin typeface="Aptos Display" panose="020B0004020202020204" pitchFamily="34" charset="0"/>
                        <a:ea typeface="+mn-ea"/>
                        <a:cs typeface="+mn-cs"/>
                      </a:endParaRPr>
                    </a:p>
                  </a:txBody>
                  <a:tcPr anchor="ctr">
                    <a:lnL w="12700" cap="flat" cmpd="sng" algn="ctr">
                      <a:solidFill>
                        <a:srgbClr val="D75524"/>
                      </a:solidFill>
                      <a:prstDash val="solid"/>
                      <a:round/>
                      <a:headEnd type="none" w="med" len="med"/>
                      <a:tailEnd type="none" w="med" len="med"/>
                    </a:lnL>
                    <a:lnR w="12700" cap="flat" cmpd="sng" algn="ctr">
                      <a:solidFill>
                        <a:srgbClr val="D75524"/>
                      </a:solidFill>
                      <a:prstDash val="solid"/>
                      <a:round/>
                      <a:headEnd type="none" w="med" len="med"/>
                      <a:tailEnd type="none" w="med" len="med"/>
                    </a:lnR>
                    <a:lnT w="12700" cap="flat" cmpd="sng" algn="ctr">
                      <a:solidFill>
                        <a:srgbClr val="D75524"/>
                      </a:solidFill>
                      <a:prstDash val="solid"/>
                      <a:round/>
                      <a:headEnd type="none" w="med" len="med"/>
                      <a:tailEnd type="none" w="med" len="med"/>
                    </a:lnT>
                    <a:lnB w="12700" cap="flat" cmpd="sng" algn="ctr">
                      <a:solidFill>
                        <a:srgbClr val="D75524"/>
                      </a:solidFill>
                      <a:prstDash val="solid"/>
                      <a:round/>
                      <a:headEnd type="none" w="med" len="med"/>
                      <a:tailEnd type="none" w="med" len="med"/>
                    </a:lnB>
                    <a:solidFill>
                      <a:srgbClr val="FFEAC6">
                        <a:alpha val="50196"/>
                      </a:srgbClr>
                    </a:solidFill>
                  </a:tcPr>
                </a:tc>
                <a:extLst>
                  <a:ext uri="{0D108BD9-81ED-4DB2-BD59-A6C34878D82A}">
                    <a16:rowId xmlns:a16="http://schemas.microsoft.com/office/drawing/2014/main" val="3716820483"/>
                  </a:ext>
                </a:extLst>
              </a:tr>
            </a:tbl>
          </a:graphicData>
        </a:graphic>
      </p:graphicFrame>
      <p:sp>
        <p:nvSpPr>
          <p:cNvPr id="3" name="Content Placeholder 3">
            <a:extLst>
              <a:ext uri="{FF2B5EF4-FFF2-40B4-BE49-F238E27FC236}">
                <a16:creationId xmlns:a16="http://schemas.microsoft.com/office/drawing/2014/main" id="{247FC29F-923B-F7CC-51F0-7A92112FE848}"/>
              </a:ext>
            </a:extLst>
          </p:cNvPr>
          <p:cNvSpPr txBox="1">
            <a:spLocks/>
          </p:cNvSpPr>
          <p:nvPr/>
        </p:nvSpPr>
        <p:spPr>
          <a:xfrm>
            <a:off x="921728" y="4619708"/>
            <a:ext cx="9986961" cy="120064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10000"/>
              </a:lnSpc>
              <a:buFont typeface="Wingdings" panose="05000000000000000000" pitchFamily="2" charset="2"/>
              <a:buChar char="Ø"/>
            </a:pPr>
            <a:r>
              <a:rPr lang="pt-BR" sz="1800" dirty="0">
                <a:sym typeface="Wingdings" panose="05000000000000000000" pitchFamily="2" charset="2"/>
              </a:rPr>
              <a:t>Il est prévu que les appareils de levage (avec certaines adaptations du libellé de l’établissement dans la nomenclature) passent en classe 4 dans le futur   RGD</a:t>
            </a:r>
            <a:endParaRPr lang="en-US" dirty="0"/>
          </a:p>
        </p:txBody>
      </p:sp>
    </p:spTree>
    <p:extLst>
      <p:ext uri="{BB962C8B-B14F-4D97-AF65-F5344CB8AC3E}">
        <p14:creationId xmlns:p14="http://schemas.microsoft.com/office/powerpoint/2010/main" val="208055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cap="all" dirty="0"/>
              <a:t>Dossier de demande</a:t>
            </a:r>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921728" y="1712878"/>
            <a:ext cx="5060229" cy="4821994"/>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lvl="1" indent="-342900" eaLnBrk="1" hangingPunct="1">
              <a:spcBef>
                <a:spcPts val="1000"/>
              </a:spcBef>
              <a:buClr>
                <a:srgbClr val="D85424"/>
              </a:buClr>
              <a:buFont typeface="Wingdings" panose="05000000000000000000" pitchFamily="2" charset="2"/>
              <a:buChar char="Ø"/>
            </a:pPr>
            <a:r>
              <a:rPr lang="en-US" sz="2000" kern="0" dirty="0"/>
              <a:t>Dossier </a:t>
            </a:r>
            <a:r>
              <a:rPr lang="en-US" sz="2000" kern="0" dirty="0" err="1"/>
              <a:t>spécifique</a:t>
            </a:r>
            <a:r>
              <a:rPr lang="en-US" sz="2000" kern="0" dirty="0"/>
              <a:t> aux </a:t>
            </a:r>
            <a:r>
              <a:rPr lang="en-US" sz="2000" kern="0" dirty="0" err="1"/>
              <a:t>appareils</a:t>
            </a:r>
            <a:r>
              <a:rPr lang="en-US" sz="2000" kern="0" dirty="0"/>
              <a:t> de </a:t>
            </a:r>
            <a:r>
              <a:rPr lang="en-US" sz="2000" kern="0" dirty="0" err="1"/>
              <a:t>levages</a:t>
            </a:r>
            <a:r>
              <a:rPr lang="en-US" sz="2000" kern="0" dirty="0"/>
              <a:t>:</a:t>
            </a:r>
          </a:p>
          <a:p>
            <a:pPr marL="685800" lvl="2" indent="-285750" eaLnBrk="1" hangingPunct="1">
              <a:lnSpc>
                <a:spcPct val="15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rPr>
              <a:t>Type d’appareil de levage</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Type de moteur</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Année de construction</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Capacité maximale</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Constructeur</a:t>
            </a:r>
          </a:p>
          <a:p>
            <a:pPr marL="685800" lvl="2" indent="-285750" eaLnBrk="1" hangingPunct="1">
              <a:lnSpc>
                <a:spcPct val="80000"/>
              </a:lnSpc>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Numéro de série</a:t>
            </a:r>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
        <p:nvSpPr>
          <p:cNvPr id="8" name="Content Placeholder 7">
            <a:extLst>
              <a:ext uri="{FF2B5EF4-FFF2-40B4-BE49-F238E27FC236}">
                <a16:creationId xmlns:a16="http://schemas.microsoft.com/office/drawing/2014/main" id="{798C25FE-0DC5-777F-B67B-A9E49688481C}"/>
              </a:ext>
            </a:extLst>
          </p:cNvPr>
          <p:cNvSpPr txBox="1">
            <a:spLocks/>
          </p:cNvSpPr>
          <p:nvPr/>
        </p:nvSpPr>
        <p:spPr>
          <a:xfrm>
            <a:off x="5767755" y="2169490"/>
            <a:ext cx="5784166" cy="4519992"/>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85800" lvl="2" indent="-285750" eaLnBrk="1" hangingPunct="1">
              <a:spcBef>
                <a:spcPts val="1000"/>
              </a:spcBef>
              <a:buClr>
                <a:srgbClr val="D85424"/>
              </a:buClr>
              <a:buFont typeface="Arial" panose="020B0604020202020204" pitchFamily="34" charset="0"/>
              <a:buChar char="•"/>
            </a:pPr>
            <a:endParaRPr lang="en-US" sz="1400" dirty="0">
              <a:solidFill>
                <a:schemeClr val="tx1"/>
              </a:solidFill>
              <a:latin typeface="Aptos Display" panose="020B0004020202020204" pitchFamily="34" charset="0"/>
              <a:cs typeface="Calibri" panose="020F0502020204030204" pitchFamily="34" charset="0"/>
            </a:endParaRPr>
          </a:p>
          <a:p>
            <a:pPr marL="685800" lvl="2" indent="-285750" eaLnBrk="1" hangingPunct="1">
              <a:spcBef>
                <a:spcPts val="1000"/>
              </a:spcBef>
              <a:buClr>
                <a:srgbClr val="D85424"/>
              </a:buClr>
              <a:buFont typeface="Arial" panose="020B0604020202020204" pitchFamily="34" charset="0"/>
              <a:buChar char="•"/>
            </a:pPr>
            <a:r>
              <a:rPr lang="fr-FR" dirty="0">
                <a:solidFill>
                  <a:schemeClr val="tx1"/>
                </a:solidFill>
                <a:latin typeface="Aptos Display" panose="020B0004020202020204" pitchFamily="34" charset="0"/>
                <a:cs typeface="Calibri" panose="020F0502020204030204" pitchFamily="34" charset="0"/>
                <a:sym typeface="Wingdings" panose="05000000000000000000" pitchFamily="2" charset="2"/>
              </a:rPr>
              <a:t>Mesures de sécurité prévues </a:t>
            </a:r>
          </a:p>
          <a:p>
            <a:pPr marL="685800" lvl="2" indent="-285750" eaLnBrk="1" hangingPunct="1">
              <a:spcBef>
                <a:spcPts val="1000"/>
              </a:spcBef>
              <a:buClr>
                <a:srgbClr val="D85424"/>
              </a:buClr>
              <a:buFont typeface="Arial" panose="020B0604020202020204" pitchFamily="34" charset="0"/>
              <a:buChar char="•"/>
            </a:pPr>
            <a:r>
              <a:rPr lang="en-US" dirty="0">
                <a:solidFill>
                  <a:schemeClr val="tx1"/>
                </a:solidFill>
                <a:latin typeface="Aptos Display" panose="020B0004020202020204" pitchFamily="34" charset="0"/>
                <a:cs typeface="Calibri" panose="020F0502020204030204" pitchFamily="34" charset="0"/>
              </a:rPr>
              <a:t>Annexes</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Description des </a:t>
            </a:r>
            <a:r>
              <a:rPr lang="en-US" sz="1500" dirty="0" err="1">
                <a:solidFill>
                  <a:schemeClr val="tx1"/>
                </a:solidFill>
                <a:latin typeface="Aptos Display" panose="020B0004020202020204" pitchFamily="34" charset="0"/>
                <a:cs typeface="Calibri" panose="020F0502020204030204" pitchFamily="34" charset="0"/>
              </a:rPr>
              <a:t>alentours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immédiats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voisins</a:t>
            </a:r>
            <a:r>
              <a:rPr lang="en-US" sz="1500" dirty="0">
                <a:solidFill>
                  <a:schemeClr val="tx1"/>
                </a:solidFill>
                <a:latin typeface="Aptos Display" panose="020B0004020202020204" pitchFamily="34" charset="0"/>
                <a:cs typeface="Calibri" panose="020F0502020204030204" pitchFamily="34" charset="0"/>
              </a:rPr>
              <a:t> </a:t>
            </a:r>
            <a:r>
              <a:rPr lang="en-US" sz="1500" dirty="0" err="1">
                <a:solidFill>
                  <a:schemeClr val="tx1"/>
                </a:solidFill>
                <a:latin typeface="Aptos Display" panose="020B0004020202020204" pitchFamily="34" charset="0"/>
                <a:cs typeface="Calibri" panose="020F0502020204030204" pitchFamily="34" charset="0"/>
              </a:rPr>
              <a:t>sensibles</a:t>
            </a:r>
            <a:r>
              <a:rPr lang="en-US" sz="1500" dirty="0">
                <a:solidFill>
                  <a:schemeClr val="tx1"/>
                </a:solidFill>
                <a:latin typeface="Aptos Display" panose="020B0004020202020204" pitchFamily="34" charset="0"/>
                <a:cs typeface="Calibri" panose="020F0502020204030204" pitchFamily="34" charset="0"/>
              </a:rPr>
              <a:t>)</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(Extrait </a:t>
            </a:r>
            <a:r>
              <a:rPr lang="en-US" sz="1500" dirty="0" err="1">
                <a:solidFill>
                  <a:schemeClr val="tx1"/>
                </a:solidFill>
                <a:latin typeface="Aptos Display" panose="020B0004020202020204" pitchFamily="34" charset="0"/>
                <a:cs typeface="Calibri" panose="020F0502020204030204" pitchFamily="34" charset="0"/>
              </a:rPr>
              <a:t>d’une</a:t>
            </a:r>
            <a:r>
              <a:rPr lang="en-US" sz="1500" dirty="0">
                <a:solidFill>
                  <a:schemeClr val="tx1"/>
                </a:solidFill>
                <a:latin typeface="Aptos Display" panose="020B0004020202020204" pitchFamily="34" charset="0"/>
                <a:cs typeface="Calibri" panose="020F0502020204030204" pitchFamily="34" charset="0"/>
              </a:rPr>
              <a:t> carte </a:t>
            </a:r>
            <a:r>
              <a:rPr lang="en-US" sz="1500" dirty="0" err="1">
                <a:solidFill>
                  <a:schemeClr val="tx1"/>
                </a:solidFill>
                <a:latin typeface="Aptos Display" panose="020B0004020202020204" pitchFamily="34" charset="0"/>
                <a:cs typeface="Calibri" panose="020F0502020204030204" pitchFamily="34" charset="0"/>
              </a:rPr>
              <a:t>topographique</a:t>
            </a:r>
            <a:r>
              <a:rPr lang="en-US" sz="1500" dirty="0">
                <a:solidFill>
                  <a:schemeClr val="tx1"/>
                </a:solidFill>
                <a:latin typeface="Aptos Display" panose="020B0004020202020204" pitchFamily="34" charset="0"/>
                <a:cs typeface="Calibri" panose="020F0502020204030204" pitchFamily="34" charset="0"/>
              </a:rPr>
              <a:t>)</a:t>
            </a:r>
          </a:p>
          <a:p>
            <a:pPr lvl="2" eaLnBrk="1" hangingPunct="1">
              <a:spcBef>
                <a:spcPts val="1000"/>
              </a:spcBef>
              <a:buClr>
                <a:srgbClr val="D85424"/>
              </a:buClr>
              <a:buFont typeface="Aptos Display" panose="020B0004020202020204" pitchFamily="34" charset="0"/>
              <a:buChar char="-"/>
            </a:pPr>
            <a:r>
              <a:rPr lang="en-US" sz="1500" dirty="0">
                <a:solidFill>
                  <a:schemeClr val="tx1"/>
                </a:solidFill>
                <a:latin typeface="Aptos Display" panose="020B0004020202020204" pitchFamily="34" charset="0"/>
                <a:cs typeface="Calibri" panose="020F0502020204030204" pitchFamily="34" charset="0"/>
              </a:rPr>
              <a:t>Plan </a:t>
            </a:r>
            <a:r>
              <a:rPr lang="en-US" sz="1500" dirty="0" err="1">
                <a:solidFill>
                  <a:schemeClr val="tx1"/>
                </a:solidFill>
                <a:latin typeface="Aptos Display" panose="020B0004020202020204" pitchFamily="34" charset="0"/>
                <a:cs typeface="Calibri" panose="020F0502020204030204" pitchFamily="34" charset="0"/>
              </a:rPr>
              <a:t>détaillé</a:t>
            </a:r>
            <a:r>
              <a:rPr lang="en-US" sz="1500" dirty="0">
                <a:solidFill>
                  <a:schemeClr val="tx1"/>
                </a:solidFill>
                <a:latin typeface="Aptos Display" panose="020B0004020202020204" pitchFamily="34" charset="0"/>
                <a:cs typeface="Calibri" panose="020F0502020204030204" pitchFamily="34" charset="0"/>
              </a:rPr>
              <a:t> de </a:t>
            </a:r>
            <a:r>
              <a:rPr lang="en-US" sz="1500" dirty="0" err="1">
                <a:solidFill>
                  <a:schemeClr val="tx1"/>
                </a:solidFill>
                <a:latin typeface="Aptos Display" panose="020B0004020202020204" pitchFamily="34" charset="0"/>
                <a:cs typeface="Calibri" panose="020F0502020204030204" pitchFamily="34" charset="0"/>
              </a:rPr>
              <a:t>l’établissement</a:t>
            </a:r>
            <a:endParaRPr lang="en-US" sz="1500" dirty="0">
              <a:solidFill>
                <a:schemeClr val="tx1"/>
              </a:solidFill>
              <a:latin typeface="Aptos Display" panose="020B0004020202020204" pitchFamily="34" charset="0"/>
              <a:cs typeface="Calibri" panose="020F0502020204030204" pitchFamily="34" charset="0"/>
            </a:endParaRPr>
          </a:p>
          <a:p>
            <a:pPr marL="685800" lvl="2" indent="-285750" eaLnBrk="1" hangingPunct="1">
              <a:lnSpc>
                <a:spcPct val="80000"/>
              </a:lnSpc>
              <a:spcBef>
                <a:spcPts val="1000"/>
              </a:spcBef>
              <a:buClr>
                <a:srgbClr val="D85424"/>
              </a:buClr>
              <a:buFont typeface="Arial" panose="020B0604020202020204" pitchFamily="34" charset="0"/>
              <a:buChar char="•"/>
            </a:pPr>
            <a:endParaRPr lang="en-US" dirty="0">
              <a:solidFill>
                <a:schemeClr val="tx1"/>
              </a:solidFill>
              <a:latin typeface="Aptos Display" panose="020B0004020202020204" pitchFamily="34" charset="0"/>
              <a:cs typeface="Calibri" panose="020F050202020403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pPr lvl="1"/>
            <a:endParaRPr lang="en-US" sz="1400"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a:p>
            <a:endParaRPr lang="en-US" sz="1600" b="1" kern="0" dirty="0">
              <a:latin typeface="Aptos Display" panose="020B0004020202020204" pitchFamily="34" charset="0"/>
              <a:sym typeface="Wingdings" panose="05000000000000000000" pitchFamily="2" charset="2"/>
            </a:endParaRPr>
          </a:p>
        </p:txBody>
      </p:sp>
    </p:spTree>
    <p:extLst>
      <p:ext uri="{BB962C8B-B14F-4D97-AF65-F5344CB8AC3E}">
        <p14:creationId xmlns:p14="http://schemas.microsoft.com/office/powerpoint/2010/main" val="2177982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51EB-3CC2-0A95-4F89-CEB390519098}"/>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dirty="0">
                <a:latin typeface="Aptos Display" panose="020B0004020202020204" pitchFamily="34" charset="0"/>
                <a:cs typeface="Calibri" panose="020F0502020204030204" pitchFamily="34" charset="0"/>
              </a:rPr>
              <a:t>APPAREILS DE LEVAGE</a:t>
            </a:r>
            <a:br>
              <a:rPr lang="fr-FR" sz="3600" dirty="0">
                <a:solidFill>
                  <a:srgbClr val="FF0000"/>
                </a:solidFill>
                <a:latin typeface="Aptos Display" panose="020B0004020202020204" pitchFamily="34" charset="0"/>
                <a:cs typeface="Calibri" panose="020F0502020204030204" pitchFamily="34" charset="0"/>
                <a:sym typeface="Wingdings" panose="05000000000000000000" pitchFamily="2" charset="2"/>
              </a:rPr>
            </a:br>
            <a:endParaRPr lang="fr-FR" sz="3600" cap="all" dirty="0"/>
          </a:p>
        </p:txBody>
      </p:sp>
      <p:pic>
        <p:nvPicPr>
          <p:cNvPr id="5" name="Picture 4">
            <a:extLst>
              <a:ext uri="{FF2B5EF4-FFF2-40B4-BE49-F238E27FC236}">
                <a16:creationId xmlns:a16="http://schemas.microsoft.com/office/drawing/2014/main" id="{82373F4F-3A97-44CC-BD62-CD07F0CA64D8}"/>
              </a:ext>
            </a:extLst>
          </p:cNvPr>
          <p:cNvPicPr>
            <a:picLocks noChangeAspect="1"/>
          </p:cNvPicPr>
          <p:nvPr/>
        </p:nvPicPr>
        <p:blipFill rotWithShape="1">
          <a:blip r:embed="rId2"/>
          <a:srcRect l="1" t="31088" r="546" b="27629"/>
          <a:stretch/>
        </p:blipFill>
        <p:spPr>
          <a:xfrm>
            <a:off x="893178" y="2752980"/>
            <a:ext cx="10405643" cy="2831217"/>
          </a:xfrm>
          <a:prstGeom prst="rect">
            <a:avLst/>
          </a:prstGeom>
        </p:spPr>
      </p:pic>
      <p:sp>
        <p:nvSpPr>
          <p:cNvPr id="6" name="Content Placeholder 3">
            <a:extLst>
              <a:ext uri="{FF2B5EF4-FFF2-40B4-BE49-F238E27FC236}">
                <a16:creationId xmlns:a16="http://schemas.microsoft.com/office/drawing/2014/main" id="{3C7A4ACD-FC3B-851C-D5CE-3B1D74CC3159}"/>
              </a:ext>
            </a:extLst>
          </p:cNvPr>
          <p:cNvSpPr txBox="1">
            <a:spLocks/>
          </p:cNvSpPr>
          <p:nvPr/>
        </p:nvSpPr>
        <p:spPr>
          <a:xfrm>
            <a:off x="1311860" y="1628445"/>
            <a:ext cx="9986961" cy="64782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10000"/>
              </a:lnSpc>
              <a:buFont typeface="Wingdings" panose="05000000000000000000" pitchFamily="2" charset="2"/>
              <a:buChar char="Ø"/>
            </a:pPr>
            <a:r>
              <a:rPr lang="pt-BR" sz="1800" b="1" dirty="0">
                <a:sym typeface="Wingdings" panose="05000000000000000000" pitchFamily="2" charset="2"/>
              </a:rPr>
              <a:t>https://itm.public.lu/fr/securite-sante-travail/etablissements-classes/conditions-types.html</a:t>
            </a:r>
            <a:endParaRPr lang="en-US" dirty="0"/>
          </a:p>
        </p:txBody>
      </p:sp>
    </p:spTree>
    <p:extLst>
      <p:ext uri="{BB962C8B-B14F-4D97-AF65-F5344CB8AC3E}">
        <p14:creationId xmlns:p14="http://schemas.microsoft.com/office/powerpoint/2010/main" val="928093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51EB-3CC2-0A95-4F89-CEB390519098}"/>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dirty="0">
                <a:latin typeface="Aptos Display" panose="020B0004020202020204" pitchFamily="34" charset="0"/>
                <a:cs typeface="Calibri" panose="020F0502020204030204" pitchFamily="34" charset="0"/>
              </a:rPr>
              <a:t>APPAREILS DE LEVAGE</a:t>
            </a:r>
            <a:br>
              <a:rPr lang="fr-FR" sz="4000" dirty="0">
                <a:solidFill>
                  <a:srgbClr val="FF0000"/>
                </a:solidFill>
                <a:latin typeface="Aptos Display" panose="020B0004020202020204" pitchFamily="34" charset="0"/>
                <a:cs typeface="Calibri" panose="020F0502020204030204" pitchFamily="34" charset="0"/>
                <a:sym typeface="Wingdings" panose="05000000000000000000" pitchFamily="2" charset="2"/>
              </a:rPr>
            </a:br>
            <a:endParaRPr lang="fr-FR" sz="4000" cap="all" dirty="0"/>
          </a:p>
        </p:txBody>
      </p:sp>
      <p:pic>
        <p:nvPicPr>
          <p:cNvPr id="5" name="Picture 4">
            <a:extLst>
              <a:ext uri="{FF2B5EF4-FFF2-40B4-BE49-F238E27FC236}">
                <a16:creationId xmlns:a16="http://schemas.microsoft.com/office/drawing/2014/main" id="{82373F4F-3A97-44CC-BD62-CD07F0CA64D8}"/>
              </a:ext>
            </a:extLst>
          </p:cNvPr>
          <p:cNvPicPr>
            <a:picLocks noChangeAspect="1"/>
          </p:cNvPicPr>
          <p:nvPr/>
        </p:nvPicPr>
        <p:blipFill rotWithShape="1">
          <a:blip r:embed="rId2"/>
          <a:srcRect l="1" t="31088" r="546" b="27629"/>
          <a:stretch/>
        </p:blipFill>
        <p:spPr>
          <a:xfrm>
            <a:off x="893178" y="2752980"/>
            <a:ext cx="10405643" cy="2831217"/>
          </a:xfrm>
          <a:prstGeom prst="rect">
            <a:avLst/>
          </a:prstGeom>
        </p:spPr>
      </p:pic>
      <p:sp>
        <p:nvSpPr>
          <p:cNvPr id="6" name="Content Placeholder 3">
            <a:extLst>
              <a:ext uri="{FF2B5EF4-FFF2-40B4-BE49-F238E27FC236}">
                <a16:creationId xmlns:a16="http://schemas.microsoft.com/office/drawing/2014/main" id="{3C7A4ACD-FC3B-851C-D5CE-3B1D74CC3159}"/>
              </a:ext>
            </a:extLst>
          </p:cNvPr>
          <p:cNvSpPr txBox="1">
            <a:spLocks/>
          </p:cNvSpPr>
          <p:nvPr/>
        </p:nvSpPr>
        <p:spPr>
          <a:xfrm>
            <a:off x="1311860" y="1628445"/>
            <a:ext cx="9986961" cy="64782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10000"/>
              </a:lnSpc>
              <a:buFont typeface="Wingdings" panose="05000000000000000000" pitchFamily="2" charset="2"/>
              <a:buChar char="Ø"/>
            </a:pPr>
            <a:r>
              <a:rPr lang="pt-BR" sz="1800" b="1" dirty="0">
                <a:sym typeface="Wingdings" panose="05000000000000000000" pitchFamily="2" charset="2"/>
              </a:rPr>
              <a:t>https://itm.public.lu/fr/securite-sante-travail/etablissements-classes/conditions-types.html</a:t>
            </a:r>
            <a:endParaRPr lang="en-US" dirty="0"/>
          </a:p>
        </p:txBody>
      </p:sp>
      <p:pic>
        <p:nvPicPr>
          <p:cNvPr id="9" name="Picture 8">
            <a:extLst>
              <a:ext uri="{FF2B5EF4-FFF2-40B4-BE49-F238E27FC236}">
                <a16:creationId xmlns:a16="http://schemas.microsoft.com/office/drawing/2014/main" id="{0A0B553B-C5B3-3A2A-426A-6B629EECCACA}"/>
              </a:ext>
            </a:extLst>
          </p:cNvPr>
          <p:cNvPicPr>
            <a:picLocks noChangeAspect="1"/>
          </p:cNvPicPr>
          <p:nvPr/>
        </p:nvPicPr>
        <p:blipFill>
          <a:blip r:embed="rId3"/>
          <a:stretch>
            <a:fillRect/>
          </a:stretch>
        </p:blipFill>
        <p:spPr>
          <a:xfrm>
            <a:off x="921728" y="1628445"/>
            <a:ext cx="10420350" cy="4238625"/>
          </a:xfrm>
          <a:prstGeom prst="rect">
            <a:avLst/>
          </a:prstGeom>
        </p:spPr>
      </p:pic>
    </p:spTree>
    <p:extLst>
      <p:ext uri="{BB962C8B-B14F-4D97-AF65-F5344CB8AC3E}">
        <p14:creationId xmlns:p14="http://schemas.microsoft.com/office/powerpoint/2010/main" val="2025237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EC3E3-3939-93A8-BB7C-5292D4D1A872}"/>
              </a:ext>
            </a:extLst>
          </p:cNvPr>
          <p:cNvSpPr>
            <a:spLocks noGrp="1"/>
          </p:cNvSpPr>
          <p:nvPr>
            <p:ph type="title"/>
          </p:nvPr>
        </p:nvSpPr>
        <p:spPr>
          <a:xfrm>
            <a:off x="888782" y="1477834"/>
            <a:ext cx="9854047" cy="708978"/>
          </a:xfrm>
        </p:spPr>
        <p:txBody>
          <a:bodyPr>
            <a:noAutofit/>
          </a:bodyPr>
          <a:lstStyle/>
          <a:p>
            <a:r>
              <a:rPr lang="fr-FR" sz="2400" dirty="0">
                <a:latin typeface="Aptos" panose="020B0004020202020204" pitchFamily="34" charset="0"/>
                <a:cs typeface="Arial" panose="020B0604020202020204" pitchFamily="34" charset="0"/>
              </a:rPr>
              <a:t>DANS QUELS CAS FAUT-IL SOLLICITER UNE AUTORISATION ?</a:t>
            </a:r>
            <a:br>
              <a:rPr lang="fr-FR" sz="3800" dirty="0">
                <a:latin typeface="Aptos" panose="020B0004020202020204" pitchFamily="34" charset="0"/>
                <a:cs typeface="Arial" panose="020B0604020202020204" pitchFamily="34" charset="0"/>
              </a:rPr>
            </a:br>
            <a:endParaRPr lang="en-US" sz="3800" dirty="0">
              <a:latin typeface="Aptos" panose="020B0004020202020204" pitchFamily="34" charset="0"/>
            </a:endParaRPr>
          </a:p>
        </p:txBody>
      </p:sp>
      <p:sp>
        <p:nvSpPr>
          <p:cNvPr id="3" name="Date Placeholder 2">
            <a:extLst>
              <a:ext uri="{FF2B5EF4-FFF2-40B4-BE49-F238E27FC236}">
                <a16:creationId xmlns:a16="http://schemas.microsoft.com/office/drawing/2014/main" id="{7E064C6F-CE89-0F83-A348-0552EA1C6941}"/>
              </a:ext>
            </a:extLst>
          </p:cNvPr>
          <p:cNvSpPr>
            <a:spLocks noGrp="1"/>
          </p:cNvSpPr>
          <p:nvPr>
            <p:ph type="dt" sz="half" idx="2"/>
          </p:nvPr>
        </p:nvSpPr>
        <p:spPr>
          <a:xfrm>
            <a:off x="888782" y="820202"/>
            <a:ext cx="9210563" cy="312111"/>
          </a:xfrm>
        </p:spPr>
        <p:txBody>
          <a:bodyPr/>
          <a:lstStyle/>
          <a:p>
            <a:r>
              <a:rPr lang="fr-LU" sz="4000" dirty="0"/>
              <a:t>DEMANDE D’AUTORISATION</a:t>
            </a:r>
            <a:endParaRPr lang="fr-FR" sz="4000" dirty="0"/>
          </a:p>
        </p:txBody>
      </p:sp>
      <p:sp>
        <p:nvSpPr>
          <p:cNvPr id="8" name="Content Placeholder 7">
            <a:extLst>
              <a:ext uri="{FF2B5EF4-FFF2-40B4-BE49-F238E27FC236}">
                <a16:creationId xmlns:a16="http://schemas.microsoft.com/office/drawing/2014/main" id="{C881F7E8-3CC9-B98E-ABE0-C41888231C80}"/>
              </a:ext>
            </a:extLst>
          </p:cNvPr>
          <p:cNvSpPr>
            <a:spLocks noGrp="1"/>
          </p:cNvSpPr>
          <p:nvPr>
            <p:ph sz="quarter" idx="12"/>
          </p:nvPr>
        </p:nvSpPr>
        <p:spPr>
          <a:xfrm>
            <a:off x="922338" y="1885952"/>
            <a:ext cx="9786937" cy="4430980"/>
          </a:xfrm>
        </p:spPr>
        <p:txBody>
          <a:bodyPr>
            <a:normAutofit fontScale="92500" lnSpcReduction="10000"/>
          </a:bodyPr>
          <a:lstStyle/>
          <a:p>
            <a:pPr>
              <a:spcAft>
                <a:spcPts val="600"/>
              </a:spcAft>
              <a:buClr>
                <a:srgbClr val="F28C3E"/>
              </a:buClr>
            </a:pPr>
            <a:r>
              <a:rPr lang="fr-FR" sz="2200" dirty="0">
                <a:latin typeface="Aptos" panose="020B0004020202020204" pitchFamily="34" charset="0"/>
                <a:cs typeface="Arial" panose="020B0604020202020204" pitchFamily="34" charset="0"/>
              </a:rPr>
              <a:t>Nouvelle implantation d’un établissement </a:t>
            </a:r>
            <a:r>
              <a:rPr lang="fr-FR" sz="1300" dirty="0">
                <a:latin typeface="Aptos" panose="020B0004020202020204" pitchFamily="34" charset="0"/>
                <a:cs typeface="Arial" panose="020B0604020202020204" pitchFamily="34" charset="0"/>
              </a:rPr>
              <a:t>(art. 7)</a:t>
            </a:r>
          </a:p>
          <a:p>
            <a:pPr>
              <a:spcAft>
                <a:spcPts val="600"/>
              </a:spcAft>
              <a:buClr>
                <a:srgbClr val="F28C3E"/>
              </a:buClr>
            </a:pPr>
            <a:r>
              <a:rPr lang="fr-FR" sz="2200" dirty="0">
                <a:latin typeface="Aptos" panose="020B0004020202020204" pitchFamily="34" charset="0"/>
                <a:cs typeface="Arial" panose="020B0604020202020204" pitchFamily="34" charset="0"/>
              </a:rPr>
              <a:t>Transfert de mon établissement </a:t>
            </a:r>
            <a:r>
              <a:rPr lang="fr-FR" sz="1300" dirty="0">
                <a:latin typeface="Aptos" panose="020B0004020202020204" pitchFamily="34" charset="0"/>
                <a:cs typeface="Arial" panose="020B0604020202020204" pitchFamily="34" charset="0"/>
              </a:rPr>
              <a:t>(art. 6)</a:t>
            </a:r>
          </a:p>
          <a:p>
            <a:pPr>
              <a:spcAft>
                <a:spcPts val="600"/>
              </a:spcAft>
              <a:buClr>
                <a:srgbClr val="F28C3E"/>
              </a:buClr>
            </a:pPr>
            <a:r>
              <a:rPr lang="fr-FR" sz="2200" dirty="0">
                <a:latin typeface="Aptos" panose="020B0004020202020204" pitchFamily="34" charset="0"/>
                <a:cs typeface="Arial" panose="020B0604020202020204" pitchFamily="34" charset="0"/>
              </a:rPr>
              <a:t>Modification de mon établissement </a:t>
            </a:r>
            <a:r>
              <a:rPr lang="fr-FR" sz="1300" dirty="0">
                <a:latin typeface="Aptos" panose="020B0004020202020204" pitchFamily="34" charset="0"/>
                <a:cs typeface="Arial" panose="020B0604020202020204" pitchFamily="34" charset="0"/>
              </a:rPr>
              <a:t>(art. 6)</a:t>
            </a:r>
          </a:p>
          <a:p>
            <a:pPr>
              <a:spcAft>
                <a:spcPts val="600"/>
              </a:spcAft>
              <a:buClr>
                <a:srgbClr val="F28C3E"/>
              </a:buClr>
            </a:pPr>
            <a:r>
              <a:rPr lang="fr-FR" sz="2200" dirty="0">
                <a:latin typeface="Aptos" panose="020B0004020202020204" pitchFamily="34" charset="0"/>
                <a:cs typeface="Arial" panose="020B0604020202020204" pitchFamily="34" charset="0"/>
              </a:rPr>
              <a:t>Prolongation de l’autorisation </a:t>
            </a:r>
            <a:r>
              <a:rPr lang="fr-FR" sz="1300" dirty="0">
                <a:latin typeface="Aptos" panose="020B0004020202020204" pitchFamily="34" charset="0"/>
                <a:cs typeface="Arial" panose="020B0604020202020204" pitchFamily="34" charset="0"/>
              </a:rPr>
              <a:t>(art. 13.3)</a:t>
            </a:r>
          </a:p>
          <a:p>
            <a:pPr>
              <a:spcAft>
                <a:spcPts val="600"/>
              </a:spcAft>
              <a:buClr>
                <a:srgbClr val="F28C3E"/>
              </a:buClr>
            </a:pPr>
            <a:r>
              <a:rPr lang="fr-FR" sz="2200" dirty="0">
                <a:latin typeface="Aptos" panose="020B0004020202020204" pitchFamily="34" charset="0"/>
                <a:cs typeface="Arial" panose="020B0604020202020204" pitchFamily="34" charset="0"/>
              </a:rPr>
              <a:t>Caducité de mon autorisation </a:t>
            </a:r>
            <a:r>
              <a:rPr lang="fr-FR" sz="1300" dirty="0">
                <a:latin typeface="Aptos" panose="020B0004020202020204" pitchFamily="34" charset="0"/>
                <a:cs typeface="Arial" panose="020B0604020202020204" pitchFamily="34" charset="0"/>
              </a:rPr>
              <a:t>(art. 20) </a:t>
            </a:r>
          </a:p>
          <a:p>
            <a:pPr lvl="1" defTabSz="457200">
              <a:lnSpc>
                <a:spcPct val="100000"/>
              </a:lnSpc>
              <a:buClr>
                <a:schemeClr val="accent4"/>
              </a:buClr>
              <a:buSzTx/>
              <a:buFont typeface="Arial" panose="020B0604020202020204" pitchFamily="34" charset="0"/>
              <a:buChar char="–"/>
              <a:defRPr/>
            </a:pPr>
            <a:r>
              <a:rPr kumimoji="0" lang="fr-LU" sz="21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lorsque l’établissement n’a pas été mis en activité dans le délai fixé par l’arrêté d’autorisation;</a:t>
            </a:r>
          </a:p>
          <a:p>
            <a:pPr lvl="1" defTabSz="457200">
              <a:lnSpc>
                <a:spcPct val="100000"/>
              </a:lnSpc>
              <a:buClr>
                <a:schemeClr val="accent4"/>
              </a:buClr>
              <a:buSzTx/>
              <a:buFont typeface="Arial" panose="020B0604020202020204" pitchFamily="34" charset="0"/>
              <a:buChar char="–"/>
              <a:defRPr/>
            </a:pPr>
            <a:r>
              <a:rPr kumimoji="0" lang="fr-LU" sz="21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lorsqu’il a chômé pendant trois années consécutives;</a:t>
            </a:r>
          </a:p>
          <a:p>
            <a:pPr lvl="1" defTabSz="457200">
              <a:lnSpc>
                <a:spcPct val="100000"/>
              </a:lnSpc>
              <a:buClr>
                <a:schemeClr val="accent4"/>
              </a:buClr>
              <a:buSzTx/>
              <a:buFont typeface="Arial" panose="020B0604020202020204" pitchFamily="34" charset="0"/>
              <a:buChar char="–"/>
              <a:defRPr/>
            </a:pPr>
            <a:r>
              <a:rPr kumimoji="0" lang="fr-LU" sz="21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lorsqu’il a été détruit ou mis hors d’usage en tout ou en partie par un accident quelconque. Si une partie seulement de l’établissement a été détruite ou mise hors d’usage, la nouvelle demande d’autorisation est limitée à la partie en question</a:t>
            </a:r>
          </a:p>
          <a:p>
            <a:pPr defTabSz="457200">
              <a:buClr>
                <a:schemeClr val="accent4"/>
              </a:buClr>
              <a:defRPr/>
            </a:pPr>
            <a:r>
              <a:rPr lang="fr-FR" sz="2400" dirty="0">
                <a:latin typeface="Aptos" panose="020B0004020202020204" pitchFamily="34" charset="0"/>
                <a:cs typeface="Arial" panose="020B0604020202020204" pitchFamily="34" charset="0"/>
              </a:rPr>
              <a:t>Cessation d’activité de mon établissement </a:t>
            </a:r>
            <a:r>
              <a:rPr lang="fr-FR" sz="1600" dirty="0">
                <a:latin typeface="Aptos" panose="020B0004020202020204" pitchFamily="34" charset="0"/>
                <a:cs typeface="Arial" panose="020B0604020202020204" pitchFamily="34" charset="0"/>
              </a:rPr>
              <a:t>(art. 13.8)</a:t>
            </a:r>
          </a:p>
          <a:p>
            <a:pPr lvl="1" defTabSz="457200">
              <a:lnSpc>
                <a:spcPct val="100000"/>
              </a:lnSpc>
              <a:buClr>
                <a:schemeClr val="accent4"/>
              </a:buClr>
              <a:buSzTx/>
              <a:buFont typeface="Arial" panose="020B0604020202020204" pitchFamily="34" charset="0"/>
              <a:buChar char="–"/>
              <a:defRPr/>
            </a:pPr>
            <a:endParaRPr kumimoji="0" lang="fr-LU" sz="2100" b="0" i="0" u="none" strike="noStrike" kern="1200" cap="none" spc="0" normalizeH="0" baseline="0" noProof="0" dirty="0">
              <a:ln>
                <a:noFill/>
              </a:ln>
              <a:solidFill>
                <a:sysClr val="windowText" lastClr="000000"/>
              </a:solidFill>
              <a:effectLst/>
              <a:uLnTx/>
              <a:uFillTx/>
              <a:ea typeface="+mn-ea"/>
              <a:cs typeface="Arial" panose="020B0604020202020204" pitchFamily="34" charset="0"/>
            </a:endParaRPr>
          </a:p>
          <a:p>
            <a:pPr marL="0" indent="0">
              <a:lnSpc>
                <a:spcPct val="120000"/>
              </a:lnSpc>
              <a:spcAft>
                <a:spcPts val="600"/>
              </a:spcAft>
              <a:buClr>
                <a:srgbClr val="F28C3E"/>
              </a:buClr>
              <a:buNone/>
            </a:pPr>
            <a:endParaRPr lang="fr-FR" sz="2200" dirty="0">
              <a:latin typeface="Aptos" panose="020B00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205425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51EB-3CC2-0A95-4F89-CEB390519098}"/>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dirty="0">
                <a:latin typeface="Aptos Display" panose="020B0004020202020204" pitchFamily="34" charset="0"/>
                <a:cs typeface="Calibri" panose="020F0502020204030204" pitchFamily="34" charset="0"/>
              </a:rPr>
              <a:t>APPAREILS DE LEVAGE</a:t>
            </a:r>
            <a:br>
              <a:rPr lang="fr-FR" sz="3600" dirty="0">
                <a:solidFill>
                  <a:srgbClr val="FF0000"/>
                </a:solidFill>
                <a:latin typeface="Aptos Display" panose="020B0004020202020204" pitchFamily="34" charset="0"/>
                <a:cs typeface="Calibri" panose="020F0502020204030204" pitchFamily="34" charset="0"/>
                <a:sym typeface="Wingdings" panose="05000000000000000000" pitchFamily="2" charset="2"/>
              </a:rPr>
            </a:br>
            <a:endParaRPr lang="fr-FR" sz="3600" cap="all" dirty="0"/>
          </a:p>
        </p:txBody>
      </p:sp>
      <p:pic>
        <p:nvPicPr>
          <p:cNvPr id="10" name="Picture 9">
            <a:extLst>
              <a:ext uri="{FF2B5EF4-FFF2-40B4-BE49-F238E27FC236}">
                <a16:creationId xmlns:a16="http://schemas.microsoft.com/office/drawing/2014/main" id="{2DF7E729-BB97-FED8-2355-65ECA11384A4}"/>
              </a:ext>
            </a:extLst>
          </p:cNvPr>
          <p:cNvPicPr>
            <a:picLocks noChangeAspect="1"/>
          </p:cNvPicPr>
          <p:nvPr/>
        </p:nvPicPr>
        <p:blipFill>
          <a:blip r:embed="rId2"/>
          <a:stretch>
            <a:fillRect/>
          </a:stretch>
        </p:blipFill>
        <p:spPr>
          <a:xfrm>
            <a:off x="921728" y="1425605"/>
            <a:ext cx="9550931" cy="4705238"/>
          </a:xfrm>
          <a:prstGeom prst="rect">
            <a:avLst/>
          </a:prstGeom>
        </p:spPr>
      </p:pic>
    </p:spTree>
    <p:extLst>
      <p:ext uri="{BB962C8B-B14F-4D97-AF65-F5344CB8AC3E}">
        <p14:creationId xmlns:p14="http://schemas.microsoft.com/office/powerpoint/2010/main" val="21777252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F579C3-82AC-478F-16F8-C2DAB4C97315}"/>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dirty="0">
                <a:latin typeface="Aptos Display" panose="020B0004020202020204" pitchFamily="34" charset="0"/>
                <a:cs typeface="Calibri" panose="020F0502020204030204" pitchFamily="34" charset="0"/>
              </a:rPr>
              <a:t>APPAREILS DE LEVAGE</a:t>
            </a:r>
            <a:br>
              <a:rPr lang="fr-FR" sz="3600" dirty="0">
                <a:solidFill>
                  <a:srgbClr val="FF0000"/>
                </a:solidFill>
                <a:latin typeface="Aptos Display" panose="020B0004020202020204" pitchFamily="34" charset="0"/>
                <a:cs typeface="Calibri" panose="020F0502020204030204" pitchFamily="34" charset="0"/>
                <a:sym typeface="Wingdings" panose="05000000000000000000" pitchFamily="2" charset="2"/>
              </a:rPr>
            </a:br>
            <a:endParaRPr lang="fr-FR" sz="3600" cap="all" dirty="0"/>
          </a:p>
        </p:txBody>
      </p:sp>
      <p:pic>
        <p:nvPicPr>
          <p:cNvPr id="8" name="Picture 7">
            <a:extLst>
              <a:ext uri="{FF2B5EF4-FFF2-40B4-BE49-F238E27FC236}">
                <a16:creationId xmlns:a16="http://schemas.microsoft.com/office/drawing/2014/main" id="{2DA359C3-B438-1F0B-5FB5-0C667D60E982}"/>
              </a:ext>
            </a:extLst>
          </p:cNvPr>
          <p:cNvPicPr>
            <a:picLocks noChangeAspect="1"/>
          </p:cNvPicPr>
          <p:nvPr/>
        </p:nvPicPr>
        <p:blipFill>
          <a:blip r:embed="rId2"/>
          <a:stretch>
            <a:fillRect/>
          </a:stretch>
        </p:blipFill>
        <p:spPr>
          <a:xfrm>
            <a:off x="919162" y="1834747"/>
            <a:ext cx="10353675" cy="3476625"/>
          </a:xfrm>
          <a:prstGeom prst="rect">
            <a:avLst/>
          </a:prstGeom>
        </p:spPr>
      </p:pic>
    </p:spTree>
    <p:extLst>
      <p:ext uri="{BB962C8B-B14F-4D97-AF65-F5344CB8AC3E}">
        <p14:creationId xmlns:p14="http://schemas.microsoft.com/office/powerpoint/2010/main" val="24796750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F774DC-5764-4FD9-28D4-2CAA329C31EA}"/>
              </a:ext>
            </a:extLst>
          </p:cNvPr>
          <p:cNvPicPr>
            <a:picLocks noChangeAspect="1"/>
          </p:cNvPicPr>
          <p:nvPr/>
        </p:nvPicPr>
        <p:blipFill>
          <a:blip r:embed="rId2"/>
          <a:stretch>
            <a:fillRect/>
          </a:stretch>
        </p:blipFill>
        <p:spPr>
          <a:xfrm>
            <a:off x="921728" y="1805711"/>
            <a:ext cx="10458450" cy="3752850"/>
          </a:xfrm>
          <a:prstGeom prst="rect">
            <a:avLst/>
          </a:prstGeom>
        </p:spPr>
      </p:pic>
      <p:sp>
        <p:nvSpPr>
          <p:cNvPr id="6" name="Title 1">
            <a:extLst>
              <a:ext uri="{FF2B5EF4-FFF2-40B4-BE49-F238E27FC236}">
                <a16:creationId xmlns:a16="http://schemas.microsoft.com/office/drawing/2014/main" id="{55F579C3-82AC-478F-16F8-C2DAB4C97315}"/>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dirty="0">
                <a:latin typeface="Aptos Display" panose="020B0004020202020204" pitchFamily="34" charset="0"/>
                <a:cs typeface="Calibri" panose="020F0502020204030204" pitchFamily="34" charset="0"/>
              </a:rPr>
              <a:t>APPAREILS DE LEVAGE</a:t>
            </a:r>
            <a:br>
              <a:rPr lang="fr-FR" sz="3600" dirty="0">
                <a:solidFill>
                  <a:srgbClr val="FF0000"/>
                </a:solidFill>
                <a:latin typeface="Aptos Display" panose="020B0004020202020204" pitchFamily="34" charset="0"/>
                <a:cs typeface="Calibri" panose="020F0502020204030204" pitchFamily="34" charset="0"/>
                <a:sym typeface="Wingdings" panose="05000000000000000000" pitchFamily="2" charset="2"/>
              </a:rPr>
            </a:br>
            <a:endParaRPr lang="fr-FR" sz="3600" cap="all" dirty="0"/>
          </a:p>
        </p:txBody>
      </p:sp>
    </p:spTree>
    <p:extLst>
      <p:ext uri="{BB962C8B-B14F-4D97-AF65-F5344CB8AC3E}">
        <p14:creationId xmlns:p14="http://schemas.microsoft.com/office/powerpoint/2010/main" val="736639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0A827A-7A29-4CE5-A1D7-FC9A961B9444}"/>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FR" sz="4000" dirty="0">
                <a:latin typeface="Aptos Display" panose="020B0004020202020204" pitchFamily="34" charset="0"/>
                <a:cs typeface="Calibri" panose="020F0502020204030204" pitchFamily="34" charset="0"/>
              </a:rPr>
              <a:t>CONDITIONS TYPES</a:t>
            </a:r>
            <a:br>
              <a:rPr lang="fr-FR" sz="3600" dirty="0">
                <a:solidFill>
                  <a:srgbClr val="FF0000"/>
                </a:solidFill>
                <a:latin typeface="Aptos Display" panose="020B0004020202020204" pitchFamily="34" charset="0"/>
                <a:cs typeface="Calibri" panose="020F0502020204030204" pitchFamily="34" charset="0"/>
                <a:sym typeface="Wingdings" panose="05000000000000000000" pitchFamily="2" charset="2"/>
              </a:rPr>
            </a:br>
            <a:endParaRPr lang="fr-FR" sz="3600" cap="all" dirty="0"/>
          </a:p>
        </p:txBody>
      </p:sp>
      <p:sp>
        <p:nvSpPr>
          <p:cNvPr id="2" name="Espace réservé du contenu 2">
            <a:extLst>
              <a:ext uri="{FF2B5EF4-FFF2-40B4-BE49-F238E27FC236}">
                <a16:creationId xmlns:a16="http://schemas.microsoft.com/office/drawing/2014/main" id="{56A2BF1A-0607-9CF0-1CE7-89D0DB57019E}"/>
              </a:ext>
            </a:extLst>
          </p:cNvPr>
          <p:cNvSpPr txBox="1">
            <a:spLocks/>
          </p:cNvSpPr>
          <p:nvPr/>
        </p:nvSpPr>
        <p:spPr>
          <a:xfrm>
            <a:off x="2135560" y="1521658"/>
            <a:ext cx="7141895" cy="1573898"/>
          </a:xfrm>
          <a:prstGeom prst="rect">
            <a:avLst/>
          </a:prstGeom>
        </p:spPr>
        <p:txBody>
          <a:bodyPr>
            <a:normAutofit/>
          </a:bodyPr>
          <a:lstStyle>
            <a:lvl1pPr marL="342891" indent="-342891" algn="l" rtl="0" eaLnBrk="0" fontAlgn="base" hangingPunct="0">
              <a:spcBef>
                <a:spcPct val="20000"/>
              </a:spcBef>
              <a:spcAft>
                <a:spcPct val="0"/>
              </a:spcAft>
              <a:buClr>
                <a:schemeClr val="tx1"/>
              </a:buClr>
              <a:buSzPct val="80000"/>
              <a:buFont typeface="Wingdings" pitchFamily="2" charset="2"/>
              <a:buChar char="Ø"/>
              <a:defRPr sz="3200">
                <a:solidFill>
                  <a:schemeClr val="tx2">
                    <a:lumMod val="50000"/>
                  </a:schemeClr>
                </a:solidFill>
                <a:latin typeface="+mn-lt"/>
                <a:ea typeface="+mn-ea"/>
                <a:cs typeface="+mn-cs"/>
              </a:defRPr>
            </a:lvl1pPr>
            <a:lvl2pPr marL="742932" indent="-285744" algn="l" rtl="0" eaLnBrk="0" fontAlgn="base" hangingPunct="0">
              <a:spcBef>
                <a:spcPct val="20000"/>
              </a:spcBef>
              <a:spcAft>
                <a:spcPct val="0"/>
              </a:spcAft>
              <a:buClr>
                <a:schemeClr val="tx1"/>
              </a:buClr>
              <a:buFont typeface="Arial" pitchFamily="34" charset="0"/>
              <a:buChar char="•"/>
              <a:defRPr sz="2800">
                <a:solidFill>
                  <a:schemeClr val="tx2">
                    <a:lumMod val="50000"/>
                  </a:schemeClr>
                </a:solidFill>
                <a:latin typeface="+mn-lt"/>
              </a:defRPr>
            </a:lvl2pPr>
            <a:lvl3pPr marL="1142971" indent="-228594" algn="l" rtl="0" eaLnBrk="0" fontAlgn="base" hangingPunct="0">
              <a:spcBef>
                <a:spcPct val="20000"/>
              </a:spcBef>
              <a:spcAft>
                <a:spcPct val="0"/>
              </a:spcAft>
              <a:buClr>
                <a:schemeClr val="tx1"/>
              </a:buClr>
              <a:buFont typeface="Calibri" pitchFamily="34" charset="0"/>
              <a:buChar char="‒"/>
              <a:defRPr sz="2400">
                <a:solidFill>
                  <a:schemeClr val="tx2">
                    <a:lumMod val="50000"/>
                  </a:schemeClr>
                </a:solidFill>
                <a:latin typeface="+mn-lt"/>
              </a:defRPr>
            </a:lvl3pPr>
            <a:lvl4pPr marL="1600160" indent="-228594" algn="l" rtl="0" eaLnBrk="0" fontAlgn="base" hangingPunct="0">
              <a:spcBef>
                <a:spcPct val="20000"/>
              </a:spcBef>
              <a:spcAft>
                <a:spcPct val="0"/>
              </a:spcAft>
              <a:buClr>
                <a:schemeClr val="tx1"/>
              </a:buClr>
              <a:buFont typeface="Calibri" pitchFamily="34" charset="0"/>
              <a:buChar char="»"/>
              <a:defRPr sz="2000">
                <a:solidFill>
                  <a:schemeClr val="tx2">
                    <a:lumMod val="50000"/>
                  </a:schemeClr>
                </a:solidFill>
                <a:latin typeface="+mn-lt"/>
              </a:defRPr>
            </a:lvl4pPr>
            <a:lvl5pPr marL="2057349" indent="-228594" algn="l" rtl="0" eaLnBrk="0" fontAlgn="base" hangingPunct="0">
              <a:spcBef>
                <a:spcPct val="20000"/>
              </a:spcBef>
              <a:spcAft>
                <a:spcPct val="0"/>
              </a:spcAft>
              <a:buClr>
                <a:schemeClr val="tx1"/>
              </a:buClr>
              <a:buFont typeface="Wingdings" pitchFamily="2" charset="2"/>
              <a:buChar char="§"/>
              <a:defRPr sz="2000">
                <a:solidFill>
                  <a:schemeClr val="tx2">
                    <a:lumMod val="50000"/>
                  </a:schemeClr>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0" indent="0" algn="ctr">
              <a:spcBef>
                <a:spcPts val="1200"/>
              </a:spcBef>
              <a:buClr>
                <a:schemeClr val="accent3">
                  <a:lumMod val="50000"/>
                </a:schemeClr>
              </a:buClr>
              <a:buSzPct val="100000"/>
              <a:buFont typeface="Wingdings" pitchFamily="2" charset="2"/>
              <a:buNone/>
              <a:tabLst>
                <a:tab pos="3333750" algn="l"/>
              </a:tabLst>
            </a:pPr>
            <a:r>
              <a:rPr lang="en-US" altLang="en-US" sz="2000" kern="0" dirty="0">
                <a:solidFill>
                  <a:schemeClr val="tx1"/>
                </a:solidFill>
              </a:rPr>
              <a:t>→ Conditions types:</a:t>
            </a:r>
          </a:p>
          <a:p>
            <a:pPr marL="0" indent="0" algn="ctr">
              <a:spcBef>
                <a:spcPts val="1200"/>
              </a:spcBef>
              <a:buClr>
                <a:schemeClr val="accent3">
                  <a:lumMod val="50000"/>
                </a:schemeClr>
              </a:buClr>
              <a:buSzPct val="100000"/>
              <a:buFont typeface="Wingdings" pitchFamily="2" charset="2"/>
              <a:buNone/>
              <a:tabLst>
                <a:tab pos="3333750" algn="l"/>
              </a:tabLst>
            </a:pPr>
            <a:r>
              <a:rPr lang="en-US" altLang="en-US" sz="2000" kern="0" dirty="0">
                <a:solidFill>
                  <a:schemeClr val="tx1"/>
                </a:solidFill>
                <a:hlinkClick r:id="rId2">
                  <a:extLst>
                    <a:ext uri="{A12FA001-AC4F-418D-AE19-62706E023703}">
                      <ahyp:hlinkClr xmlns:ahyp="http://schemas.microsoft.com/office/drawing/2018/hyperlinkcolor" val="tx"/>
                    </a:ext>
                  </a:extLst>
                </a:hlinkClick>
              </a:rPr>
              <a:t>www.itm.lu</a:t>
            </a:r>
            <a:endParaRPr lang="en-US" altLang="en-US" sz="2000" kern="0" dirty="0">
              <a:solidFill>
                <a:schemeClr val="tx1"/>
              </a:solidFill>
            </a:endParaRPr>
          </a:p>
          <a:p>
            <a:pPr marL="0" indent="0" algn="ctr">
              <a:spcBef>
                <a:spcPts val="1200"/>
              </a:spcBef>
              <a:buClr>
                <a:schemeClr val="accent3">
                  <a:lumMod val="50000"/>
                </a:schemeClr>
              </a:buClr>
              <a:buSzPct val="100000"/>
              <a:buFont typeface="Wingdings" pitchFamily="2" charset="2"/>
              <a:buNone/>
              <a:tabLst>
                <a:tab pos="3333750" algn="l"/>
              </a:tabLst>
            </a:pPr>
            <a:r>
              <a:rPr lang="en-US" altLang="en-US" sz="2000" kern="0" dirty="0">
                <a:solidFill>
                  <a:schemeClr val="tx1"/>
                </a:solidFill>
              </a:rPr>
              <a:t>SECURITE/SANTE AU TRAVAIL</a:t>
            </a:r>
          </a:p>
          <a:p>
            <a:pPr marL="0" indent="0">
              <a:spcBef>
                <a:spcPts val="1200"/>
              </a:spcBef>
              <a:buClr>
                <a:schemeClr val="accent3">
                  <a:lumMod val="50000"/>
                </a:schemeClr>
              </a:buClr>
              <a:buSzPct val="100000"/>
              <a:buFont typeface="Wingdings" pitchFamily="2" charset="2"/>
              <a:buNone/>
              <a:tabLst>
                <a:tab pos="3333750" algn="l"/>
              </a:tabLst>
            </a:pPr>
            <a:endParaRPr lang="fr-FR" altLang="en-US" sz="2000" kern="0" dirty="0">
              <a:solidFill>
                <a:schemeClr val="accent3">
                  <a:lumMod val="50000"/>
                </a:schemeClr>
              </a:solidFill>
            </a:endParaRPr>
          </a:p>
          <a:p>
            <a:pPr>
              <a:spcBef>
                <a:spcPts val="1200"/>
              </a:spcBef>
              <a:buClr>
                <a:schemeClr val="accent3">
                  <a:lumMod val="50000"/>
                </a:schemeClr>
              </a:buClr>
              <a:buSzPct val="100000"/>
              <a:buFontTx/>
              <a:buChar char="-"/>
              <a:tabLst>
                <a:tab pos="3333750" algn="l"/>
              </a:tabLst>
            </a:pPr>
            <a:endParaRPr lang="fr-FR" altLang="en-US" sz="2000" kern="0" dirty="0">
              <a:solidFill>
                <a:schemeClr val="accent3">
                  <a:lumMod val="50000"/>
                </a:schemeClr>
              </a:solidFill>
            </a:endParaRPr>
          </a:p>
          <a:p>
            <a:pPr>
              <a:spcBef>
                <a:spcPts val="600"/>
              </a:spcBef>
              <a:buClr>
                <a:schemeClr val="accent3">
                  <a:lumMod val="50000"/>
                </a:schemeClr>
              </a:buClr>
              <a:buSzPct val="100000"/>
              <a:buFontTx/>
              <a:buChar char="-"/>
              <a:tabLst>
                <a:tab pos="3333750" algn="l"/>
              </a:tabLst>
            </a:pPr>
            <a:endParaRPr lang="fr-FR" altLang="en-US" sz="2000" kern="0" dirty="0">
              <a:solidFill>
                <a:schemeClr val="accent3">
                  <a:lumMod val="50000"/>
                </a:schemeClr>
              </a:solidFill>
            </a:endParaRPr>
          </a:p>
          <a:p>
            <a:pPr marL="0" indent="0">
              <a:lnSpc>
                <a:spcPct val="80000"/>
              </a:lnSpc>
              <a:spcBef>
                <a:spcPct val="0"/>
              </a:spcBef>
              <a:buFontTx/>
              <a:buNone/>
              <a:tabLst>
                <a:tab pos="3333750" algn="l"/>
              </a:tabLst>
            </a:pPr>
            <a:endParaRPr lang="en-US" altLang="en-US" sz="2000" i="1" kern="0" dirty="0">
              <a:solidFill>
                <a:schemeClr val="tx1"/>
              </a:solidFill>
            </a:endParaRPr>
          </a:p>
          <a:p>
            <a:pPr marL="0" indent="0">
              <a:lnSpc>
                <a:spcPct val="80000"/>
              </a:lnSpc>
              <a:spcBef>
                <a:spcPct val="0"/>
              </a:spcBef>
              <a:buFontTx/>
              <a:buNone/>
              <a:tabLst>
                <a:tab pos="3333750" algn="l"/>
              </a:tabLst>
            </a:pPr>
            <a:endParaRPr lang="fr-FR" altLang="en-US" sz="2200" kern="0" dirty="0"/>
          </a:p>
        </p:txBody>
      </p:sp>
      <p:pic>
        <p:nvPicPr>
          <p:cNvPr id="3" name="Image 6">
            <a:extLst>
              <a:ext uri="{FF2B5EF4-FFF2-40B4-BE49-F238E27FC236}">
                <a16:creationId xmlns:a16="http://schemas.microsoft.com/office/drawing/2014/main" id="{7DAC2601-4794-71A5-D883-DB53A7C13EF6}"/>
              </a:ext>
            </a:extLst>
          </p:cNvPr>
          <p:cNvPicPr>
            <a:picLocks noChangeAspect="1"/>
          </p:cNvPicPr>
          <p:nvPr/>
        </p:nvPicPr>
        <p:blipFill rotWithShape="1">
          <a:blip r:embed="rId3"/>
          <a:srcRect r="532" b="36856"/>
          <a:stretch/>
        </p:blipFill>
        <p:spPr>
          <a:xfrm>
            <a:off x="2428076" y="2902429"/>
            <a:ext cx="6859318" cy="3248523"/>
          </a:xfrm>
          <a:prstGeom prst="rect">
            <a:avLst/>
          </a:prstGeom>
        </p:spPr>
      </p:pic>
    </p:spTree>
    <p:extLst>
      <p:ext uri="{BB962C8B-B14F-4D97-AF65-F5344CB8AC3E}">
        <p14:creationId xmlns:p14="http://schemas.microsoft.com/office/powerpoint/2010/main" val="2815453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p:txBody>
          <a:bodyPr>
            <a:normAutofit/>
          </a:bodyPr>
          <a:lstStyle/>
          <a:p>
            <a:r>
              <a:rPr lang="fr-FR" sz="4000" cap="all" dirty="0"/>
              <a:t>CODE DU TRAVAIL</a:t>
            </a:r>
            <a:endParaRPr lang="en-US" sz="4000" cap="all" dirty="0"/>
          </a:p>
        </p:txBody>
      </p:sp>
      <p:sp>
        <p:nvSpPr>
          <p:cNvPr id="3" name="TextBox 7">
            <a:extLst>
              <a:ext uri="{FF2B5EF4-FFF2-40B4-BE49-F238E27FC236}">
                <a16:creationId xmlns:a16="http://schemas.microsoft.com/office/drawing/2014/main" id="{95130F79-AE02-1EBF-57F5-D4F725B7E101}"/>
              </a:ext>
            </a:extLst>
          </p:cNvPr>
          <p:cNvSpPr txBox="1"/>
          <p:nvPr/>
        </p:nvSpPr>
        <p:spPr>
          <a:xfrm>
            <a:off x="614621" y="2247350"/>
            <a:ext cx="2962051" cy="1015663"/>
          </a:xfrm>
          <a:prstGeom prst="rect">
            <a:avLst/>
          </a:prstGeom>
          <a:noFill/>
        </p:spPr>
        <p:txBody>
          <a:bodyPr wrap="square" rtlCol="0">
            <a:spAutoFit/>
          </a:bodyPr>
          <a:lstStyle/>
          <a:p>
            <a:pPr lvl="1">
              <a:spcBef>
                <a:spcPts val="600"/>
              </a:spcBef>
              <a:spcAft>
                <a:spcPts val="600"/>
              </a:spcAft>
              <a:buClr>
                <a:schemeClr val="tx1"/>
              </a:buClr>
            </a:pPr>
            <a:r>
              <a:rPr lang="fr-FR" sz="2000" dirty="0">
                <a:latin typeface="Aptos Display" panose="020B0004020202020204" pitchFamily="34" charset="0"/>
                <a:cs typeface="Arial" panose="020B0604020202020204" pitchFamily="34" charset="0"/>
              </a:rPr>
              <a:t>Établissements soumis à la loi commodo</a:t>
            </a:r>
          </a:p>
        </p:txBody>
      </p:sp>
      <p:sp>
        <p:nvSpPr>
          <p:cNvPr id="4" name="TextBox 7">
            <a:extLst>
              <a:ext uri="{FF2B5EF4-FFF2-40B4-BE49-F238E27FC236}">
                <a16:creationId xmlns:a16="http://schemas.microsoft.com/office/drawing/2014/main" id="{F85108C1-1EFC-96B0-673A-2E717885ED7A}"/>
              </a:ext>
            </a:extLst>
          </p:cNvPr>
          <p:cNvSpPr txBox="1"/>
          <p:nvPr/>
        </p:nvSpPr>
        <p:spPr>
          <a:xfrm>
            <a:off x="4927820" y="2543923"/>
            <a:ext cx="2320668" cy="584775"/>
          </a:xfrm>
          <a:prstGeom prst="rect">
            <a:avLst/>
          </a:prstGeom>
          <a:noFill/>
        </p:spPr>
        <p:txBody>
          <a:bodyPr wrap="square" rtlCol="0">
            <a:spAutoFit/>
          </a:bodyPr>
          <a:lstStyle/>
          <a:p>
            <a:pPr lvl="1">
              <a:spcBef>
                <a:spcPts val="600"/>
              </a:spcBef>
              <a:spcAft>
                <a:spcPts val="600"/>
              </a:spcAft>
              <a:buClr>
                <a:schemeClr val="tx1"/>
              </a:buClr>
            </a:pPr>
            <a:r>
              <a:rPr lang="fr-FR" sz="2000" dirty="0">
                <a:latin typeface="Aptos Display" panose="020B0004020202020204" pitchFamily="34" charset="0"/>
                <a:cs typeface="Arial" panose="020B0604020202020204" pitchFamily="34" charset="0"/>
              </a:rPr>
              <a:t>Autorisations </a:t>
            </a:r>
            <a:r>
              <a:rPr lang="fr-FR" sz="1200" dirty="0">
                <a:latin typeface="Aptos Display" panose="020B0004020202020204" pitchFamily="34" charset="0"/>
                <a:cs typeface="Arial" panose="020B0604020202020204" pitchFamily="34" charset="0"/>
              </a:rPr>
              <a:t>(ou RGD Classe 4)</a:t>
            </a:r>
          </a:p>
        </p:txBody>
      </p:sp>
      <p:sp>
        <p:nvSpPr>
          <p:cNvPr id="5" name="TextBox 7">
            <a:extLst>
              <a:ext uri="{FF2B5EF4-FFF2-40B4-BE49-F238E27FC236}">
                <a16:creationId xmlns:a16="http://schemas.microsoft.com/office/drawing/2014/main" id="{AE2865C5-9EA9-15B0-A913-FB342B442A5B}"/>
              </a:ext>
            </a:extLst>
          </p:cNvPr>
          <p:cNvSpPr txBox="1"/>
          <p:nvPr/>
        </p:nvSpPr>
        <p:spPr>
          <a:xfrm>
            <a:off x="566934" y="4057327"/>
            <a:ext cx="2962051" cy="1015663"/>
          </a:xfrm>
          <a:prstGeom prst="rect">
            <a:avLst/>
          </a:prstGeom>
          <a:noFill/>
        </p:spPr>
        <p:txBody>
          <a:bodyPr wrap="square" rtlCol="0">
            <a:spAutoFit/>
          </a:bodyPr>
          <a:lstStyle/>
          <a:p>
            <a:pPr lvl="1">
              <a:spcBef>
                <a:spcPts val="600"/>
              </a:spcBef>
              <a:spcAft>
                <a:spcPts val="0"/>
              </a:spcAft>
              <a:buClr>
                <a:schemeClr val="tx1"/>
              </a:buClr>
            </a:pPr>
            <a:r>
              <a:rPr lang="fr-FR" sz="2000" dirty="0">
                <a:latin typeface="Aptos Display" panose="020B0004020202020204" pitchFamily="34" charset="0"/>
                <a:cs typeface="Arial" panose="020B0604020202020204" pitchFamily="34" charset="0"/>
              </a:rPr>
              <a:t>Établissements </a:t>
            </a:r>
          </a:p>
          <a:p>
            <a:pPr lvl="1">
              <a:spcBef>
                <a:spcPts val="0"/>
              </a:spcBef>
              <a:spcAft>
                <a:spcPts val="600"/>
              </a:spcAft>
              <a:buClr>
                <a:schemeClr val="tx1"/>
              </a:buClr>
            </a:pPr>
            <a:r>
              <a:rPr lang="fr-FR" sz="2000" dirty="0">
                <a:latin typeface="Aptos Display" panose="020B0004020202020204" pitchFamily="34" charset="0"/>
                <a:cs typeface="Arial" panose="020B0604020202020204" pitchFamily="34" charset="0"/>
              </a:rPr>
              <a:t>non soumis à la loi commodo</a:t>
            </a:r>
          </a:p>
        </p:txBody>
      </p:sp>
      <p:sp>
        <p:nvSpPr>
          <p:cNvPr id="6" name="Flèche droite 3">
            <a:extLst>
              <a:ext uri="{FF2B5EF4-FFF2-40B4-BE49-F238E27FC236}">
                <a16:creationId xmlns:a16="http://schemas.microsoft.com/office/drawing/2014/main" id="{A007EC9F-52D1-003E-48D2-4FBD9419F5E1}"/>
              </a:ext>
            </a:extLst>
          </p:cNvPr>
          <p:cNvSpPr/>
          <p:nvPr/>
        </p:nvSpPr>
        <p:spPr>
          <a:xfrm>
            <a:off x="3624360" y="2594108"/>
            <a:ext cx="648072" cy="322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Plus 11">
            <a:extLst>
              <a:ext uri="{FF2B5EF4-FFF2-40B4-BE49-F238E27FC236}">
                <a16:creationId xmlns:a16="http://schemas.microsoft.com/office/drawing/2014/main" id="{6F6706D2-6748-E666-2541-10D6CEA7C8F7}"/>
              </a:ext>
            </a:extLst>
          </p:cNvPr>
          <p:cNvSpPr/>
          <p:nvPr/>
        </p:nvSpPr>
        <p:spPr>
          <a:xfrm>
            <a:off x="7785007" y="2480070"/>
            <a:ext cx="581473" cy="55022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12">
            <a:extLst>
              <a:ext uri="{FF2B5EF4-FFF2-40B4-BE49-F238E27FC236}">
                <a16:creationId xmlns:a16="http://schemas.microsoft.com/office/drawing/2014/main" id="{9C6E2F33-039E-8329-1CF3-6B6ECE946E8A}"/>
              </a:ext>
            </a:extLst>
          </p:cNvPr>
          <p:cNvSpPr/>
          <p:nvPr/>
        </p:nvSpPr>
        <p:spPr>
          <a:xfrm>
            <a:off x="3624360" y="4404083"/>
            <a:ext cx="648072" cy="322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7" descr="code_du_travail_couverture">
            <a:extLst>
              <a:ext uri="{FF2B5EF4-FFF2-40B4-BE49-F238E27FC236}">
                <a16:creationId xmlns:a16="http://schemas.microsoft.com/office/drawing/2014/main" id="{4E6D0558-E066-2C63-CA4F-1F1404102E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7741" r="99" b="21212"/>
          <a:stretch/>
        </p:blipFill>
        <p:spPr bwMode="auto">
          <a:xfrm>
            <a:off x="5306643" y="3645024"/>
            <a:ext cx="1941485" cy="198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ode_du_travail_couverture">
            <a:extLst>
              <a:ext uri="{FF2B5EF4-FFF2-40B4-BE49-F238E27FC236}">
                <a16:creationId xmlns:a16="http://schemas.microsoft.com/office/drawing/2014/main" id="{B02E3A6F-F1D9-4B69-3F55-F2EB834333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7741" r="99" b="21212"/>
          <a:stretch/>
        </p:blipFill>
        <p:spPr bwMode="auto">
          <a:xfrm>
            <a:off x="9007801" y="1836844"/>
            <a:ext cx="1941485" cy="198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227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C296F-7D25-9C17-2D01-BBC9CE31297D}"/>
              </a:ext>
            </a:extLst>
          </p:cNvPr>
          <p:cNvSpPr>
            <a:spLocks noGrp="1"/>
          </p:cNvSpPr>
          <p:nvPr>
            <p:ph type="title"/>
          </p:nvPr>
        </p:nvSpPr>
        <p:spPr/>
        <p:txBody>
          <a:bodyPr>
            <a:normAutofit/>
          </a:bodyPr>
          <a:lstStyle/>
          <a:p>
            <a:r>
              <a:rPr lang="en-US" sz="4000" dirty="0"/>
              <a:t>RÈGLEMENTS D’EX</a:t>
            </a:r>
            <a:r>
              <a:rPr lang="en-US" sz="4000" cap="all" dirty="0"/>
              <a:t>É</a:t>
            </a:r>
            <a:r>
              <a:rPr lang="en-US" sz="4000" dirty="0"/>
              <a:t>CUTION </a:t>
            </a:r>
          </a:p>
        </p:txBody>
      </p:sp>
      <p:sp>
        <p:nvSpPr>
          <p:cNvPr id="3" name="Content Placeholder 2">
            <a:extLst>
              <a:ext uri="{FF2B5EF4-FFF2-40B4-BE49-F238E27FC236}">
                <a16:creationId xmlns:a16="http://schemas.microsoft.com/office/drawing/2014/main" id="{181811E1-3FB2-679D-FCA1-05A752AA458A}"/>
              </a:ext>
            </a:extLst>
          </p:cNvPr>
          <p:cNvSpPr>
            <a:spLocks noGrp="1"/>
          </p:cNvSpPr>
          <p:nvPr>
            <p:ph sz="quarter" idx="12"/>
          </p:nvPr>
        </p:nvSpPr>
        <p:spPr/>
        <p:txBody>
          <a:bodyPr/>
          <a:lstStyle/>
          <a:p>
            <a:pPr>
              <a:spcBef>
                <a:spcPts val="600"/>
              </a:spcBef>
              <a:spcAft>
                <a:spcPts val="600"/>
              </a:spcAft>
              <a:buClr>
                <a:schemeClr val="tx1"/>
              </a:buClr>
            </a:pPr>
            <a:r>
              <a:rPr lang="fr-FR" sz="2000" dirty="0">
                <a:latin typeface="Aptos Display" panose="020B0004020202020204" pitchFamily="34" charset="0"/>
                <a:cs typeface="Arial" panose="020B0604020202020204" pitchFamily="34" charset="0"/>
              </a:rPr>
              <a:t>Règlements grand-ducaux en vigueur :</a:t>
            </a:r>
          </a:p>
          <a:p>
            <a:pPr marL="800100" lvl="1" indent="-342900">
              <a:spcBef>
                <a:spcPts val="600"/>
              </a:spcBef>
              <a:spcAft>
                <a:spcPts val="600"/>
              </a:spcAft>
              <a:buClr>
                <a:srgbClr val="D85424"/>
              </a:buClr>
              <a:buFont typeface="Arial" panose="020B0604020202020204" pitchFamily="34" charset="0"/>
              <a:buChar char="•"/>
            </a:pPr>
            <a:r>
              <a:rPr lang="fr-FR" sz="2000" dirty="0">
                <a:latin typeface="Aptos Display" panose="020B0004020202020204" pitchFamily="34" charset="0"/>
                <a:cs typeface="Arial" panose="020B0604020202020204" pitchFamily="34" charset="0"/>
              </a:rPr>
              <a:t>les prescriptions minimales de sécurité et de santé pour les lieux de travail</a:t>
            </a:r>
          </a:p>
          <a:p>
            <a:pPr marL="800100" lvl="1" indent="-342900">
              <a:spcBef>
                <a:spcPts val="600"/>
              </a:spcBef>
              <a:spcAft>
                <a:spcPts val="600"/>
              </a:spcAft>
              <a:buClr>
                <a:srgbClr val="D85424"/>
              </a:buClr>
              <a:buFont typeface="Arial" panose="020B0604020202020204" pitchFamily="34" charset="0"/>
              <a:buChar char="•"/>
            </a:pPr>
            <a:r>
              <a:rPr lang="fr-FR" sz="2000" dirty="0">
                <a:latin typeface="Aptos Display" panose="020B0004020202020204" pitchFamily="34" charset="0"/>
                <a:cs typeface="Arial" panose="020B0604020202020204" pitchFamily="34" charset="0"/>
              </a:rPr>
              <a:t>pour l'utilisation par les travailleurs au travail d'équipements de travail</a:t>
            </a:r>
          </a:p>
          <a:p>
            <a:pPr marL="800100" lvl="1" indent="-342900">
              <a:spcBef>
                <a:spcPts val="600"/>
              </a:spcBef>
              <a:spcAft>
                <a:spcPts val="600"/>
              </a:spcAft>
              <a:buClr>
                <a:srgbClr val="D85424"/>
              </a:buClr>
              <a:buFont typeface="Arial" panose="020B0604020202020204" pitchFamily="34" charset="0"/>
              <a:buChar char="•"/>
            </a:pPr>
            <a:r>
              <a:rPr lang="fr-FR" sz="2000" dirty="0">
                <a:latin typeface="Aptos Display" panose="020B0004020202020204" pitchFamily="34" charset="0"/>
                <a:cs typeface="Arial" panose="020B0604020202020204" pitchFamily="34" charset="0"/>
              </a:rPr>
              <a:t>pour l'utilisation par les travailleurs au travail d'équipements de protection individuelle</a:t>
            </a:r>
          </a:p>
          <a:p>
            <a:pPr marL="800100" lvl="1" indent="-342900">
              <a:spcBef>
                <a:spcPts val="600"/>
              </a:spcBef>
              <a:spcAft>
                <a:spcPts val="600"/>
              </a:spcAft>
              <a:buClr>
                <a:srgbClr val="D85424"/>
              </a:buClr>
              <a:buFont typeface="Arial" panose="020B0604020202020204" pitchFamily="34" charset="0"/>
              <a:buChar char="•"/>
            </a:pPr>
            <a:r>
              <a:rPr lang="fr-FR" sz="2000" dirty="0">
                <a:latin typeface="Aptos Display" panose="020B0004020202020204" pitchFamily="34" charset="0"/>
                <a:cs typeface="Arial" panose="020B0604020202020204" pitchFamily="34" charset="0"/>
              </a:rPr>
              <a:t>relatives à la manutention manuelle de charges comportant des risques, notamment dorso-lombaires, pour les travailleurs</a:t>
            </a:r>
          </a:p>
          <a:p>
            <a:pPr marL="800100" lvl="1" indent="-342900">
              <a:spcBef>
                <a:spcPts val="600"/>
              </a:spcBef>
              <a:spcAft>
                <a:spcPts val="600"/>
              </a:spcAft>
              <a:buClr>
                <a:srgbClr val="D85424"/>
              </a:buClr>
              <a:buFont typeface="Arial" panose="020B0604020202020204" pitchFamily="34" charset="0"/>
              <a:buChar char="•"/>
            </a:pPr>
            <a:r>
              <a:rPr lang="fr-FR" sz="2000" dirty="0">
                <a:latin typeface="Aptos Display" panose="020B0004020202020204" pitchFamily="34" charset="0"/>
                <a:cs typeface="Arial" panose="020B0604020202020204" pitchFamily="34" charset="0"/>
              </a:rPr>
              <a:t>pour la signalisation de sécurité et/ou de santé au travail</a:t>
            </a:r>
          </a:p>
          <a:p>
            <a:endParaRPr lang="en-US" dirty="0"/>
          </a:p>
        </p:txBody>
      </p:sp>
    </p:spTree>
    <p:extLst>
      <p:ext uri="{BB962C8B-B14F-4D97-AF65-F5344CB8AC3E}">
        <p14:creationId xmlns:p14="http://schemas.microsoft.com/office/powerpoint/2010/main" val="33092223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C296F-7D25-9C17-2D01-BBC9CE31297D}"/>
              </a:ext>
            </a:extLst>
          </p:cNvPr>
          <p:cNvSpPr>
            <a:spLocks noGrp="1"/>
          </p:cNvSpPr>
          <p:nvPr>
            <p:ph type="title"/>
          </p:nvPr>
        </p:nvSpPr>
        <p:spPr/>
        <p:txBody>
          <a:bodyPr>
            <a:normAutofit/>
          </a:bodyPr>
          <a:lstStyle/>
          <a:p>
            <a:r>
              <a:rPr lang="en-US" sz="4000" dirty="0"/>
              <a:t>RÈGLEMENTS D’EX</a:t>
            </a:r>
            <a:r>
              <a:rPr lang="en-US" sz="4000" cap="all" dirty="0"/>
              <a:t>É</a:t>
            </a:r>
            <a:r>
              <a:rPr lang="en-US" sz="4000" dirty="0"/>
              <a:t>CUTION </a:t>
            </a:r>
          </a:p>
        </p:txBody>
      </p:sp>
      <p:sp>
        <p:nvSpPr>
          <p:cNvPr id="3" name="Content Placeholder 2">
            <a:extLst>
              <a:ext uri="{FF2B5EF4-FFF2-40B4-BE49-F238E27FC236}">
                <a16:creationId xmlns:a16="http://schemas.microsoft.com/office/drawing/2014/main" id="{181811E1-3FB2-679D-FCA1-05A752AA458A}"/>
              </a:ext>
            </a:extLst>
          </p:cNvPr>
          <p:cNvSpPr>
            <a:spLocks noGrp="1"/>
          </p:cNvSpPr>
          <p:nvPr>
            <p:ph sz="quarter" idx="12"/>
          </p:nvPr>
        </p:nvSpPr>
        <p:spPr>
          <a:xfrm>
            <a:off x="922338" y="1660874"/>
            <a:ext cx="9786937" cy="4022551"/>
          </a:xfrm>
        </p:spPr>
        <p:txBody>
          <a:bodyPr>
            <a:normAutofit/>
          </a:bodyPr>
          <a:lstStyle/>
          <a:p>
            <a:pPr>
              <a:spcBef>
                <a:spcPts val="600"/>
              </a:spcBef>
              <a:spcAft>
                <a:spcPts val="600"/>
              </a:spcAft>
              <a:buClr>
                <a:schemeClr val="tx1"/>
              </a:buClr>
            </a:pPr>
            <a:r>
              <a:rPr lang="fr-FR" sz="2000" dirty="0">
                <a:latin typeface="Aptos Display" panose="020B0004020202020204" pitchFamily="34" charset="0"/>
                <a:cs typeface="Arial" panose="020B0604020202020204" pitchFamily="34" charset="0"/>
              </a:rPr>
              <a:t>Règlements grand-ducaux en vigueur :</a:t>
            </a:r>
          </a:p>
          <a:p>
            <a:pPr marL="800100" lvl="1" indent="-342900">
              <a:spcBef>
                <a:spcPts val="600"/>
              </a:spcBef>
              <a:spcAft>
                <a:spcPts val="600"/>
              </a:spcAft>
              <a:buClr>
                <a:srgbClr val="F28C3E"/>
              </a:buClr>
              <a:buFont typeface="Arial" panose="020B0604020202020204" pitchFamily="34" charset="0"/>
              <a:buChar char="•"/>
            </a:pPr>
            <a:r>
              <a:rPr lang="fr-FR" sz="2000" dirty="0">
                <a:latin typeface="Aptos Display" panose="020B0004020202020204" pitchFamily="34" charset="0"/>
                <a:cs typeface="Arial" panose="020B0604020202020204" pitchFamily="34" charset="0"/>
              </a:rPr>
              <a:t>la protection des travailleurs contre les risques liés à l'exposition à des agents cancérigènes au travail</a:t>
            </a:r>
          </a:p>
          <a:p>
            <a:pPr marL="800100" lvl="1" indent="-342900">
              <a:spcBef>
                <a:spcPts val="600"/>
              </a:spcBef>
              <a:spcAft>
                <a:spcPts val="600"/>
              </a:spcAft>
              <a:buClr>
                <a:srgbClr val="F28C3E"/>
              </a:buClr>
              <a:buFont typeface="Arial" panose="020B0604020202020204" pitchFamily="34" charset="0"/>
              <a:buChar char="•"/>
            </a:pPr>
            <a:r>
              <a:rPr lang="fr-FR" sz="2000" dirty="0">
                <a:latin typeface="Aptos Display" panose="020B0004020202020204" pitchFamily="34" charset="0"/>
                <a:cs typeface="Arial" panose="020B0604020202020204" pitchFamily="34" charset="0"/>
              </a:rPr>
              <a:t>la protection des travailleurs contre les risques liés à l'exposition à des agents biologiques au travail</a:t>
            </a:r>
          </a:p>
          <a:p>
            <a:pPr marL="800100" lvl="1" indent="-342900">
              <a:spcBef>
                <a:spcPts val="600"/>
              </a:spcBef>
              <a:spcAft>
                <a:spcPts val="600"/>
              </a:spcAft>
              <a:buClr>
                <a:srgbClr val="F28C3E"/>
              </a:buClr>
              <a:buFont typeface="Arial" panose="020B0604020202020204" pitchFamily="34" charset="0"/>
              <a:buChar char="•"/>
            </a:pPr>
            <a:r>
              <a:rPr lang="fr-FR" sz="2000" dirty="0">
                <a:latin typeface="Aptos Display" panose="020B0004020202020204" pitchFamily="34" charset="0"/>
                <a:cs typeface="Arial" panose="020B0604020202020204" pitchFamily="34" charset="0"/>
              </a:rPr>
              <a:t>la protection en matière de sécurité et de santé des travailleurs susceptibles d'être exposés au risque d'atmosphères explosives</a:t>
            </a:r>
          </a:p>
          <a:p>
            <a:pPr marL="800100" lvl="1" indent="-342900">
              <a:spcBef>
                <a:spcPts val="600"/>
              </a:spcBef>
              <a:spcAft>
                <a:spcPts val="600"/>
              </a:spcAft>
              <a:buClr>
                <a:srgbClr val="F28C3E"/>
              </a:buClr>
              <a:buFont typeface="Arial" panose="020B0604020202020204" pitchFamily="34" charset="0"/>
              <a:buChar char="•"/>
            </a:pPr>
            <a:r>
              <a:rPr lang="fr-FR" sz="2000" dirty="0">
                <a:latin typeface="Aptos Display" panose="020B0004020202020204" pitchFamily="34" charset="0"/>
                <a:cs typeface="Arial" panose="020B0604020202020204" pitchFamily="34" charset="0"/>
              </a:rPr>
              <a:t>les prescriptions minimales de sécurité et de santé relatives à l’exposition des travailleurs aux risques dus au agents physiques (bruit, vibrations)</a:t>
            </a:r>
          </a:p>
          <a:p>
            <a:pPr marL="800100" lvl="1" indent="-342900">
              <a:spcBef>
                <a:spcPts val="600"/>
              </a:spcBef>
              <a:spcAft>
                <a:spcPts val="600"/>
              </a:spcAft>
              <a:buClr>
                <a:srgbClr val="F28C3E"/>
              </a:buClr>
              <a:buFont typeface="Arial" panose="020B0604020202020204" pitchFamily="34" charset="0"/>
              <a:buChar char="•"/>
            </a:pPr>
            <a:r>
              <a:rPr lang="fr-FR" sz="2000" dirty="0">
                <a:latin typeface="Aptos Display" panose="020B0004020202020204" pitchFamily="34" charset="0"/>
                <a:cs typeface="Arial" panose="020B0604020202020204" pitchFamily="34" charset="0"/>
              </a:rPr>
              <a:t>etc.</a:t>
            </a:r>
          </a:p>
          <a:p>
            <a:endParaRPr lang="en-US" dirty="0"/>
          </a:p>
        </p:txBody>
      </p:sp>
    </p:spTree>
    <p:extLst>
      <p:ext uri="{BB962C8B-B14F-4D97-AF65-F5344CB8AC3E}">
        <p14:creationId xmlns:p14="http://schemas.microsoft.com/office/powerpoint/2010/main" val="318129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err="1"/>
              <a:t>Enregistrement</a:t>
            </a:r>
            <a:r>
              <a:rPr lang="en-US" sz="4000" cap="all" dirty="0"/>
              <a:t> “transport de </a:t>
            </a:r>
            <a:r>
              <a:rPr lang="en-US" sz="4000" cap="all" dirty="0" err="1"/>
              <a:t>déchets</a:t>
            </a:r>
            <a:r>
              <a:rPr lang="en-US" sz="4000" cap="all" dirty="0"/>
              <a:t>”</a:t>
            </a:r>
          </a:p>
        </p:txBody>
      </p:sp>
      <p:sp>
        <p:nvSpPr>
          <p:cNvPr id="7" name="Content Placeholder 3">
            <a:extLst>
              <a:ext uri="{FF2B5EF4-FFF2-40B4-BE49-F238E27FC236}">
                <a16:creationId xmlns:a16="http://schemas.microsoft.com/office/drawing/2014/main" id="{281CE544-C124-3885-DAB2-D7DD37819309}"/>
              </a:ext>
            </a:extLst>
          </p:cNvPr>
          <p:cNvSpPr txBox="1">
            <a:spLocks/>
          </p:cNvSpPr>
          <p:nvPr/>
        </p:nvSpPr>
        <p:spPr>
          <a:xfrm>
            <a:off x="921728" y="1631476"/>
            <a:ext cx="9986961" cy="2350801"/>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10000"/>
              </a:lnSpc>
              <a:buFont typeface="Wingdings" panose="05000000000000000000" pitchFamily="2" charset="2"/>
              <a:buChar char="Ø"/>
            </a:pPr>
            <a:r>
              <a:rPr lang="en-US" sz="1900" dirty="0"/>
              <a:t>Art. 32 de la </a:t>
            </a:r>
            <a:r>
              <a:rPr lang="en-US" sz="1900" dirty="0" err="1"/>
              <a:t>loi</a:t>
            </a:r>
            <a:r>
              <a:rPr lang="en-US" sz="1900" dirty="0"/>
              <a:t> “</a:t>
            </a:r>
            <a:r>
              <a:rPr lang="en-US" sz="1900" dirty="0" err="1"/>
              <a:t>Déchets</a:t>
            </a:r>
            <a:r>
              <a:rPr lang="en-US" sz="1900" dirty="0"/>
              <a:t>” </a:t>
            </a:r>
            <a:r>
              <a:rPr lang="en-US" sz="1900" dirty="0" err="1"/>
              <a:t>prévoit</a:t>
            </a:r>
            <a:r>
              <a:rPr lang="en-US" sz="1900" dirty="0"/>
              <a:t> un </a:t>
            </a:r>
            <a:r>
              <a:rPr lang="en-US" sz="1900" dirty="0" err="1"/>
              <a:t>enregistrement</a:t>
            </a:r>
            <a:r>
              <a:rPr lang="en-US" sz="1900" dirty="0"/>
              <a:t> </a:t>
            </a:r>
            <a:r>
              <a:rPr lang="en-US" sz="1900" dirty="0" err="1"/>
              <a:t>préalable</a:t>
            </a:r>
            <a:r>
              <a:rPr lang="en-US" sz="1900" dirty="0"/>
              <a:t> </a:t>
            </a:r>
            <a:r>
              <a:rPr lang="en-US" sz="1900" dirty="0" err="1"/>
              <a:t>auprès</a:t>
            </a:r>
            <a:r>
              <a:rPr lang="en-US" sz="1900" dirty="0"/>
              <a:t> de </a:t>
            </a:r>
            <a:r>
              <a:rPr lang="en-US" sz="1900" dirty="0" err="1"/>
              <a:t>l’AEV</a:t>
            </a:r>
            <a:r>
              <a:rPr lang="en-US" sz="1900" dirty="0"/>
              <a:t> pour</a:t>
            </a:r>
          </a:p>
          <a:p>
            <a:pPr marL="908050" lvl="1" indent="-450850">
              <a:lnSpc>
                <a:spcPct val="110000"/>
              </a:lnSpc>
              <a:buFont typeface="Wingdings" panose="05000000000000000000" pitchFamily="2" charset="2"/>
              <a:buChar char="Ø"/>
            </a:pPr>
            <a:r>
              <a:rPr lang="en-US" sz="1700" dirty="0"/>
              <a:t>Transport de </a:t>
            </a:r>
            <a:r>
              <a:rPr lang="en-US" sz="1700" dirty="0" err="1"/>
              <a:t>déchets</a:t>
            </a:r>
            <a:r>
              <a:rPr lang="en-US" sz="1700" dirty="0"/>
              <a:t> de verdure, </a:t>
            </a:r>
            <a:r>
              <a:rPr lang="en-US" sz="1700" dirty="0" err="1"/>
              <a:t>déchets</a:t>
            </a:r>
            <a:r>
              <a:rPr lang="en-US" sz="1700" dirty="0"/>
              <a:t> </a:t>
            </a:r>
            <a:r>
              <a:rPr lang="en-US" sz="1700" dirty="0" err="1"/>
              <a:t>d’origine</a:t>
            </a:r>
            <a:r>
              <a:rPr lang="en-US" sz="1700" dirty="0"/>
              <a:t> naturelle, </a:t>
            </a:r>
            <a:r>
              <a:rPr lang="en-US" sz="1700" dirty="0" err="1"/>
              <a:t>déchets</a:t>
            </a:r>
            <a:r>
              <a:rPr lang="en-US" sz="1700" dirty="0"/>
              <a:t> </a:t>
            </a:r>
            <a:r>
              <a:rPr lang="en-US" sz="1700" dirty="0" err="1"/>
              <a:t>biodégradables</a:t>
            </a:r>
            <a:r>
              <a:rPr lang="en-US" sz="1700" dirty="0"/>
              <a:t>,…</a:t>
            </a:r>
          </a:p>
          <a:p>
            <a:pPr marL="908050" lvl="1" indent="-450850">
              <a:lnSpc>
                <a:spcPct val="110000"/>
              </a:lnSpc>
              <a:buFont typeface="Wingdings" panose="05000000000000000000" pitchFamily="2" charset="2"/>
              <a:buChar char="Ø"/>
            </a:pPr>
            <a:r>
              <a:rPr lang="en-US" sz="1700" dirty="0"/>
              <a:t>Transport de </a:t>
            </a:r>
            <a:r>
              <a:rPr lang="en-US" sz="1700" dirty="0" err="1"/>
              <a:t>déchets</a:t>
            </a:r>
            <a:r>
              <a:rPr lang="en-US" sz="1700" dirty="0"/>
              <a:t> </a:t>
            </a:r>
            <a:r>
              <a:rPr lang="en-US" sz="1700" dirty="0" err="1"/>
              <a:t>inertes</a:t>
            </a:r>
            <a:r>
              <a:rPr lang="en-US" sz="1700" dirty="0"/>
              <a:t> (</a:t>
            </a:r>
            <a:r>
              <a:rPr lang="en-US" sz="1700" dirty="0" err="1"/>
              <a:t>déchets</a:t>
            </a:r>
            <a:r>
              <a:rPr lang="en-US" sz="1700" dirty="0"/>
              <a:t> </a:t>
            </a:r>
            <a:r>
              <a:rPr lang="en-US" sz="1700" dirty="0" err="1"/>
              <a:t>d’excavation</a:t>
            </a:r>
            <a:r>
              <a:rPr lang="en-US" sz="1700" dirty="0"/>
              <a:t>, </a:t>
            </a:r>
            <a:r>
              <a:rPr lang="en-US" sz="1700" dirty="0" err="1"/>
              <a:t>déchets</a:t>
            </a:r>
            <a:r>
              <a:rPr lang="en-US" sz="1700" dirty="0"/>
              <a:t> de </a:t>
            </a:r>
            <a:r>
              <a:rPr lang="en-US" sz="1700" dirty="0" err="1"/>
              <a:t>déconstruction</a:t>
            </a:r>
            <a:r>
              <a:rPr lang="en-US" sz="1700" dirty="0"/>
              <a:t>,…)</a:t>
            </a:r>
          </a:p>
          <a:p>
            <a:pPr marL="908050" lvl="1" indent="-450850">
              <a:lnSpc>
                <a:spcPct val="110000"/>
              </a:lnSpc>
              <a:buFont typeface="Wingdings" panose="05000000000000000000" pitchFamily="2" charset="2"/>
              <a:buChar char="Ø"/>
            </a:pPr>
            <a:r>
              <a:rPr lang="en-US" sz="1700" dirty="0"/>
              <a:t>Transport de </a:t>
            </a:r>
            <a:r>
              <a:rPr lang="en-US" sz="1700" dirty="0" err="1"/>
              <a:t>déchets</a:t>
            </a:r>
            <a:r>
              <a:rPr lang="en-US" sz="1700" dirty="0"/>
              <a:t> </a:t>
            </a:r>
            <a:r>
              <a:rPr lang="fr-FR" sz="1700" dirty="0"/>
              <a:t>provenant de leurs propres activités (bâches de silos, récipients vides,…)</a:t>
            </a:r>
            <a:endParaRPr lang="en-US" sz="1700" dirty="0"/>
          </a:p>
          <a:p>
            <a:pPr marL="457200" lvl="1" indent="0">
              <a:lnSpc>
                <a:spcPct val="110000"/>
              </a:lnSpc>
              <a:buNone/>
            </a:pPr>
            <a:endParaRPr lang="en-US" sz="1200" dirty="0"/>
          </a:p>
          <a:p>
            <a:endParaRPr lang="pt-BR" sz="500" dirty="0">
              <a:sym typeface="Wingdings" panose="05000000000000000000" pitchFamily="2" charset="2"/>
            </a:endParaRPr>
          </a:p>
          <a:p>
            <a:pPr marL="450850" indent="-450850">
              <a:lnSpc>
                <a:spcPct val="110000"/>
              </a:lnSpc>
              <a:buFont typeface="Wingdings" panose="05000000000000000000" pitchFamily="2" charset="2"/>
              <a:buChar char="Ø"/>
            </a:pPr>
            <a:r>
              <a:rPr lang="pt-BR" sz="1900" b="1" dirty="0">
                <a:sym typeface="Wingdings" panose="05000000000000000000" pitchFamily="2" charset="2"/>
              </a:rPr>
              <a:t>Enregistrement via l’outil E_RA: </a:t>
            </a:r>
          </a:p>
          <a:p>
            <a:pPr lvl="1">
              <a:lnSpc>
                <a:spcPct val="110000"/>
              </a:lnSpc>
            </a:pPr>
            <a:r>
              <a:rPr lang="pt-BR" sz="1900" dirty="0">
                <a:latin typeface="+mj-lt"/>
                <a:sym typeface="Wingdings" panose="05000000000000000000" pitchFamily="2" charset="2"/>
              </a:rPr>
              <a:t> </a:t>
            </a:r>
            <a:r>
              <a:rPr lang="en-US" sz="1700" b="0" i="0" dirty="0">
                <a:solidFill>
                  <a:srgbClr val="1A749E"/>
                </a:solidFill>
                <a:effectLst/>
                <a:latin typeface="+mj-lt"/>
                <a:hlinkClick r:id="rId2" tooltip="https://www.aev.etat.lu/e_RA.php - Nouvelle fenêtre"/>
              </a:rPr>
              <a:t>https://www.aev.etat.lu/e_RA.php</a:t>
            </a:r>
            <a:endParaRPr lang="en-US" sz="1900" dirty="0">
              <a:latin typeface="+mj-lt"/>
            </a:endParaRPr>
          </a:p>
        </p:txBody>
      </p:sp>
      <p:pic>
        <p:nvPicPr>
          <p:cNvPr id="1026" name="Picture 2">
            <a:extLst>
              <a:ext uri="{FF2B5EF4-FFF2-40B4-BE49-F238E27FC236}">
                <a16:creationId xmlns:a16="http://schemas.microsoft.com/office/drawing/2014/main" id="{7030BE62-A718-F14F-5DC3-6C7D9575D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728" y="4271991"/>
            <a:ext cx="1666875" cy="1809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D0936D-ABF5-62FC-69D8-1185935FFD69}"/>
              </a:ext>
            </a:extLst>
          </p:cNvPr>
          <p:cNvSpPr txBox="1"/>
          <p:nvPr/>
        </p:nvSpPr>
        <p:spPr>
          <a:xfrm>
            <a:off x="2996920" y="4175624"/>
            <a:ext cx="7583994" cy="1664366"/>
          </a:xfrm>
          <a:prstGeom prst="rect">
            <a:avLst/>
          </a:prstGeom>
          <a:noFill/>
        </p:spPr>
        <p:txBody>
          <a:bodyPr wrap="square" rtlCol="0">
            <a:spAutoFit/>
          </a:bodyPr>
          <a:lstStyle/>
          <a:p>
            <a:r>
              <a:rPr lang="en-US" sz="1600" dirty="0"/>
              <a:t>Pour les members, </a:t>
            </a:r>
            <a:r>
              <a:rPr lang="en-US" sz="1600" dirty="0" err="1"/>
              <a:t>n’hésitez</a:t>
            </a:r>
            <a:r>
              <a:rPr lang="en-US" sz="1600" dirty="0"/>
              <a:t> pas à demander au MBR de </a:t>
            </a:r>
            <a:r>
              <a:rPr lang="en-US" sz="1600" dirty="0" err="1"/>
              <a:t>vous</a:t>
            </a:r>
            <a:r>
              <a:rPr lang="en-US" sz="1600" dirty="0"/>
              <a:t> </a:t>
            </a:r>
            <a:r>
              <a:rPr lang="en-US" sz="1600" dirty="0" err="1"/>
              <a:t>accompagner</a:t>
            </a:r>
            <a:r>
              <a:rPr lang="en-US" sz="1600" dirty="0"/>
              <a:t> dans les </a:t>
            </a:r>
            <a:r>
              <a:rPr lang="en-US" sz="1600" dirty="0" err="1"/>
              <a:t>procédures</a:t>
            </a:r>
            <a:r>
              <a:rPr lang="en-US" sz="1600" dirty="0"/>
              <a:t> </a:t>
            </a:r>
            <a:r>
              <a:rPr lang="en-US" sz="1600" dirty="0" err="1"/>
              <a:t>d’enregistrement</a:t>
            </a:r>
            <a:r>
              <a:rPr lang="en-US" sz="1600" dirty="0"/>
              <a:t>:</a:t>
            </a:r>
          </a:p>
          <a:p>
            <a:pPr marL="908050" lvl="1" indent="-450850">
              <a:lnSpc>
                <a:spcPct val="90000"/>
              </a:lnSpc>
              <a:spcBef>
                <a:spcPts val="500"/>
              </a:spcBef>
              <a:buClr>
                <a:srgbClr val="D85424"/>
              </a:buClr>
              <a:buFont typeface="Wingdings" panose="05000000000000000000" pitchFamily="2" charset="2"/>
              <a:buChar char="Ø"/>
            </a:pPr>
            <a:r>
              <a:rPr lang="en-US" sz="1600" b="1" dirty="0" err="1">
                <a:latin typeface="Aptos Display" panose="020B0004020202020204" pitchFamily="34" charset="0"/>
                <a:cs typeface="Calibri" panose="020F0502020204030204" pitchFamily="34" charset="0"/>
              </a:rPr>
              <a:t>Déchets</a:t>
            </a:r>
            <a:r>
              <a:rPr lang="en-US" sz="1600" b="1" dirty="0">
                <a:latin typeface="Aptos Display" panose="020B0004020202020204" pitchFamily="34" charset="0"/>
                <a:cs typeface="Calibri" panose="020F0502020204030204" pitchFamily="34" charset="0"/>
              </a:rPr>
              <a:t> de verdure</a:t>
            </a:r>
            <a:r>
              <a:rPr lang="en-US" sz="1600" dirty="0">
                <a:latin typeface="Aptos Display" panose="020B0004020202020204" pitchFamily="34" charset="0"/>
                <a:cs typeface="Calibri" panose="020F0502020204030204" pitchFamily="34" charset="0"/>
              </a:rPr>
              <a:t>: nouvelle </a:t>
            </a:r>
            <a:r>
              <a:rPr lang="en-US" sz="1600" dirty="0" err="1">
                <a:latin typeface="Aptos Display" panose="020B0004020202020204" pitchFamily="34" charset="0"/>
                <a:cs typeface="Calibri" panose="020F0502020204030204" pitchFamily="34" charset="0"/>
              </a:rPr>
              <a:t>aire</a:t>
            </a:r>
            <a:r>
              <a:rPr lang="en-US" sz="1600" dirty="0">
                <a:latin typeface="Aptos Display" panose="020B0004020202020204" pitchFamily="34" charset="0"/>
                <a:cs typeface="Calibri" panose="020F0502020204030204" pitchFamily="34" charset="0"/>
              </a:rPr>
              <a:t> de </a:t>
            </a:r>
            <a:r>
              <a:rPr lang="en-US" sz="1600" dirty="0" err="1">
                <a:latin typeface="Aptos Display" panose="020B0004020202020204" pitchFamily="34" charset="0"/>
                <a:cs typeface="Calibri" panose="020F0502020204030204" pitchFamily="34" charset="0"/>
              </a:rPr>
              <a:t>collecte</a:t>
            </a:r>
            <a:r>
              <a:rPr lang="en-US" sz="1600" dirty="0">
                <a:latin typeface="Aptos Display" panose="020B0004020202020204" pitchFamily="34" charset="0"/>
                <a:cs typeface="Calibri" panose="020F0502020204030204" pitchFamily="34" charset="0"/>
              </a:rPr>
              <a:t>, transport</a:t>
            </a:r>
            <a:endParaRPr lang="fr-FR" sz="1600" dirty="0">
              <a:latin typeface="Aptos Display" panose="020B0004020202020204" pitchFamily="34" charset="0"/>
              <a:cs typeface="Calibri" panose="020F0502020204030204" pitchFamily="34" charset="0"/>
            </a:endParaRPr>
          </a:p>
          <a:p>
            <a:pPr marL="908050" lvl="1" indent="-450850">
              <a:lnSpc>
                <a:spcPct val="90000"/>
              </a:lnSpc>
              <a:spcBef>
                <a:spcPts val="500"/>
              </a:spcBef>
              <a:buClr>
                <a:srgbClr val="D85424"/>
              </a:buClr>
              <a:buFont typeface="Wingdings" panose="05000000000000000000" pitchFamily="2" charset="2"/>
              <a:buChar char="Ø"/>
            </a:pPr>
            <a:r>
              <a:rPr lang="fr-FR" sz="1600" b="1" dirty="0">
                <a:latin typeface="Aptos Display" panose="020B0004020202020204" pitchFamily="34" charset="0"/>
                <a:cs typeface="Calibri" panose="020F0502020204030204" pitchFamily="34" charset="0"/>
              </a:rPr>
              <a:t>Coupes de haies</a:t>
            </a:r>
            <a:r>
              <a:rPr lang="fr-FR" sz="1600" dirty="0">
                <a:latin typeface="Aptos Display" panose="020B0004020202020204" pitchFamily="34" charset="0"/>
                <a:cs typeface="Calibri" panose="020F0502020204030204" pitchFamily="34" charset="0"/>
              </a:rPr>
              <a:t>: collecteur, broyeur, aire de collecte</a:t>
            </a:r>
          </a:p>
          <a:p>
            <a:pPr marL="908050" lvl="1" indent="-450850">
              <a:lnSpc>
                <a:spcPct val="90000"/>
              </a:lnSpc>
              <a:spcBef>
                <a:spcPts val="500"/>
              </a:spcBef>
              <a:buClr>
                <a:srgbClr val="D85424"/>
              </a:buClr>
              <a:buFont typeface="Wingdings" panose="05000000000000000000" pitchFamily="2" charset="2"/>
              <a:buChar char="Ø"/>
            </a:pPr>
            <a:r>
              <a:rPr lang="fr-FR" sz="1600" b="1" dirty="0">
                <a:latin typeface="Aptos Display" panose="020B0004020202020204" pitchFamily="34" charset="0"/>
                <a:cs typeface="Calibri" panose="020F0502020204030204" pitchFamily="34" charset="0"/>
              </a:rPr>
              <a:t>Déchets provenant des propres activités</a:t>
            </a:r>
            <a:r>
              <a:rPr lang="fr-FR" sz="1600" dirty="0">
                <a:latin typeface="Aptos Display" panose="020B0004020202020204" pitchFamily="34" charset="0"/>
                <a:cs typeface="Calibri" panose="020F0502020204030204" pitchFamily="34" charset="0"/>
              </a:rPr>
              <a:t>: collecte des bâches pour </a:t>
            </a:r>
            <a:r>
              <a:rPr lang="fr-FR" sz="1600" dirty="0">
                <a:solidFill>
                  <a:srgbClr val="1F1F1F"/>
                </a:solidFill>
                <a:latin typeface="Google Sans"/>
              </a:rPr>
              <a:t>silos, collecte de poteaux</a:t>
            </a:r>
            <a:endParaRPr lang="en-US" sz="1600" dirty="0"/>
          </a:p>
        </p:txBody>
      </p:sp>
    </p:spTree>
    <p:extLst>
      <p:ext uri="{BB962C8B-B14F-4D97-AF65-F5344CB8AC3E}">
        <p14:creationId xmlns:p14="http://schemas.microsoft.com/office/powerpoint/2010/main" val="13449778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8CD5FD-035F-FB76-C032-45AB9157392C}"/>
              </a:ext>
            </a:extLst>
          </p:cNvPr>
          <p:cNvSpPr/>
          <p:nvPr/>
        </p:nvSpPr>
        <p:spPr>
          <a:xfrm>
            <a:off x="1046419" y="2217147"/>
            <a:ext cx="9735187" cy="2646878"/>
          </a:xfrm>
          <a:prstGeom prst="rect">
            <a:avLst/>
          </a:prstGeom>
        </p:spPr>
        <p:txBody>
          <a:bodyPr wrap="square">
            <a:spAutoFit/>
          </a:bodyPr>
          <a:lstStyle/>
          <a:p>
            <a:pPr lvl="1" indent="-457200" fontAlgn="base">
              <a:spcBef>
                <a:spcPts val="1000"/>
              </a:spcBef>
              <a:spcAft>
                <a:spcPts val="600"/>
              </a:spcAft>
              <a:buClr>
                <a:srgbClr val="D85424"/>
              </a:buClr>
              <a:buSzPct val="100000"/>
              <a:buFont typeface="Wingdings" panose="05000000000000000000" pitchFamily="2" charset="2"/>
              <a:buChar char="§"/>
              <a:tabLst>
                <a:tab pos="361950" algn="l"/>
              </a:tabLst>
              <a:defRPr/>
            </a:pPr>
            <a:r>
              <a:rPr lang="fr-FR" dirty="0">
                <a:latin typeface="Aptos Display" panose="020B0004020202020204" pitchFamily="34" charset="0"/>
                <a:cs typeface="Calibri" panose="020F0502020204030204" pitchFamily="34" charset="0"/>
              </a:rPr>
              <a:t>Pas assez d’exemplaires</a:t>
            </a:r>
            <a:r>
              <a:rPr lang="fr-FR" sz="1600" dirty="0">
                <a:latin typeface="Aptos Display" panose="020B0004020202020204" pitchFamily="34" charset="0"/>
                <a:cs typeface="Calibri" panose="020F0502020204030204" pitchFamily="34" charset="0"/>
              </a:rPr>
              <a:t>: </a:t>
            </a:r>
          </a:p>
          <a:p>
            <a:pPr lvl="2" indent="-457200" fontAlgn="base">
              <a:spcBef>
                <a:spcPts val="1000"/>
              </a:spcBef>
              <a:spcAft>
                <a:spcPts val="600"/>
              </a:spcAft>
              <a:buClr>
                <a:srgbClr val="D85424"/>
              </a:buClr>
              <a:buSzPct val="100000"/>
              <a:buFont typeface="Aptos Display" panose="020B0004020202020204" pitchFamily="34" charset="0"/>
              <a:buChar char="-"/>
              <a:tabLst>
                <a:tab pos="361950" algn="l"/>
              </a:tabLst>
              <a:defRPr/>
            </a:pPr>
            <a:r>
              <a:rPr lang="fr-FR" sz="1600" dirty="0">
                <a:latin typeface="Aptos Display" panose="020B0004020202020204" pitchFamily="34" charset="0"/>
                <a:cs typeface="Calibri" panose="020F0502020204030204" pitchFamily="34" charset="0"/>
              </a:rPr>
              <a:t>R</a:t>
            </a:r>
            <a:r>
              <a:rPr lang="fr-FR" sz="1600" dirty="0">
                <a:latin typeface="Aptos Display" panose="020B0004020202020204" pitchFamily="34" charset="0"/>
                <a:cs typeface="Calibri" panose="020F0502020204030204" pitchFamily="34" charset="0"/>
                <a:sym typeface="Wingdings" panose="05000000000000000000" pitchFamily="2" charset="2"/>
              </a:rPr>
              <a:t>éclamation d’exemplaires, mise en suspens de la demande</a:t>
            </a:r>
          </a:p>
          <a:p>
            <a:pPr lvl="1" indent="-457200" fontAlgn="base">
              <a:spcBef>
                <a:spcPts val="1000"/>
              </a:spcBef>
              <a:spcAft>
                <a:spcPts val="600"/>
              </a:spcAft>
              <a:buClr>
                <a:srgbClr val="D85424"/>
              </a:buClr>
              <a:buSzPct val="100000"/>
              <a:buFont typeface="Wingdings" panose="05000000000000000000" pitchFamily="2" charset="2"/>
              <a:buChar char="§"/>
              <a:tabLst>
                <a:tab pos="361950" algn="l"/>
              </a:tabLst>
              <a:defRPr/>
            </a:pPr>
            <a:r>
              <a:rPr lang="fr-FR" dirty="0">
                <a:latin typeface="Aptos Display" panose="020B0004020202020204" pitchFamily="34" charset="0"/>
                <a:cs typeface="Calibri" panose="020F0502020204030204" pitchFamily="34" charset="0"/>
              </a:rPr>
              <a:t>Absence d’informations requises, absence de pièces requises:</a:t>
            </a:r>
          </a:p>
          <a:p>
            <a:pPr lvl="2" indent="-457200" fontAlgn="base">
              <a:spcBef>
                <a:spcPts val="1000"/>
              </a:spcBef>
              <a:spcAft>
                <a:spcPts val="600"/>
              </a:spcAft>
              <a:buClr>
                <a:srgbClr val="D85424"/>
              </a:buClr>
              <a:buSzPct val="100000"/>
              <a:buFont typeface="Aptos Display" panose="020B0004020202020204" pitchFamily="34" charset="0"/>
              <a:buChar char="-"/>
              <a:tabLst>
                <a:tab pos="361950" algn="l"/>
              </a:tabLst>
              <a:defRPr/>
            </a:pPr>
            <a:r>
              <a:rPr lang="fr-FR" sz="1600" dirty="0">
                <a:latin typeface="Aptos Display" panose="020B0004020202020204" pitchFamily="34" charset="0"/>
                <a:cs typeface="Calibri" panose="020F0502020204030204" pitchFamily="34" charset="0"/>
                <a:sym typeface="Wingdings" panose="05000000000000000000" pitchFamily="2" charset="2"/>
              </a:rPr>
              <a:t>la demande n’est pas complète, demande d’informations supplémentaires, mise en suspens de la demande</a:t>
            </a:r>
          </a:p>
          <a:p>
            <a:pPr marL="455250" indent="-457200" eaLnBrk="1" hangingPunct="1">
              <a:spcBef>
                <a:spcPts val="600"/>
              </a:spcBef>
              <a:buClr>
                <a:srgbClr val="FF0000"/>
              </a:buClr>
              <a:buFont typeface="+mj-lt"/>
              <a:buAutoNum type="alphaLcParenR"/>
              <a:tabLst>
                <a:tab pos="361950" algn="l"/>
              </a:tabLst>
              <a:defRPr/>
            </a:pPr>
            <a:endParaRPr lang="fr-LU" sz="1600" dirty="0">
              <a:latin typeface="Aptos Display" panose="020B0004020202020204" pitchFamily="34" charset="0"/>
              <a:cs typeface="Arial" panose="020B0604020202020204" pitchFamily="34" charset="0"/>
            </a:endParaRPr>
          </a:p>
          <a:p>
            <a:pPr marL="1176338" indent="-457200" eaLnBrk="1" hangingPunct="1">
              <a:buClr>
                <a:srgbClr val="FF0000"/>
              </a:buClr>
              <a:buFont typeface="+mj-lt"/>
              <a:buAutoNum type="alphaLcParenR"/>
              <a:defRPr/>
            </a:pPr>
            <a:endParaRPr lang="fr-LU" sz="1600" dirty="0">
              <a:latin typeface="Aptos Display" panose="020B0004020202020204" pitchFamily="34" charset="0"/>
              <a:cs typeface="Arial" panose="020B0604020202020204" pitchFamily="34" charset="0"/>
              <a:sym typeface="Wingdings" panose="05000000000000000000" pitchFamily="2" charset="2"/>
            </a:endParaRPr>
          </a:p>
        </p:txBody>
      </p:sp>
      <p:sp>
        <p:nvSpPr>
          <p:cNvPr id="2" name="Title 1">
            <a:extLst>
              <a:ext uri="{FF2B5EF4-FFF2-40B4-BE49-F238E27FC236}">
                <a16:creationId xmlns:a16="http://schemas.microsoft.com/office/drawing/2014/main" id="{431B51EB-3CC2-0A95-4F89-CEB390519098}"/>
              </a:ext>
            </a:extLst>
          </p:cNvPr>
          <p:cNvSpPr>
            <a:spLocks noGrp="1"/>
          </p:cNvSpPr>
          <p:nvPr>
            <p:ph type="title"/>
          </p:nvPr>
        </p:nvSpPr>
        <p:spPr>
          <a:xfrm>
            <a:off x="921728" y="729151"/>
            <a:ext cx="9735187" cy="708978"/>
          </a:xfrm>
        </p:spPr>
        <p:txBody>
          <a:bodyPr>
            <a:noAutofit/>
          </a:bodyPr>
          <a:lstStyle/>
          <a:p>
            <a:pPr>
              <a:lnSpc>
                <a:spcPct val="107000"/>
              </a:lnSpc>
              <a:spcAft>
                <a:spcPts val="800"/>
              </a:spcAft>
            </a:pPr>
            <a:r>
              <a:rPr lang="fr-FR" sz="4000" cap="all" dirty="0"/>
              <a:t>Attention lors de l’introduction d’une demande</a:t>
            </a:r>
          </a:p>
        </p:txBody>
      </p:sp>
    </p:spTree>
    <p:extLst>
      <p:ext uri="{BB962C8B-B14F-4D97-AF65-F5344CB8AC3E}">
        <p14:creationId xmlns:p14="http://schemas.microsoft.com/office/powerpoint/2010/main" val="3062222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p:txBody>
          <a:bodyPr>
            <a:normAutofit/>
          </a:bodyPr>
          <a:lstStyle/>
          <a:p>
            <a:r>
              <a:rPr lang="en-US" sz="4400" cap="all" dirty="0" err="1"/>
              <a:t>Caducité</a:t>
            </a:r>
            <a:r>
              <a:rPr lang="en-US" sz="4400" cap="all" dirty="0"/>
              <a:t> </a:t>
            </a:r>
            <a:r>
              <a:rPr lang="en-US" sz="4400" cap="all" dirty="0" err="1"/>
              <a:t>d’une</a:t>
            </a:r>
            <a:r>
              <a:rPr lang="en-US" sz="4400" cap="all" dirty="0"/>
              <a:t> </a:t>
            </a:r>
            <a:r>
              <a:rPr lang="en-US" sz="4400" cap="all" dirty="0" err="1"/>
              <a:t>autorisation</a:t>
            </a:r>
            <a:endParaRPr lang="en-US" sz="4400" cap="all" dirty="0"/>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22338" y="1656523"/>
            <a:ext cx="9786937" cy="4492486"/>
          </a:xfrm>
        </p:spPr>
        <p:txBody>
          <a:bodyPr>
            <a:normAutofit/>
          </a:bodyPr>
          <a:lstStyle/>
          <a:p>
            <a:pPr marL="357188" indent="-357188">
              <a:buFont typeface="Wingdings" panose="05000000000000000000" pitchFamily="2" charset="2"/>
              <a:buChar char="Ø"/>
            </a:pPr>
            <a:r>
              <a:rPr lang="en-US" sz="1800" dirty="0"/>
              <a:t>Une nouvelle </a:t>
            </a:r>
            <a:r>
              <a:rPr lang="en-US" sz="1800" dirty="0" err="1"/>
              <a:t>autorisation</a:t>
            </a:r>
            <a:r>
              <a:rPr lang="en-US" sz="1800" dirty="0"/>
              <a:t> </a:t>
            </a:r>
            <a:r>
              <a:rPr lang="en-US" sz="1800" dirty="0" err="1"/>
              <a:t>est</a:t>
            </a:r>
            <a:r>
              <a:rPr lang="en-US" sz="1800" dirty="0"/>
              <a:t> </a:t>
            </a:r>
            <a:r>
              <a:rPr lang="en-US" sz="1800" dirty="0" err="1"/>
              <a:t>nécessaire</a:t>
            </a:r>
            <a:r>
              <a:rPr lang="en-US" sz="1800" dirty="0"/>
              <a:t> </a:t>
            </a:r>
            <a:r>
              <a:rPr lang="en-US" sz="1800" dirty="0" err="1"/>
              <a:t>lorsque</a:t>
            </a:r>
            <a:r>
              <a:rPr lang="en-US" sz="1800" dirty="0"/>
              <a:t> </a:t>
            </a:r>
            <a:r>
              <a:rPr lang="en-US" sz="1800" dirty="0" err="1"/>
              <a:t>l’établissement</a:t>
            </a:r>
            <a:r>
              <a:rPr lang="en-US" sz="1800" dirty="0"/>
              <a:t> :</a:t>
            </a:r>
          </a:p>
          <a:p>
            <a:pPr marL="736600" lvl="1" indent="-285750">
              <a:buFont typeface="Aptos Display" panose="020B0004020202020204" pitchFamily="34" charset="0"/>
              <a:buChar char="-"/>
            </a:pPr>
            <a:r>
              <a:rPr lang="en-US" sz="1700" dirty="0" err="1"/>
              <a:t>n’a</a:t>
            </a:r>
            <a:r>
              <a:rPr lang="en-US" sz="1700" dirty="0"/>
              <a:t> pas </a:t>
            </a:r>
            <a:r>
              <a:rPr lang="en-US" sz="1700" dirty="0" err="1"/>
              <a:t>été</a:t>
            </a:r>
            <a:r>
              <a:rPr lang="en-US" sz="1700" dirty="0"/>
              <a:t> mis </a:t>
            </a:r>
            <a:r>
              <a:rPr lang="en-US" sz="1700" dirty="0" err="1"/>
              <a:t>en</a:t>
            </a:r>
            <a:r>
              <a:rPr lang="en-US" sz="1700" dirty="0"/>
              <a:t> </a:t>
            </a:r>
            <a:r>
              <a:rPr lang="en-US" sz="1700" dirty="0" err="1"/>
              <a:t>activité</a:t>
            </a:r>
            <a:r>
              <a:rPr lang="en-US" sz="1700" dirty="0"/>
              <a:t> dans le </a:t>
            </a:r>
            <a:r>
              <a:rPr lang="en-US" sz="1700" dirty="0" err="1"/>
              <a:t>délai</a:t>
            </a:r>
            <a:r>
              <a:rPr lang="en-US" sz="1700" dirty="0"/>
              <a:t> </a:t>
            </a:r>
            <a:r>
              <a:rPr lang="en-US" sz="1700" dirty="0" err="1"/>
              <a:t>fixé</a:t>
            </a:r>
            <a:r>
              <a:rPr lang="en-US" sz="1700" dirty="0"/>
              <a:t> par </a:t>
            </a:r>
            <a:r>
              <a:rPr lang="en-US" sz="1700" dirty="0" err="1"/>
              <a:t>l’autorisation</a:t>
            </a:r>
            <a:r>
              <a:rPr lang="en-US" sz="1700" dirty="0"/>
              <a:t> ;</a:t>
            </a:r>
          </a:p>
          <a:p>
            <a:pPr marL="736600" lvl="1" indent="-285750">
              <a:buFont typeface="Aptos Display" panose="020B0004020202020204" pitchFamily="34" charset="0"/>
              <a:buChar char="-"/>
            </a:pPr>
            <a:r>
              <a:rPr lang="en-US" sz="1700" dirty="0"/>
              <a:t>a </a:t>
            </a:r>
            <a:r>
              <a:rPr lang="en-US" sz="1700" dirty="0" err="1"/>
              <a:t>chômé</a:t>
            </a:r>
            <a:r>
              <a:rPr lang="en-US" sz="1700" dirty="0"/>
              <a:t> pendant 3 </a:t>
            </a:r>
            <a:r>
              <a:rPr lang="en-US" sz="1700" dirty="0" err="1"/>
              <a:t>années</a:t>
            </a:r>
            <a:r>
              <a:rPr lang="en-US" sz="1700" dirty="0"/>
              <a:t> consecutives ;</a:t>
            </a:r>
          </a:p>
          <a:p>
            <a:pPr marL="736600" lvl="1" indent="-285750">
              <a:buFont typeface="Aptos Display" panose="020B0004020202020204" pitchFamily="34" charset="0"/>
              <a:buChar char="-"/>
            </a:pPr>
            <a:r>
              <a:rPr lang="en-US" sz="1700" dirty="0"/>
              <a:t>a </a:t>
            </a:r>
            <a:r>
              <a:rPr lang="en-US" sz="1700" dirty="0" err="1"/>
              <a:t>été</a:t>
            </a:r>
            <a:r>
              <a:rPr lang="en-US" sz="1700" dirty="0"/>
              <a:t> </a:t>
            </a:r>
            <a:r>
              <a:rPr lang="en-US" sz="1700" dirty="0" err="1"/>
              <a:t>détruit</a:t>
            </a:r>
            <a:r>
              <a:rPr lang="en-US" sz="1700" dirty="0"/>
              <a:t> </a:t>
            </a:r>
            <a:r>
              <a:rPr lang="en-US" sz="1700" dirty="0" err="1"/>
              <a:t>ou</a:t>
            </a:r>
            <a:r>
              <a:rPr lang="en-US" sz="1700" dirty="0"/>
              <a:t> mis hors usage par un accident </a:t>
            </a:r>
            <a:r>
              <a:rPr lang="en-US" sz="1700" dirty="0" err="1"/>
              <a:t>quelconque</a:t>
            </a:r>
            <a:r>
              <a:rPr lang="en-US" sz="1700" dirty="0"/>
              <a:t>.</a:t>
            </a:r>
          </a:p>
          <a:p>
            <a:pPr marL="450850" lvl="1" indent="0">
              <a:buNone/>
            </a:pPr>
            <a:r>
              <a:rPr lang="en-US" sz="1600" dirty="0"/>
              <a:t>[Art. 20 de la </a:t>
            </a:r>
            <a:r>
              <a:rPr lang="en-US" sz="1600" dirty="0" err="1"/>
              <a:t>loi</a:t>
            </a:r>
            <a:r>
              <a:rPr lang="en-US" sz="1600" dirty="0"/>
              <a:t> </a:t>
            </a:r>
            <a:r>
              <a:rPr lang="fr-FR" sz="1600" dirty="0"/>
              <a:t>« commodo </a:t>
            </a:r>
            <a:r>
              <a:rPr lang="en-US" sz="1700" dirty="0"/>
              <a:t>]</a:t>
            </a:r>
          </a:p>
          <a:p>
            <a:pPr>
              <a:spcAft>
                <a:spcPts val="600"/>
              </a:spcAft>
            </a:pPr>
            <a:endParaRPr lang="fr-FR" sz="2000" dirty="0"/>
          </a:p>
          <a:p>
            <a:pPr marL="450850" indent="-450850">
              <a:lnSpc>
                <a:spcPct val="120000"/>
              </a:lnSpc>
              <a:buFont typeface="Wingdings" panose="05000000000000000000" pitchFamily="2" charset="2"/>
              <a:buChar char="Ø"/>
            </a:pPr>
            <a:r>
              <a:rPr lang="en-US" sz="1800" dirty="0"/>
              <a:t>Dans le cadre d’un </a:t>
            </a:r>
            <a:r>
              <a:rPr lang="en-US" sz="1800" dirty="0" err="1"/>
              <a:t>changement</a:t>
            </a:r>
            <a:r>
              <a:rPr lang="en-US" sz="1800" dirty="0"/>
              <a:t> de </a:t>
            </a:r>
            <a:r>
              <a:rPr lang="en-US" sz="1800" dirty="0" err="1"/>
              <a:t>classe</a:t>
            </a:r>
            <a:r>
              <a:rPr lang="en-US" sz="1800" dirty="0"/>
              <a:t> </a:t>
            </a:r>
            <a:br>
              <a:rPr lang="en-US" sz="1800" dirty="0"/>
            </a:br>
            <a:r>
              <a:rPr lang="en-US" sz="1600" dirty="0"/>
              <a:t>[Art. 31 – Dispositions </a:t>
            </a:r>
            <a:r>
              <a:rPr lang="en-US" sz="1600" dirty="0" err="1"/>
              <a:t>transitoires</a:t>
            </a:r>
            <a:r>
              <a:rPr lang="en-US" sz="1600" dirty="0"/>
              <a:t>, </a:t>
            </a:r>
            <a:r>
              <a:rPr lang="en-US" sz="1600" dirty="0" err="1"/>
              <a:t>loi</a:t>
            </a:r>
            <a:r>
              <a:rPr lang="en-US" sz="1600" dirty="0"/>
              <a:t> </a:t>
            </a:r>
            <a:r>
              <a:rPr lang="fr-FR" sz="1600" dirty="0"/>
              <a:t>« commodo »</a:t>
            </a:r>
            <a:r>
              <a:rPr lang="en-US" sz="1600" dirty="0"/>
              <a:t>]</a:t>
            </a:r>
          </a:p>
          <a:p>
            <a:pPr marL="450850" indent="-450850">
              <a:buFont typeface="Wingdings" panose="05000000000000000000" pitchFamily="2" charset="2"/>
              <a:buChar char="Ø"/>
            </a:pPr>
            <a:endParaRPr lang="en-US" sz="1800" dirty="0"/>
          </a:p>
          <a:p>
            <a:pPr marL="450850" lvl="0" indent="-450850">
              <a:lnSpc>
                <a:spcPct val="120000"/>
              </a:lnSpc>
              <a:buClr>
                <a:srgbClr val="FF0000"/>
              </a:buClr>
              <a:buFont typeface="Wingdings" panose="05000000000000000000" pitchFamily="2" charset="2"/>
              <a:buChar char="Ø"/>
            </a:pPr>
            <a:r>
              <a:rPr lang="en-US" sz="1800" dirty="0"/>
              <a:t>Fin de </a:t>
            </a:r>
            <a:r>
              <a:rPr lang="en-US" sz="1800" dirty="0" err="1"/>
              <a:t>validité</a:t>
            </a:r>
            <a:r>
              <a:rPr lang="en-US" sz="1800" dirty="0"/>
              <a:t> de </a:t>
            </a:r>
            <a:r>
              <a:rPr lang="en-US" sz="1800" dirty="0" err="1"/>
              <a:t>l’autorisation</a:t>
            </a:r>
            <a:r>
              <a:rPr lang="en-US" sz="1800" dirty="0"/>
              <a:t> (</a:t>
            </a:r>
            <a:r>
              <a:rPr lang="en-US" sz="1800" dirty="0" err="1"/>
              <a:t>p.ex</a:t>
            </a:r>
            <a:r>
              <a:rPr lang="en-US" sz="1800" dirty="0"/>
              <a:t>. </a:t>
            </a:r>
            <a:r>
              <a:rPr lang="en-US" sz="1800" dirty="0" err="1"/>
              <a:t>validité</a:t>
            </a:r>
            <a:r>
              <a:rPr lang="en-US" sz="1800" dirty="0"/>
              <a:t> de 15 </a:t>
            </a:r>
            <a:r>
              <a:rPr lang="en-US" sz="1800" dirty="0" err="1"/>
              <a:t>ans</a:t>
            </a:r>
            <a:r>
              <a:rPr lang="en-US" sz="1800" dirty="0"/>
              <a:t> </a:t>
            </a:r>
            <a:r>
              <a:rPr lang="en-US" sz="1800" dirty="0" err="1"/>
              <a:t>prescrite</a:t>
            </a:r>
            <a:r>
              <a:rPr lang="en-US" sz="1800" dirty="0"/>
              <a:t> dans </a:t>
            </a:r>
            <a:r>
              <a:rPr lang="en-US" sz="1800" dirty="0" err="1"/>
              <a:t>l’autorisation</a:t>
            </a:r>
            <a:r>
              <a:rPr lang="en-US" sz="1800" dirty="0"/>
              <a:t>)</a:t>
            </a:r>
          </a:p>
          <a:p>
            <a:endParaRPr lang="en-US" dirty="0"/>
          </a:p>
        </p:txBody>
      </p:sp>
    </p:spTree>
    <p:extLst>
      <p:ext uri="{BB962C8B-B14F-4D97-AF65-F5344CB8AC3E}">
        <p14:creationId xmlns:p14="http://schemas.microsoft.com/office/powerpoint/2010/main" val="3120283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EC3E3-3939-93A8-BB7C-5292D4D1A872}"/>
              </a:ext>
            </a:extLst>
          </p:cNvPr>
          <p:cNvSpPr>
            <a:spLocks noGrp="1"/>
          </p:cNvSpPr>
          <p:nvPr>
            <p:ph type="title"/>
          </p:nvPr>
        </p:nvSpPr>
        <p:spPr>
          <a:xfrm>
            <a:off x="888782" y="1420932"/>
            <a:ext cx="9786936" cy="708978"/>
          </a:xfrm>
        </p:spPr>
        <p:txBody>
          <a:bodyPr>
            <a:noAutofit/>
          </a:bodyPr>
          <a:lstStyle/>
          <a:p>
            <a:r>
              <a:rPr lang="fr-FR" sz="2400" dirty="0">
                <a:latin typeface="Aptos" panose="020B0004020202020204" pitchFamily="34" charset="0"/>
                <a:cs typeface="Arial" panose="020B0604020202020204" pitchFamily="34" charset="0"/>
              </a:rPr>
              <a:t>ATTENTION</a:t>
            </a:r>
            <a:endParaRPr lang="en-US" sz="2400" dirty="0">
              <a:latin typeface="Aptos" panose="020B0004020202020204" pitchFamily="34" charset="0"/>
            </a:endParaRPr>
          </a:p>
        </p:txBody>
      </p:sp>
      <p:sp>
        <p:nvSpPr>
          <p:cNvPr id="8" name="Content Placeholder 7">
            <a:extLst>
              <a:ext uri="{FF2B5EF4-FFF2-40B4-BE49-F238E27FC236}">
                <a16:creationId xmlns:a16="http://schemas.microsoft.com/office/drawing/2014/main" id="{C881F7E8-3CC9-B98E-ABE0-C41888231C80}"/>
              </a:ext>
            </a:extLst>
          </p:cNvPr>
          <p:cNvSpPr>
            <a:spLocks noGrp="1"/>
          </p:cNvSpPr>
          <p:nvPr>
            <p:ph sz="quarter" idx="12"/>
          </p:nvPr>
        </p:nvSpPr>
        <p:spPr>
          <a:xfrm>
            <a:off x="922338" y="1766186"/>
            <a:ext cx="9786937" cy="3895706"/>
          </a:xfrm>
        </p:spPr>
        <p:txBody>
          <a:bodyPr>
            <a:normAutofit/>
          </a:bodyPr>
          <a:lstStyle/>
          <a:p>
            <a:pPr marL="0" lvl="1" indent="0">
              <a:lnSpc>
                <a:spcPct val="120000"/>
              </a:lnSpc>
              <a:spcAft>
                <a:spcPts val="600"/>
              </a:spcAft>
              <a:buClr>
                <a:schemeClr val="accent2"/>
              </a:buClr>
              <a:buNone/>
            </a:pPr>
            <a:r>
              <a:rPr lang="fr-FR" sz="1800" dirty="0">
                <a:latin typeface="Aptos" panose="020B0004020202020204" pitchFamily="34" charset="0"/>
                <a:cs typeface="Arial" panose="020B0604020202020204" pitchFamily="34" charset="0"/>
              </a:rPr>
              <a:t>Sans préjudice d’autres autorisations requises, la construction et la mise en exploitation d’établissements classés ne peuvent être entamées qu’après la délivrance des autorisations requises par la loi, ainsi que des autorisations du bourgmestre requises par application de l’article 37 de la loi modifiée du 19 juillet 2004 concernant l’aménagement communal et le développement urbain. </a:t>
            </a:r>
            <a:r>
              <a:rPr lang="fr-FR" sz="1200" dirty="0">
                <a:latin typeface="Aptos" panose="020B0004020202020204" pitchFamily="34" charset="0"/>
                <a:cs typeface="Arial" panose="020B0604020202020204" pitchFamily="34" charset="0"/>
              </a:rPr>
              <a:t>(art. 17.1)</a:t>
            </a:r>
          </a:p>
          <a:p>
            <a:pPr marL="0" indent="0">
              <a:lnSpc>
                <a:spcPct val="120000"/>
              </a:lnSpc>
              <a:spcAft>
                <a:spcPts val="600"/>
              </a:spcAft>
              <a:buClr>
                <a:srgbClr val="F28C3E"/>
              </a:buClr>
              <a:buNone/>
            </a:pPr>
            <a:endParaRPr lang="fr-FR" sz="2200" dirty="0">
              <a:latin typeface="Aptos" panose="020B0004020202020204" pitchFamily="34" charset="0"/>
              <a:cs typeface="Arial" panose="020B0604020202020204" pitchFamily="34" charset="0"/>
            </a:endParaRPr>
          </a:p>
          <a:p>
            <a:pPr marL="0" indent="0">
              <a:buNone/>
            </a:pPr>
            <a:endParaRPr lang="en-US" dirty="0"/>
          </a:p>
        </p:txBody>
      </p:sp>
      <p:sp>
        <p:nvSpPr>
          <p:cNvPr id="4" name="Date Placeholder 2">
            <a:extLst>
              <a:ext uri="{FF2B5EF4-FFF2-40B4-BE49-F238E27FC236}">
                <a16:creationId xmlns:a16="http://schemas.microsoft.com/office/drawing/2014/main" id="{E96BE3E4-0C7A-CF79-A421-3F721B16EF0B}"/>
              </a:ext>
            </a:extLst>
          </p:cNvPr>
          <p:cNvSpPr>
            <a:spLocks noGrp="1"/>
          </p:cNvSpPr>
          <p:nvPr>
            <p:ph type="dt" sz="half" idx="2"/>
          </p:nvPr>
        </p:nvSpPr>
        <p:spPr>
          <a:xfrm>
            <a:off x="888782" y="824779"/>
            <a:ext cx="9210563" cy="312111"/>
          </a:xfrm>
        </p:spPr>
        <p:txBody>
          <a:bodyPr/>
          <a:lstStyle/>
          <a:p>
            <a:r>
              <a:rPr lang="fr-LU" sz="4000" dirty="0"/>
              <a:t>DEMANDE D’AUTORISATION</a:t>
            </a:r>
            <a:endParaRPr lang="fr-FR" sz="4000" dirty="0"/>
          </a:p>
        </p:txBody>
      </p:sp>
    </p:spTree>
    <p:extLst>
      <p:ext uri="{BB962C8B-B14F-4D97-AF65-F5344CB8AC3E}">
        <p14:creationId xmlns:p14="http://schemas.microsoft.com/office/powerpoint/2010/main" val="7560253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err="1"/>
              <a:t>Changement</a:t>
            </a:r>
            <a:r>
              <a:rPr lang="en-US" sz="4000" cap="all" dirty="0"/>
              <a:t> de </a:t>
            </a:r>
            <a:r>
              <a:rPr lang="en-US" sz="4000" cap="all" dirty="0" err="1"/>
              <a:t>classe</a:t>
            </a:r>
            <a:endParaRPr lang="fr-FR" sz="4000" cap="all" dirty="0"/>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761450" y="1513159"/>
            <a:ext cx="8382550" cy="522906"/>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D85424"/>
              </a:buClr>
            </a:pPr>
            <a:r>
              <a:rPr lang="en-US" sz="1700" dirty="0"/>
              <a:t>Nomenclature et classification de 2012 à 2019 :</a:t>
            </a:r>
          </a:p>
          <a:p>
            <a:pPr lvl="1">
              <a:buClr>
                <a:srgbClr val="D85424"/>
              </a:buClr>
              <a:buFont typeface="Wingdings" panose="05000000000000000000" pitchFamily="2" charset="2"/>
              <a:buChar char="Ø"/>
            </a:pPr>
            <a:endParaRPr lang="en-US" sz="900" b="1" dirty="0"/>
          </a:p>
        </p:txBody>
      </p:sp>
      <p:sp>
        <p:nvSpPr>
          <p:cNvPr id="6" name="Content Placeholder 7">
            <a:extLst>
              <a:ext uri="{FF2B5EF4-FFF2-40B4-BE49-F238E27FC236}">
                <a16:creationId xmlns:a16="http://schemas.microsoft.com/office/drawing/2014/main" id="{E112C636-C4CC-AB9D-8A1B-954370A7D6D6}"/>
              </a:ext>
            </a:extLst>
          </p:cNvPr>
          <p:cNvSpPr txBox="1">
            <a:spLocks/>
          </p:cNvSpPr>
          <p:nvPr/>
        </p:nvSpPr>
        <p:spPr>
          <a:xfrm>
            <a:off x="761450" y="3101008"/>
            <a:ext cx="9906550" cy="3154017"/>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C00000"/>
              </a:buClr>
            </a:pPr>
            <a:r>
              <a:rPr lang="en-US" sz="1700" dirty="0" err="1"/>
              <a:t>Étable</a:t>
            </a:r>
            <a:r>
              <a:rPr lang="en-US" sz="1700" dirty="0"/>
              <a:t> </a:t>
            </a:r>
            <a:r>
              <a:rPr lang="en-US" sz="1700" dirty="0" err="1"/>
              <a:t>d’une</a:t>
            </a:r>
            <a:r>
              <a:rPr lang="en-US" sz="1700" dirty="0"/>
              <a:t> </a:t>
            </a:r>
            <a:r>
              <a:rPr lang="en-US" sz="1700" dirty="0" err="1"/>
              <a:t>capacité</a:t>
            </a:r>
            <a:r>
              <a:rPr lang="en-US" sz="1700" dirty="0"/>
              <a:t> de 220 </a:t>
            </a:r>
            <a:r>
              <a:rPr lang="en-US" sz="1700" dirty="0" err="1"/>
              <a:t>bovins</a:t>
            </a:r>
            <a:r>
              <a:rPr lang="en-US" sz="1700" dirty="0"/>
              <a:t> - </a:t>
            </a:r>
            <a:r>
              <a:rPr lang="en-US" sz="1700" dirty="0" err="1"/>
              <a:t>Autorisation</a:t>
            </a:r>
            <a:r>
              <a:rPr lang="en-US" sz="1700" dirty="0"/>
              <a:t> du </a:t>
            </a:r>
            <a:r>
              <a:rPr lang="en-US" sz="1700" dirty="0" err="1"/>
              <a:t>bourgmestre</a:t>
            </a:r>
            <a:r>
              <a:rPr lang="en-US" sz="1700" dirty="0"/>
              <a:t> de 2014</a:t>
            </a:r>
            <a:br>
              <a:rPr lang="en-US" sz="1700" dirty="0"/>
            </a:br>
            <a:r>
              <a:rPr lang="fr-FR" sz="1700" dirty="0"/>
              <a:t>L’étable relève désormais de la classe 4. L’autorisation est </a:t>
            </a:r>
            <a:r>
              <a:rPr lang="fr-FR" sz="1700" b="1" dirty="0"/>
              <a:t>caduque</a:t>
            </a:r>
            <a:r>
              <a:rPr lang="fr-FR" sz="1700" dirty="0"/>
              <a:t> et l’étable doit être déclarée auprès de  l‘Administration de l'environnement (RGD « Secteur agricole »).</a:t>
            </a:r>
            <a:r>
              <a:rPr lang="en-US" sz="1700" dirty="0"/>
              <a:t> </a:t>
            </a:r>
          </a:p>
          <a:p>
            <a:pPr>
              <a:buClr>
                <a:srgbClr val="C00000"/>
              </a:buClr>
            </a:pPr>
            <a:endParaRPr lang="en-US" sz="1700" dirty="0"/>
          </a:p>
          <a:p>
            <a:pPr>
              <a:buClr>
                <a:srgbClr val="C00000"/>
              </a:buClr>
            </a:pPr>
            <a:r>
              <a:rPr lang="en-US" sz="1700" dirty="0" err="1">
                <a:ea typeface="+mn-ea"/>
                <a:cs typeface="+mn-cs"/>
              </a:rPr>
              <a:t>Étable</a:t>
            </a:r>
            <a:r>
              <a:rPr lang="en-US" sz="1700" dirty="0">
                <a:ea typeface="+mn-ea"/>
                <a:cs typeface="+mn-cs"/>
              </a:rPr>
              <a:t> </a:t>
            </a:r>
            <a:r>
              <a:rPr lang="en-US" sz="1700" dirty="0" err="1">
                <a:ea typeface="+mn-ea"/>
                <a:cs typeface="+mn-cs"/>
              </a:rPr>
              <a:t>d’une</a:t>
            </a:r>
            <a:r>
              <a:rPr lang="en-US" sz="1700" dirty="0">
                <a:ea typeface="+mn-ea"/>
                <a:cs typeface="+mn-cs"/>
              </a:rPr>
              <a:t> </a:t>
            </a:r>
            <a:r>
              <a:rPr lang="en-US" sz="1700" dirty="0" err="1">
                <a:ea typeface="+mn-ea"/>
                <a:cs typeface="+mn-cs"/>
              </a:rPr>
              <a:t>capacité</a:t>
            </a:r>
            <a:r>
              <a:rPr lang="en-US" sz="1700" dirty="0">
                <a:ea typeface="+mn-ea"/>
                <a:cs typeface="+mn-cs"/>
              </a:rPr>
              <a:t> de 310 </a:t>
            </a:r>
            <a:r>
              <a:rPr lang="en-US" sz="1700" dirty="0" err="1">
                <a:ea typeface="+mn-ea"/>
                <a:cs typeface="+mn-cs"/>
              </a:rPr>
              <a:t>bovins</a:t>
            </a:r>
            <a:r>
              <a:rPr lang="en-US" sz="1700" dirty="0">
                <a:ea typeface="+mn-ea"/>
                <a:cs typeface="+mn-cs"/>
              </a:rPr>
              <a:t> - </a:t>
            </a:r>
            <a:r>
              <a:rPr lang="en-US" sz="1700" dirty="0" err="1">
                <a:ea typeface="+mn-ea"/>
                <a:cs typeface="+mn-cs"/>
              </a:rPr>
              <a:t>Autorisation</a:t>
            </a:r>
            <a:r>
              <a:rPr lang="en-US" sz="1700" dirty="0">
                <a:ea typeface="+mn-ea"/>
                <a:cs typeface="+mn-cs"/>
              </a:rPr>
              <a:t> du </a:t>
            </a:r>
            <a:r>
              <a:rPr lang="en-US" sz="1700" dirty="0" err="1">
                <a:ea typeface="+mn-ea"/>
                <a:cs typeface="+mn-cs"/>
              </a:rPr>
              <a:t>bourgmestre</a:t>
            </a:r>
            <a:r>
              <a:rPr lang="en-US" sz="1700" dirty="0">
                <a:ea typeface="+mn-ea"/>
                <a:cs typeface="+mn-cs"/>
              </a:rPr>
              <a:t> de 2014</a:t>
            </a:r>
            <a:br>
              <a:rPr lang="en-US" sz="1700" dirty="0">
                <a:ea typeface="+mn-ea"/>
                <a:cs typeface="+mn-cs"/>
              </a:rPr>
            </a:br>
            <a:r>
              <a:rPr lang="en-US" sz="1700" dirty="0" err="1"/>
              <a:t>L’autorisation</a:t>
            </a:r>
            <a:r>
              <a:rPr lang="en-US" sz="1700" dirty="0"/>
              <a:t> du </a:t>
            </a:r>
            <a:r>
              <a:rPr lang="en-US" sz="1700" dirty="0" err="1"/>
              <a:t>bourgmestre</a:t>
            </a:r>
            <a:r>
              <a:rPr lang="en-US" sz="1700" dirty="0"/>
              <a:t> </a:t>
            </a:r>
            <a:r>
              <a:rPr lang="en-US" sz="1700" dirty="0" err="1"/>
              <a:t>reste</a:t>
            </a:r>
            <a:r>
              <a:rPr lang="en-US" sz="1700" dirty="0"/>
              <a:t> </a:t>
            </a:r>
            <a:r>
              <a:rPr lang="en-US" sz="1700" dirty="0" err="1"/>
              <a:t>valable</a:t>
            </a:r>
            <a:r>
              <a:rPr lang="en-US" sz="1700" dirty="0"/>
              <a:t> </a:t>
            </a:r>
            <a:r>
              <a:rPr lang="en-US" sz="1700" dirty="0" err="1"/>
              <a:t>si</a:t>
            </a:r>
            <a:r>
              <a:rPr lang="en-US" sz="1700" dirty="0"/>
              <a:t> </a:t>
            </a:r>
            <a:r>
              <a:rPr lang="en-US" sz="1700" dirty="0" err="1"/>
              <a:t>une</a:t>
            </a:r>
            <a:r>
              <a:rPr lang="en-US" sz="1700" dirty="0"/>
              <a:t> </a:t>
            </a:r>
            <a:r>
              <a:rPr lang="en-US" sz="1700" dirty="0" err="1"/>
              <a:t>copie</a:t>
            </a:r>
            <a:r>
              <a:rPr lang="en-US" sz="1700" dirty="0"/>
              <a:t> de </a:t>
            </a:r>
            <a:r>
              <a:rPr lang="en-US" sz="1700" dirty="0" err="1"/>
              <a:t>l’autorisation</a:t>
            </a:r>
            <a:r>
              <a:rPr lang="en-US" sz="1700" dirty="0"/>
              <a:t> a </a:t>
            </a:r>
            <a:r>
              <a:rPr lang="en-US" sz="1700" dirty="0" err="1"/>
              <a:t>été</a:t>
            </a:r>
            <a:r>
              <a:rPr lang="en-US" sz="1700" dirty="0"/>
              <a:t> </a:t>
            </a:r>
            <a:r>
              <a:rPr lang="en-US" sz="1700" dirty="0" err="1"/>
              <a:t>transmise</a:t>
            </a:r>
            <a:r>
              <a:rPr lang="en-US" sz="1700" dirty="0"/>
              <a:t> à </a:t>
            </a:r>
            <a:r>
              <a:rPr lang="en-US" sz="1700" dirty="0" err="1"/>
              <a:t>l’Administration</a:t>
            </a:r>
            <a:r>
              <a:rPr lang="en-US" sz="1700" dirty="0"/>
              <a:t> de </a:t>
            </a:r>
            <a:r>
              <a:rPr lang="en-US" sz="1700" dirty="0" err="1"/>
              <a:t>l’environnement</a:t>
            </a:r>
            <a:r>
              <a:rPr lang="en-US" sz="1700" dirty="0"/>
              <a:t> (par </a:t>
            </a:r>
            <a:r>
              <a:rPr lang="en-US" sz="1700" dirty="0" err="1"/>
              <a:t>l’exploitant</a:t>
            </a:r>
            <a:r>
              <a:rPr lang="en-US" sz="1700" dirty="0"/>
              <a:t> </a:t>
            </a:r>
            <a:r>
              <a:rPr lang="en-US" sz="1700" dirty="0" err="1"/>
              <a:t>ou</a:t>
            </a:r>
            <a:r>
              <a:rPr lang="en-US" sz="1700" dirty="0"/>
              <a:t> </a:t>
            </a:r>
            <a:r>
              <a:rPr lang="en-US" sz="1700" dirty="0" err="1"/>
              <a:t>l’administration</a:t>
            </a:r>
            <a:r>
              <a:rPr lang="en-US" sz="1700" dirty="0"/>
              <a:t> </a:t>
            </a:r>
            <a:r>
              <a:rPr lang="en-US" sz="1700" dirty="0" err="1"/>
              <a:t>communale</a:t>
            </a:r>
            <a:r>
              <a:rPr lang="en-US" sz="1700" dirty="0"/>
              <a:t>). </a:t>
            </a:r>
            <a:r>
              <a:rPr lang="en-US" sz="1700" dirty="0" err="1"/>
              <a:t>Sinon</a:t>
            </a:r>
            <a:r>
              <a:rPr lang="en-US" sz="1700" dirty="0"/>
              <a:t>, </a:t>
            </a:r>
            <a:r>
              <a:rPr lang="en-US" sz="1700" dirty="0" err="1"/>
              <a:t>l’autorisation</a:t>
            </a:r>
            <a:r>
              <a:rPr lang="en-US" sz="1700" dirty="0"/>
              <a:t> </a:t>
            </a:r>
            <a:r>
              <a:rPr lang="en-US" sz="1700" dirty="0" err="1"/>
              <a:t>est</a:t>
            </a:r>
            <a:r>
              <a:rPr lang="en-US" sz="1700" dirty="0"/>
              <a:t> </a:t>
            </a:r>
            <a:r>
              <a:rPr lang="en-US" sz="1700" dirty="0" err="1"/>
              <a:t>devenue</a:t>
            </a:r>
            <a:r>
              <a:rPr lang="en-US" sz="1700" dirty="0"/>
              <a:t> </a:t>
            </a:r>
            <a:r>
              <a:rPr lang="en-US" sz="1700" b="1" dirty="0" err="1"/>
              <a:t>caduque</a:t>
            </a:r>
            <a:r>
              <a:rPr lang="en-US" sz="1700" dirty="0"/>
              <a:t>.</a:t>
            </a:r>
            <a:br>
              <a:rPr lang="en-US" sz="1700" dirty="0"/>
            </a:br>
            <a:br>
              <a:rPr lang="en-US" sz="1700" dirty="0"/>
            </a:br>
            <a:r>
              <a:rPr lang="en-US" sz="1700" dirty="0" err="1"/>
              <a:t>Délai</a:t>
            </a:r>
            <a:r>
              <a:rPr lang="en-US" sz="1700" dirty="0"/>
              <a:t> : 18 </a:t>
            </a:r>
            <a:r>
              <a:rPr lang="en-US" sz="1700" dirty="0" err="1"/>
              <a:t>mois</a:t>
            </a:r>
            <a:r>
              <a:rPr lang="en-US" sz="1700" dirty="0"/>
              <a:t> à </a:t>
            </a:r>
            <a:r>
              <a:rPr lang="en-US" sz="1700" dirty="0" err="1"/>
              <a:t>partir</a:t>
            </a:r>
            <a:r>
              <a:rPr lang="en-US" sz="1700" dirty="0"/>
              <a:t> du </a:t>
            </a:r>
            <a:r>
              <a:rPr lang="en-US" sz="1700" dirty="0" err="1"/>
              <a:t>changement</a:t>
            </a:r>
            <a:r>
              <a:rPr lang="en-US" sz="1700" dirty="0"/>
              <a:t> de </a:t>
            </a:r>
            <a:r>
              <a:rPr lang="en-US" sz="1700" dirty="0" err="1"/>
              <a:t>classe</a:t>
            </a:r>
            <a:r>
              <a:rPr lang="en-US" sz="1700" dirty="0"/>
              <a:t> (Art. 31 – Dispositions </a:t>
            </a:r>
            <a:r>
              <a:rPr lang="en-US" sz="1700" dirty="0" err="1"/>
              <a:t>transitoires</a:t>
            </a:r>
            <a:r>
              <a:rPr lang="en-US" sz="1700" dirty="0"/>
              <a:t>, </a:t>
            </a:r>
            <a:r>
              <a:rPr lang="en-US" sz="1700" dirty="0" err="1"/>
              <a:t>loi</a:t>
            </a:r>
            <a:r>
              <a:rPr lang="en-US" sz="1700" dirty="0"/>
              <a:t> </a:t>
            </a:r>
            <a:r>
              <a:rPr lang="fr-FR" sz="1700" dirty="0"/>
              <a:t>« commodo »</a:t>
            </a:r>
            <a:r>
              <a:rPr lang="en-US" sz="1700" dirty="0"/>
              <a:t>)</a:t>
            </a:r>
            <a:br>
              <a:rPr lang="en-US" sz="1700" dirty="0"/>
            </a:br>
            <a:r>
              <a:rPr lang="en-US" sz="1700" dirty="0" err="1"/>
              <a:t>Changement</a:t>
            </a:r>
            <a:r>
              <a:rPr lang="en-US" sz="1700" dirty="0"/>
              <a:t> de </a:t>
            </a:r>
            <a:r>
              <a:rPr lang="en-US" sz="1700" dirty="0" err="1"/>
              <a:t>classe</a:t>
            </a:r>
            <a:r>
              <a:rPr lang="en-US" sz="1700" dirty="0"/>
              <a:t> – </a:t>
            </a:r>
            <a:r>
              <a:rPr lang="en-US" sz="1700" dirty="0" err="1"/>
              <a:t>Étables</a:t>
            </a:r>
            <a:r>
              <a:rPr lang="en-US" sz="1700" dirty="0"/>
              <a:t> (</a:t>
            </a:r>
            <a:r>
              <a:rPr lang="en-US" sz="1700" dirty="0" err="1"/>
              <a:t>bovins</a:t>
            </a:r>
            <a:r>
              <a:rPr lang="en-US" sz="1700" dirty="0"/>
              <a:t>) : 01/07/2019</a:t>
            </a:r>
          </a:p>
        </p:txBody>
      </p:sp>
      <p:pic>
        <p:nvPicPr>
          <p:cNvPr id="11" name="Picture 10">
            <a:extLst>
              <a:ext uri="{FF2B5EF4-FFF2-40B4-BE49-F238E27FC236}">
                <a16:creationId xmlns:a16="http://schemas.microsoft.com/office/drawing/2014/main" id="{50392A26-14F1-71E0-58A2-1964F98F6060}"/>
              </a:ext>
            </a:extLst>
          </p:cNvPr>
          <p:cNvPicPr>
            <a:picLocks noChangeAspect="1"/>
          </p:cNvPicPr>
          <p:nvPr/>
        </p:nvPicPr>
        <p:blipFill>
          <a:blip r:embed="rId2"/>
          <a:stretch>
            <a:fillRect/>
          </a:stretch>
        </p:blipFill>
        <p:spPr>
          <a:xfrm>
            <a:off x="1172305" y="1835880"/>
            <a:ext cx="7560840" cy="1114056"/>
          </a:xfrm>
          <a:prstGeom prst="rect">
            <a:avLst/>
          </a:prstGeom>
        </p:spPr>
      </p:pic>
    </p:spTree>
    <p:extLst>
      <p:ext uri="{BB962C8B-B14F-4D97-AF65-F5344CB8AC3E}">
        <p14:creationId xmlns:p14="http://schemas.microsoft.com/office/powerpoint/2010/main" val="3920161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en-US" sz="4000" cap="all" dirty="0" err="1"/>
              <a:t>Changement</a:t>
            </a:r>
            <a:r>
              <a:rPr lang="en-US" sz="4000" cap="all" dirty="0"/>
              <a:t> de </a:t>
            </a:r>
            <a:r>
              <a:rPr lang="en-US" sz="4000" cap="all" dirty="0" err="1"/>
              <a:t>classe</a:t>
            </a:r>
            <a:endParaRPr lang="fr-FR" sz="4000" cap="all" dirty="0"/>
          </a:p>
        </p:txBody>
      </p:sp>
      <p:sp>
        <p:nvSpPr>
          <p:cNvPr id="4" name="Content Placeholder 7">
            <a:extLst>
              <a:ext uri="{FF2B5EF4-FFF2-40B4-BE49-F238E27FC236}">
                <a16:creationId xmlns:a16="http://schemas.microsoft.com/office/drawing/2014/main" id="{77D8157F-C267-9B69-2195-93903E014EFA}"/>
              </a:ext>
            </a:extLst>
          </p:cNvPr>
          <p:cNvSpPr txBox="1">
            <a:spLocks/>
          </p:cNvSpPr>
          <p:nvPr/>
        </p:nvSpPr>
        <p:spPr>
          <a:xfrm>
            <a:off x="761450" y="1513159"/>
            <a:ext cx="8382550" cy="522906"/>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D85424"/>
              </a:buClr>
            </a:pPr>
            <a:r>
              <a:rPr lang="en-US" sz="1600" dirty="0"/>
              <a:t>Nomenclature et classification de 1999 à 2012 :</a:t>
            </a:r>
          </a:p>
          <a:p>
            <a:pPr lvl="1">
              <a:buClr>
                <a:srgbClr val="D85424"/>
              </a:buClr>
              <a:buFont typeface="Wingdings" panose="05000000000000000000" pitchFamily="2" charset="2"/>
              <a:buChar char="Ø"/>
            </a:pPr>
            <a:endParaRPr lang="en-US" sz="900" b="1" dirty="0"/>
          </a:p>
        </p:txBody>
      </p:sp>
      <p:sp>
        <p:nvSpPr>
          <p:cNvPr id="6" name="Content Placeholder 7">
            <a:extLst>
              <a:ext uri="{FF2B5EF4-FFF2-40B4-BE49-F238E27FC236}">
                <a16:creationId xmlns:a16="http://schemas.microsoft.com/office/drawing/2014/main" id="{E112C636-C4CC-AB9D-8A1B-954370A7D6D6}"/>
              </a:ext>
            </a:extLst>
          </p:cNvPr>
          <p:cNvSpPr txBox="1">
            <a:spLocks/>
          </p:cNvSpPr>
          <p:nvPr/>
        </p:nvSpPr>
        <p:spPr>
          <a:xfrm>
            <a:off x="761450" y="3547872"/>
            <a:ext cx="9906550" cy="2715088"/>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Ø"/>
              <a:defRPr sz="2000">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1800">
                <a:solidFill>
                  <a:schemeClr val="tx2">
                    <a:lumMod val="50000"/>
                  </a:schemeClr>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1600">
                <a:solidFill>
                  <a:schemeClr val="tx2">
                    <a:lumMod val="50000"/>
                  </a:schemeClr>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2">
                    <a:lumMod val="50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C00000"/>
              </a:buClr>
            </a:pPr>
            <a:r>
              <a:rPr lang="en-US" sz="1600" dirty="0" err="1"/>
              <a:t>Étable</a:t>
            </a:r>
            <a:r>
              <a:rPr lang="en-US" sz="1600" dirty="0"/>
              <a:t> (310 </a:t>
            </a:r>
            <a:r>
              <a:rPr lang="en-US" sz="1600" dirty="0" err="1"/>
              <a:t>bovins</a:t>
            </a:r>
            <a:r>
              <a:rPr lang="en-US" sz="1600" dirty="0"/>
              <a:t>) et </a:t>
            </a:r>
            <a:r>
              <a:rPr lang="en-US" sz="1600" dirty="0" err="1"/>
              <a:t>réservoirs</a:t>
            </a:r>
            <a:r>
              <a:rPr lang="en-US" sz="1600" dirty="0"/>
              <a:t> à </a:t>
            </a:r>
            <a:r>
              <a:rPr lang="en-US" sz="1600" dirty="0" err="1"/>
              <a:t>purin</a:t>
            </a:r>
            <a:r>
              <a:rPr lang="en-US" sz="1600" dirty="0"/>
              <a:t>/</a:t>
            </a:r>
            <a:r>
              <a:rPr lang="en-US" sz="1600" dirty="0" err="1"/>
              <a:t>lisier</a:t>
            </a:r>
            <a:r>
              <a:rPr lang="en-US" sz="1600" dirty="0"/>
              <a:t> (3.000 m3) - </a:t>
            </a:r>
            <a:r>
              <a:rPr lang="en-US" sz="1600" dirty="0" err="1"/>
              <a:t>Autorisation</a:t>
            </a:r>
            <a:r>
              <a:rPr lang="en-US" sz="1600" dirty="0"/>
              <a:t> du Min. de </a:t>
            </a:r>
            <a:r>
              <a:rPr lang="en-US" sz="1600" dirty="0" err="1"/>
              <a:t>l’Environnement</a:t>
            </a:r>
            <a:r>
              <a:rPr lang="en-US" sz="1600" dirty="0"/>
              <a:t> de 2009</a:t>
            </a:r>
            <a:br>
              <a:rPr lang="en-US" sz="1600" dirty="0"/>
            </a:br>
            <a:br>
              <a:rPr lang="en-US" sz="1600" dirty="0"/>
            </a:br>
            <a:r>
              <a:rPr lang="en-US" sz="1600" dirty="0" err="1"/>
              <a:t>Étables</a:t>
            </a:r>
            <a:r>
              <a:rPr lang="en-US" sz="1600" dirty="0"/>
              <a:t> : Cl. 3B </a:t>
            </a:r>
            <a:r>
              <a:rPr lang="en-US" sz="1600" dirty="0">
                <a:sym typeface="Wingdings" panose="05000000000000000000" pitchFamily="2" charset="2"/>
              </a:rPr>
              <a:t> Cl. 2  Cl. 3B</a:t>
            </a:r>
            <a:br>
              <a:rPr lang="en-US" sz="1600" dirty="0">
                <a:sym typeface="Wingdings" panose="05000000000000000000" pitchFamily="2" charset="2"/>
              </a:rPr>
            </a:br>
            <a:r>
              <a:rPr lang="en-US" sz="1600" dirty="0" err="1">
                <a:sym typeface="Wingdings" panose="05000000000000000000" pitchFamily="2" charset="2"/>
              </a:rPr>
              <a:t>Réservoirs</a:t>
            </a:r>
            <a:r>
              <a:rPr lang="en-US" sz="1600" dirty="0">
                <a:sym typeface="Wingdings" panose="05000000000000000000" pitchFamily="2" charset="2"/>
              </a:rPr>
              <a:t> à </a:t>
            </a:r>
            <a:r>
              <a:rPr lang="en-US" sz="1600" dirty="0" err="1">
                <a:sym typeface="Wingdings" panose="05000000000000000000" pitchFamily="2" charset="2"/>
              </a:rPr>
              <a:t>purin</a:t>
            </a:r>
            <a:r>
              <a:rPr lang="en-US" sz="1600" dirty="0">
                <a:sym typeface="Wingdings" panose="05000000000000000000" pitchFamily="2" charset="2"/>
              </a:rPr>
              <a:t>/</a:t>
            </a:r>
            <a:r>
              <a:rPr lang="en-US" sz="1600" dirty="0" err="1">
                <a:sym typeface="Wingdings" panose="05000000000000000000" pitchFamily="2" charset="2"/>
              </a:rPr>
              <a:t>lisier</a:t>
            </a:r>
            <a:r>
              <a:rPr lang="en-US" sz="1600" dirty="0">
                <a:sym typeface="Wingdings" panose="05000000000000000000" pitchFamily="2" charset="2"/>
              </a:rPr>
              <a:t> : Cl. 3B  Cl. 4 	</a:t>
            </a:r>
            <a:r>
              <a:rPr lang="en-US" sz="1600" i="1" dirty="0">
                <a:sym typeface="Wingdings" panose="05000000000000000000" pitchFamily="2" charset="2"/>
              </a:rPr>
              <a:t>(</a:t>
            </a:r>
            <a:r>
              <a:rPr lang="en-US" sz="1600" i="1" dirty="0" err="1">
                <a:sym typeface="Wingdings" panose="05000000000000000000" pitchFamily="2" charset="2"/>
              </a:rPr>
              <a:t>changements</a:t>
            </a:r>
            <a:r>
              <a:rPr lang="en-US" sz="1600" i="1" dirty="0">
                <a:sym typeface="Wingdings" panose="05000000000000000000" pitchFamily="2" charset="2"/>
              </a:rPr>
              <a:t> de </a:t>
            </a:r>
            <a:r>
              <a:rPr lang="en-US" sz="1600" i="1" dirty="0" err="1">
                <a:sym typeface="Wingdings" panose="05000000000000000000" pitchFamily="2" charset="2"/>
              </a:rPr>
              <a:t>classe</a:t>
            </a:r>
            <a:r>
              <a:rPr lang="en-US" sz="1600" i="1" dirty="0">
                <a:sym typeface="Wingdings" panose="05000000000000000000" pitchFamily="2" charset="2"/>
              </a:rPr>
              <a:t> 2009 - 2024)</a:t>
            </a:r>
            <a:br>
              <a:rPr lang="en-US" sz="1600" dirty="0">
                <a:sym typeface="Wingdings" panose="05000000000000000000" pitchFamily="2" charset="2"/>
              </a:rPr>
            </a:br>
            <a:br>
              <a:rPr lang="en-US" sz="1600" dirty="0">
                <a:sym typeface="Wingdings" panose="05000000000000000000" pitchFamily="2" charset="2"/>
              </a:rPr>
            </a:br>
            <a:r>
              <a:rPr lang="en-US" sz="1600" dirty="0" err="1">
                <a:sym typeface="Wingdings" panose="05000000000000000000" pitchFamily="2" charset="2"/>
              </a:rPr>
              <a:t>L’autorisation</a:t>
            </a:r>
            <a:r>
              <a:rPr lang="en-US" sz="1600" dirty="0">
                <a:sym typeface="Wingdings" panose="05000000000000000000" pitchFamily="2" charset="2"/>
              </a:rPr>
              <a:t> de 2009 </a:t>
            </a:r>
            <a:r>
              <a:rPr lang="en-US" sz="1600" dirty="0" err="1">
                <a:sym typeface="Wingdings" panose="05000000000000000000" pitchFamily="2" charset="2"/>
              </a:rPr>
              <a:t>est</a:t>
            </a:r>
            <a:r>
              <a:rPr lang="en-US" sz="1600" dirty="0">
                <a:sym typeface="Wingdings" panose="05000000000000000000" pitchFamily="2" charset="2"/>
              </a:rPr>
              <a:t> </a:t>
            </a:r>
            <a:r>
              <a:rPr lang="en-US" sz="1600" dirty="0" err="1">
                <a:sym typeface="Wingdings" panose="05000000000000000000" pitchFamily="2" charset="2"/>
              </a:rPr>
              <a:t>devenue</a:t>
            </a:r>
            <a:r>
              <a:rPr lang="en-US" sz="1600" dirty="0">
                <a:sym typeface="Wingdings" panose="05000000000000000000" pitchFamily="2" charset="2"/>
              </a:rPr>
              <a:t> </a:t>
            </a:r>
            <a:r>
              <a:rPr lang="en-US" sz="1600" b="1" dirty="0" err="1">
                <a:sym typeface="Wingdings" panose="05000000000000000000" pitchFamily="2" charset="2"/>
              </a:rPr>
              <a:t>caduque</a:t>
            </a:r>
            <a:r>
              <a:rPr lang="en-US" sz="1600" dirty="0">
                <a:sym typeface="Wingdings" panose="05000000000000000000" pitchFamily="2" charset="2"/>
              </a:rPr>
              <a:t> (</a:t>
            </a:r>
            <a:r>
              <a:rPr lang="en-US" sz="1600" dirty="0" err="1">
                <a:sym typeface="Wingdings" panose="05000000000000000000" pitchFamily="2" charset="2"/>
              </a:rPr>
              <a:t>sauf</a:t>
            </a:r>
            <a:r>
              <a:rPr lang="en-US" sz="1600" dirty="0">
                <a:sym typeface="Wingdings" panose="05000000000000000000" pitchFamily="2" charset="2"/>
              </a:rPr>
              <a:t> </a:t>
            </a:r>
            <a:r>
              <a:rPr lang="en-US" sz="1600" dirty="0" err="1">
                <a:sym typeface="Wingdings" panose="05000000000000000000" pitchFamily="2" charset="2"/>
              </a:rPr>
              <a:t>si</a:t>
            </a:r>
            <a:r>
              <a:rPr lang="en-US" sz="1600" dirty="0">
                <a:sym typeface="Wingdings" panose="05000000000000000000" pitchFamily="2" charset="2"/>
              </a:rPr>
              <a:t> </a:t>
            </a:r>
            <a:r>
              <a:rPr lang="en-US" sz="1600" dirty="0" err="1">
                <a:sym typeface="Wingdings" panose="05000000000000000000" pitchFamily="2" charset="2"/>
              </a:rPr>
              <a:t>déclaration</a:t>
            </a:r>
            <a:r>
              <a:rPr lang="en-US" sz="1600" dirty="0">
                <a:sym typeface="Wingdings" panose="05000000000000000000" pitchFamily="2" charset="2"/>
              </a:rPr>
              <a:t> </a:t>
            </a:r>
            <a:r>
              <a:rPr lang="en-US" sz="1600" dirty="0" err="1">
                <a:sym typeface="Wingdings" panose="05000000000000000000" pitchFamily="2" charset="2"/>
              </a:rPr>
              <a:t>introduite</a:t>
            </a:r>
            <a:r>
              <a:rPr lang="en-US" sz="1600" dirty="0">
                <a:sym typeface="Wingdings" panose="05000000000000000000" pitchFamily="2" charset="2"/>
              </a:rPr>
              <a:t> par </a:t>
            </a:r>
            <a:r>
              <a:rPr lang="en-US" sz="1600" dirty="0" err="1">
                <a:sym typeface="Wingdings" panose="05000000000000000000" pitchFamily="2" charset="2"/>
              </a:rPr>
              <a:t>l’exploitant</a:t>
            </a:r>
            <a:r>
              <a:rPr lang="en-US" sz="1600" dirty="0">
                <a:sym typeface="Wingdings" panose="05000000000000000000" pitchFamily="2" charset="2"/>
              </a:rPr>
              <a:t> après les </a:t>
            </a:r>
            <a:r>
              <a:rPr lang="en-US" sz="1600" dirty="0" err="1">
                <a:sym typeface="Wingdings" panose="05000000000000000000" pitchFamily="2" charset="2"/>
              </a:rPr>
              <a:t>changements</a:t>
            </a:r>
            <a:r>
              <a:rPr lang="en-US" sz="1600" dirty="0">
                <a:sym typeface="Wingdings" panose="05000000000000000000" pitchFamily="2" charset="2"/>
              </a:rPr>
              <a:t> de </a:t>
            </a:r>
            <a:r>
              <a:rPr lang="en-US" sz="1600" dirty="0" err="1">
                <a:sym typeface="Wingdings" panose="05000000000000000000" pitchFamily="2" charset="2"/>
              </a:rPr>
              <a:t>classe</a:t>
            </a:r>
            <a:r>
              <a:rPr lang="en-US" sz="1600" dirty="0">
                <a:sym typeface="Wingdings" panose="05000000000000000000" pitchFamily="2" charset="2"/>
              </a:rPr>
              <a:t> </a:t>
            </a:r>
            <a:r>
              <a:rPr lang="en-US" sz="1600" dirty="0" err="1">
                <a:sym typeface="Wingdings" panose="05000000000000000000" pitchFamily="2" charset="2"/>
              </a:rPr>
              <a:t>en</a:t>
            </a:r>
            <a:r>
              <a:rPr lang="en-US" sz="1600" dirty="0">
                <a:sym typeface="Wingdings" panose="05000000000000000000" pitchFamily="2" charset="2"/>
              </a:rPr>
              <a:t> </a:t>
            </a:r>
            <a:r>
              <a:rPr lang="en-US" sz="1600" b="1" dirty="0">
                <a:sym typeface="Wingdings" panose="05000000000000000000" pitchFamily="2" charset="2"/>
              </a:rPr>
              <a:t>2012 et 2019</a:t>
            </a:r>
            <a:r>
              <a:rPr lang="en-US" sz="1600" dirty="0">
                <a:sym typeface="Wingdings" panose="05000000000000000000" pitchFamily="2" charset="2"/>
              </a:rPr>
              <a:t>). </a:t>
            </a:r>
            <a:br>
              <a:rPr lang="en-US" sz="1600" dirty="0">
                <a:sym typeface="Wingdings" panose="05000000000000000000" pitchFamily="2" charset="2"/>
              </a:rPr>
            </a:br>
            <a:r>
              <a:rPr lang="en-US" sz="1600" dirty="0" err="1">
                <a:sym typeface="Wingdings" panose="05000000000000000000" pitchFamily="2" charset="2"/>
              </a:rPr>
              <a:t>L’exploitant</a:t>
            </a:r>
            <a:r>
              <a:rPr lang="en-US" sz="1600" dirty="0">
                <a:sym typeface="Wingdings" panose="05000000000000000000" pitchFamily="2" charset="2"/>
              </a:rPr>
              <a:t> doit :</a:t>
            </a:r>
          </a:p>
          <a:p>
            <a:pPr lvl="1"/>
            <a:r>
              <a:rPr lang="en-US" sz="1400" dirty="0" err="1">
                <a:sym typeface="Wingdings" panose="05000000000000000000" pitchFamily="2" charset="2"/>
              </a:rPr>
              <a:t>déclarer</a:t>
            </a:r>
            <a:r>
              <a:rPr lang="en-US" sz="1400" dirty="0">
                <a:sym typeface="Wingdings" panose="05000000000000000000" pitchFamily="2" charset="2"/>
              </a:rPr>
              <a:t> les </a:t>
            </a:r>
            <a:r>
              <a:rPr lang="en-US" sz="1400" dirty="0" err="1">
                <a:sym typeface="Wingdings" panose="05000000000000000000" pitchFamily="2" charset="2"/>
              </a:rPr>
              <a:t>réservoirs</a:t>
            </a:r>
            <a:r>
              <a:rPr lang="en-US" sz="1400" dirty="0">
                <a:sym typeface="Wingdings" panose="05000000000000000000" pitchFamily="2" charset="2"/>
              </a:rPr>
              <a:t> à </a:t>
            </a:r>
            <a:r>
              <a:rPr lang="en-US" sz="1400" dirty="0" err="1">
                <a:sym typeface="Wingdings" panose="05000000000000000000" pitchFamily="2" charset="2"/>
              </a:rPr>
              <a:t>purin</a:t>
            </a:r>
            <a:r>
              <a:rPr lang="en-US" sz="1400" dirty="0">
                <a:sym typeface="Wingdings" panose="05000000000000000000" pitchFamily="2" charset="2"/>
              </a:rPr>
              <a:t>/</a:t>
            </a:r>
            <a:r>
              <a:rPr lang="en-US" sz="1400" dirty="0" err="1">
                <a:sym typeface="Wingdings" panose="05000000000000000000" pitchFamily="2" charset="2"/>
              </a:rPr>
              <a:t>lisier</a:t>
            </a:r>
            <a:endParaRPr lang="en-US" sz="1400" dirty="0">
              <a:sym typeface="Wingdings" panose="05000000000000000000" pitchFamily="2" charset="2"/>
            </a:endParaRPr>
          </a:p>
          <a:p>
            <a:pPr lvl="1"/>
            <a:r>
              <a:rPr lang="en-US" sz="1400" dirty="0" err="1">
                <a:sym typeface="Wingdings" panose="05000000000000000000" pitchFamily="2" charset="2"/>
              </a:rPr>
              <a:t>introduire</a:t>
            </a:r>
            <a:r>
              <a:rPr lang="en-US" sz="1400" dirty="0">
                <a:sym typeface="Wingdings" panose="05000000000000000000" pitchFamily="2" charset="2"/>
              </a:rPr>
              <a:t> </a:t>
            </a:r>
            <a:r>
              <a:rPr lang="en-US" sz="1400" dirty="0" err="1">
                <a:sym typeface="Wingdings" panose="05000000000000000000" pitchFamily="2" charset="2"/>
              </a:rPr>
              <a:t>une</a:t>
            </a:r>
            <a:r>
              <a:rPr lang="en-US" sz="1400" dirty="0">
                <a:sym typeface="Wingdings" panose="05000000000000000000" pitchFamily="2" charset="2"/>
              </a:rPr>
              <a:t> nouvelle </a:t>
            </a:r>
            <a:r>
              <a:rPr lang="en-US" sz="1400" dirty="0" err="1">
                <a:sym typeface="Wingdings" panose="05000000000000000000" pitchFamily="2" charset="2"/>
              </a:rPr>
              <a:t>demande</a:t>
            </a:r>
            <a:r>
              <a:rPr lang="en-US" sz="1400" dirty="0">
                <a:sym typeface="Wingdings" panose="05000000000000000000" pitchFamily="2" charset="2"/>
              </a:rPr>
              <a:t> </a:t>
            </a:r>
            <a:r>
              <a:rPr lang="en-US" sz="1400" dirty="0" err="1">
                <a:sym typeface="Wingdings" panose="05000000000000000000" pitchFamily="2" charset="2"/>
              </a:rPr>
              <a:t>d’autorisation</a:t>
            </a:r>
            <a:r>
              <a:rPr lang="en-US" sz="1400" dirty="0">
                <a:sym typeface="Wingdings" panose="05000000000000000000" pitchFamily="2" charset="2"/>
              </a:rPr>
              <a:t> pour </a:t>
            </a:r>
            <a:r>
              <a:rPr lang="en-US" sz="1400" dirty="0" err="1">
                <a:sym typeface="Wingdings" panose="05000000000000000000" pitchFamily="2" charset="2"/>
              </a:rPr>
              <a:t>l’étable</a:t>
            </a:r>
            <a:endParaRPr lang="en-US" sz="1400" dirty="0"/>
          </a:p>
        </p:txBody>
      </p:sp>
      <p:pic>
        <p:nvPicPr>
          <p:cNvPr id="9" name="Picture 8">
            <a:extLst>
              <a:ext uri="{FF2B5EF4-FFF2-40B4-BE49-F238E27FC236}">
                <a16:creationId xmlns:a16="http://schemas.microsoft.com/office/drawing/2014/main" id="{74EE9166-F6DC-4844-80BE-0DCC9C3CB52D}"/>
              </a:ext>
            </a:extLst>
          </p:cNvPr>
          <p:cNvPicPr>
            <a:picLocks noChangeAspect="1"/>
          </p:cNvPicPr>
          <p:nvPr/>
        </p:nvPicPr>
        <p:blipFill>
          <a:blip r:embed="rId2"/>
          <a:stretch>
            <a:fillRect/>
          </a:stretch>
        </p:blipFill>
        <p:spPr>
          <a:xfrm>
            <a:off x="2102792" y="1889761"/>
            <a:ext cx="8352928" cy="754458"/>
          </a:xfrm>
          <a:prstGeom prst="rect">
            <a:avLst/>
          </a:prstGeom>
        </p:spPr>
      </p:pic>
      <p:pic>
        <p:nvPicPr>
          <p:cNvPr id="10" name="Picture 9">
            <a:extLst>
              <a:ext uri="{FF2B5EF4-FFF2-40B4-BE49-F238E27FC236}">
                <a16:creationId xmlns:a16="http://schemas.microsoft.com/office/drawing/2014/main" id="{B2942BD7-A3BC-D2A7-042C-C78BDAF9818F}"/>
              </a:ext>
            </a:extLst>
          </p:cNvPr>
          <p:cNvPicPr>
            <a:picLocks noChangeAspect="1"/>
          </p:cNvPicPr>
          <p:nvPr/>
        </p:nvPicPr>
        <p:blipFill>
          <a:blip r:embed="rId3"/>
          <a:stretch>
            <a:fillRect/>
          </a:stretch>
        </p:blipFill>
        <p:spPr>
          <a:xfrm>
            <a:off x="2101949" y="2686281"/>
            <a:ext cx="8352929" cy="718016"/>
          </a:xfrm>
          <a:prstGeom prst="rect">
            <a:avLst/>
          </a:prstGeom>
        </p:spPr>
      </p:pic>
    </p:spTree>
    <p:extLst>
      <p:ext uri="{BB962C8B-B14F-4D97-AF65-F5344CB8AC3E}">
        <p14:creationId xmlns:p14="http://schemas.microsoft.com/office/powerpoint/2010/main" val="439107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67CBA3-4460-9057-4084-6603A3BE7DFD}"/>
              </a:ext>
            </a:extLst>
          </p:cNvPr>
          <p:cNvSpPr txBox="1"/>
          <p:nvPr/>
        </p:nvSpPr>
        <p:spPr>
          <a:xfrm>
            <a:off x="921728" y="1509712"/>
            <a:ext cx="10814684" cy="4832092"/>
          </a:xfrm>
          <a:prstGeom prst="rect">
            <a:avLst/>
          </a:prstGeom>
          <a:noFill/>
        </p:spPr>
        <p:txBody>
          <a:bodyPr wrap="square" rtlCol="0">
            <a:spAutoFit/>
          </a:bodyPr>
          <a:lstStyle/>
          <a:p>
            <a:pPr marL="342900" indent="-342900">
              <a:spcAft>
                <a:spcPts val="600"/>
              </a:spcAft>
              <a:buClr>
                <a:schemeClr val="accent1"/>
              </a:buClr>
              <a:buFont typeface="Wingdings" panose="05000000000000000000" pitchFamily="2" charset="2"/>
              <a:buChar char="§"/>
            </a:pPr>
            <a:r>
              <a:rPr lang="fr-FR" dirty="0">
                <a:latin typeface="Aptos" panose="020B0004020202020204" pitchFamily="34" charset="0"/>
                <a:cs typeface="Arial" panose="020B0604020202020204" pitchFamily="34" charset="0"/>
              </a:rPr>
              <a:t>Si dossier complet :</a:t>
            </a:r>
          </a:p>
          <a:p>
            <a:pPr marL="796500" lvl="1" indent="-342900">
              <a:buClr>
                <a:schemeClr val="accent1"/>
              </a:buClr>
              <a:buFont typeface="Courier New" panose="02070309020205020404" pitchFamily="49" charset="0"/>
              <a:buChar char="o"/>
            </a:pPr>
            <a:r>
              <a:rPr lang="fr-FR" dirty="0">
                <a:latin typeface="Aptos" panose="020B0004020202020204" pitchFamily="34" charset="0"/>
                <a:cs typeface="Arial" panose="020B0604020202020204" pitchFamily="34" charset="0"/>
              </a:rPr>
              <a:t>Durée totale dossier classe 3 		75 jours (théorique)			 </a:t>
            </a:r>
          </a:p>
          <a:p>
            <a:pPr marL="800100" lvl="1" indent="-342900">
              <a:spcBef>
                <a:spcPts val="600"/>
              </a:spcBef>
              <a:buClr>
                <a:schemeClr val="accent1"/>
              </a:buClr>
              <a:buFont typeface="Courier New" panose="02070309020205020404" pitchFamily="49" charset="0"/>
              <a:buChar char="o"/>
            </a:pPr>
            <a:r>
              <a:rPr lang="fr-FR" dirty="0">
                <a:latin typeface="Aptos" panose="020B0004020202020204" pitchFamily="34" charset="0"/>
                <a:cs typeface="Arial" panose="020B0604020202020204" pitchFamily="34" charset="0"/>
              </a:rPr>
              <a:t>Durée totale dossier classe 1 		143 jours (théorique)</a:t>
            </a:r>
          </a:p>
          <a:p>
            <a:pPr>
              <a:spcBef>
                <a:spcPts val="0"/>
              </a:spcBef>
              <a:buClr>
                <a:schemeClr val="tx1"/>
              </a:buClr>
            </a:pPr>
            <a:r>
              <a:rPr lang="fr-FR" dirty="0">
                <a:latin typeface="Aptos" panose="020B0004020202020204" pitchFamily="34" charset="0"/>
                <a:cs typeface="Arial" panose="020B0604020202020204" pitchFamily="34" charset="0"/>
              </a:rPr>
              <a:t>    	(avec enquête publique)					</a:t>
            </a:r>
          </a:p>
          <a:p>
            <a:pPr marL="342900" indent="-342900">
              <a:spcBef>
                <a:spcPts val="1200"/>
              </a:spcBef>
              <a:spcAft>
                <a:spcPts val="600"/>
              </a:spcAft>
              <a:buClr>
                <a:schemeClr val="accent1"/>
              </a:buClr>
              <a:buFont typeface="Wingdings" panose="05000000000000000000" pitchFamily="2" charset="2"/>
              <a:buChar char="§"/>
            </a:pPr>
            <a:r>
              <a:rPr lang="fr-FR" dirty="0">
                <a:latin typeface="Aptos" panose="020B0004020202020204" pitchFamily="34" charset="0"/>
                <a:cs typeface="Arial" panose="020B0604020202020204" pitchFamily="34" charset="0"/>
              </a:rPr>
              <a:t>Si dossier incomplet</a:t>
            </a:r>
          </a:p>
          <a:p>
            <a:pPr marL="800100" lvl="1" indent="-342900">
              <a:spcBef>
                <a:spcPts val="600"/>
              </a:spcBef>
              <a:spcAft>
                <a:spcPts val="0"/>
              </a:spcAft>
              <a:buClr>
                <a:schemeClr val="accent1"/>
              </a:buClr>
              <a:buFont typeface="Courier New" panose="02070309020205020404" pitchFamily="49" charset="0"/>
              <a:buChar char="o"/>
            </a:pPr>
            <a:r>
              <a:rPr lang="fr-FR" dirty="0">
                <a:latin typeface="Aptos" panose="020B0004020202020204" pitchFamily="34" charset="0"/>
                <a:cs typeface="Arial" panose="020B0604020202020204" pitchFamily="34" charset="0"/>
              </a:rPr>
              <a:t>Requérant					120 jours (+ 30 jours)</a:t>
            </a:r>
          </a:p>
          <a:p>
            <a:pPr marL="800100" lvl="1" indent="-342900">
              <a:spcBef>
                <a:spcPts val="600"/>
              </a:spcBef>
              <a:spcAft>
                <a:spcPts val="0"/>
              </a:spcAft>
              <a:buClr>
                <a:schemeClr val="accent1"/>
              </a:buClr>
              <a:buFont typeface="Courier New" panose="02070309020205020404" pitchFamily="49" charset="0"/>
              <a:buChar char="o"/>
            </a:pPr>
            <a:r>
              <a:rPr lang="fr-FR" dirty="0">
                <a:latin typeface="Aptos" panose="020B0004020202020204" pitchFamily="34" charset="0"/>
                <a:cs typeface="Arial" panose="020B0604020202020204" pitchFamily="34" charset="0"/>
              </a:rPr>
              <a:t>Administration				25 jours (théorique)				</a:t>
            </a:r>
          </a:p>
          <a:p>
            <a:pPr marL="342900" indent="-342900">
              <a:spcBef>
                <a:spcPts val="1200"/>
              </a:spcBef>
              <a:spcAft>
                <a:spcPts val="600"/>
              </a:spcAft>
              <a:buClr>
                <a:schemeClr val="accent1"/>
              </a:buClr>
              <a:buFont typeface="Wingdings" panose="05000000000000000000" pitchFamily="2" charset="2"/>
              <a:buChar char="§"/>
            </a:pPr>
            <a:r>
              <a:rPr lang="fr-FR" dirty="0">
                <a:latin typeface="Aptos" panose="020B0004020202020204" pitchFamily="34" charset="0"/>
                <a:cs typeface="Arial" panose="020B0604020202020204" pitchFamily="34" charset="0"/>
              </a:rPr>
              <a:t>Autres délais…</a:t>
            </a:r>
          </a:p>
          <a:p>
            <a:pPr marL="800100" lvl="1" indent="-342900">
              <a:spcBef>
                <a:spcPts val="0"/>
              </a:spcBef>
              <a:spcAft>
                <a:spcPts val="0"/>
              </a:spcAft>
              <a:buClr>
                <a:schemeClr val="accent1"/>
              </a:buClr>
              <a:buFont typeface="Courier New" panose="02070309020205020404" pitchFamily="49" charset="0"/>
              <a:buChar char="o"/>
            </a:pPr>
            <a:r>
              <a:rPr lang="fr-FR" dirty="0">
                <a:latin typeface="Aptos" panose="020B0004020202020204" pitchFamily="34" charset="0"/>
                <a:cs typeface="Arial" panose="020B0604020202020204" pitchFamily="34" charset="0"/>
              </a:rPr>
              <a:t>Échanges postaux 				entre 10 et 15 jours</a:t>
            </a:r>
          </a:p>
          <a:p>
            <a:pPr marL="800100" lvl="1" indent="-342900">
              <a:spcBef>
                <a:spcPts val="0"/>
              </a:spcBef>
              <a:spcAft>
                <a:spcPts val="0"/>
              </a:spcAft>
              <a:buClr>
                <a:schemeClr val="accent1"/>
              </a:buClr>
              <a:buFont typeface="Courier New" panose="02070309020205020404" pitchFamily="49" charset="0"/>
              <a:buChar char="o"/>
            </a:pPr>
            <a:r>
              <a:rPr lang="fr-FR" dirty="0">
                <a:latin typeface="Aptos" panose="020B0004020202020204" pitchFamily="34" charset="0"/>
                <a:cs typeface="Arial" panose="020B0604020202020204" pitchFamily="34" charset="0"/>
              </a:rPr>
              <a:t>Enquête publique				&gt; aux 45 jours théorique</a:t>
            </a:r>
          </a:p>
          <a:p>
            <a:pPr marL="800100" lvl="1" indent="-342900">
              <a:spcBef>
                <a:spcPts val="0"/>
              </a:spcBef>
              <a:spcAft>
                <a:spcPts val="0"/>
              </a:spcAft>
              <a:buClr>
                <a:schemeClr val="accent1"/>
              </a:buClr>
              <a:buFont typeface="Courier New" panose="02070309020205020404" pitchFamily="49" charset="0"/>
              <a:buChar char="o"/>
            </a:pPr>
            <a:r>
              <a:rPr lang="fr-FR" dirty="0">
                <a:latin typeface="Aptos" panose="020B0004020202020204" pitchFamily="34" charset="0"/>
                <a:cs typeface="Arial" panose="020B0604020202020204" pitchFamily="34" charset="0"/>
              </a:rPr>
              <a:t>Étude des risques</a:t>
            </a:r>
          </a:p>
          <a:p>
            <a:pPr marL="800100" lvl="1" indent="-342900">
              <a:spcBef>
                <a:spcPts val="0"/>
              </a:spcBef>
              <a:spcAft>
                <a:spcPts val="0"/>
              </a:spcAft>
              <a:buClr>
                <a:schemeClr val="accent1"/>
              </a:buClr>
              <a:buFont typeface="Courier New" panose="02070309020205020404" pitchFamily="49" charset="0"/>
              <a:buChar char="o"/>
            </a:pPr>
            <a:r>
              <a:rPr lang="fr-FR" dirty="0">
                <a:latin typeface="Aptos" panose="020B0004020202020204" pitchFamily="34" charset="0"/>
                <a:cs typeface="Arial" panose="020B0604020202020204" pitchFamily="34" charset="0"/>
              </a:rPr>
              <a:t>Audition si dossier toujours pas complet</a:t>
            </a:r>
          </a:p>
          <a:p>
            <a:pPr>
              <a:spcBef>
                <a:spcPts val="0"/>
              </a:spcBef>
              <a:spcAft>
                <a:spcPts val="0"/>
              </a:spcAft>
              <a:buClr>
                <a:schemeClr val="accent2"/>
              </a:buClr>
            </a:pPr>
            <a:endParaRPr lang="fr-FR" sz="2000" dirty="0">
              <a:solidFill>
                <a:schemeClr val="bg2"/>
              </a:solidFill>
              <a:latin typeface="+mn-lt"/>
              <a:cs typeface="Arial" panose="020B0604020202020204" pitchFamily="34" charset="0"/>
            </a:endParaRPr>
          </a:p>
        </p:txBody>
      </p:sp>
      <p:sp>
        <p:nvSpPr>
          <p:cNvPr id="2" name="Title 1">
            <a:extLst>
              <a:ext uri="{FF2B5EF4-FFF2-40B4-BE49-F238E27FC236}">
                <a16:creationId xmlns:a16="http://schemas.microsoft.com/office/drawing/2014/main" id="{4466DF53-C313-CDF6-B1AF-E6AD6880D261}"/>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LU" sz="4000" cap="all" dirty="0"/>
              <a:t>Procédure d’instruction</a:t>
            </a:r>
            <a:endParaRPr lang="fr-FR" sz="4000" cap="all" dirty="0"/>
          </a:p>
        </p:txBody>
      </p:sp>
    </p:spTree>
    <p:extLst>
      <p:ext uri="{BB962C8B-B14F-4D97-AF65-F5344CB8AC3E}">
        <p14:creationId xmlns:p14="http://schemas.microsoft.com/office/powerpoint/2010/main" val="1698486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D68E50-4074-C14D-0CB9-2DA6DD7F2718}"/>
              </a:ext>
            </a:extLst>
          </p:cNvPr>
          <p:cNvSpPr/>
          <p:nvPr/>
        </p:nvSpPr>
        <p:spPr>
          <a:xfrm>
            <a:off x="921728" y="1993552"/>
            <a:ext cx="9884160" cy="3611245"/>
          </a:xfrm>
          <a:prstGeom prst="rect">
            <a:avLst/>
          </a:prstGeom>
        </p:spPr>
        <p:txBody>
          <a:bodyPr wrap="square">
            <a:spAutoFit/>
          </a:bodyPr>
          <a:lstStyle/>
          <a:p>
            <a:pPr algn="just" defTabSz="422275" eaLnBrk="1" hangingPunct="1">
              <a:buSzPct val="100000"/>
              <a:defRPr/>
            </a:pPr>
            <a:r>
              <a:rPr lang="fr-FR" b="1" dirty="0">
                <a:latin typeface="Aptos Display" panose="020B0004020202020204" pitchFamily="34" charset="0"/>
                <a:cs typeface="Arial" panose="020B0604020202020204" pitchFamily="34" charset="0"/>
              </a:rPr>
              <a:t>Exemple pour une </a:t>
            </a:r>
            <a:r>
              <a:rPr lang="fr-FR" b="1" u="sng" dirty="0">
                <a:latin typeface="Aptos Display" panose="020B0004020202020204" pitchFamily="34" charset="0"/>
                <a:cs typeface="Arial" panose="020B0604020202020204" pitchFamily="34" charset="0"/>
              </a:rPr>
              <a:t>classe 1</a:t>
            </a:r>
            <a:r>
              <a:rPr lang="fr-FR" b="1" dirty="0">
                <a:latin typeface="Aptos Display" panose="020B0004020202020204" pitchFamily="34" charset="0"/>
                <a:cs typeface="Arial" panose="020B0604020202020204" pitchFamily="34" charset="0"/>
              </a:rPr>
              <a:t>:</a:t>
            </a:r>
          </a:p>
          <a:p>
            <a:pPr marL="228600" indent="-228600" fontAlgn="base">
              <a:spcBef>
                <a:spcPts val="1000"/>
              </a:spcBef>
              <a:buClr>
                <a:srgbClr val="D85424"/>
              </a:buClr>
              <a:buFont typeface="Arial" panose="020B0604020202020204" pitchFamily="34" charset="0"/>
              <a:buChar char="•"/>
              <a:defRPr/>
            </a:pPr>
            <a:r>
              <a:rPr lang="fr-FR" sz="1600" dirty="0">
                <a:latin typeface="Aptos Display" panose="020B0004020202020204" pitchFamily="34" charset="0"/>
                <a:cs typeface="Calibri" panose="020F0502020204030204" pitchFamily="34" charset="0"/>
              </a:rPr>
              <a:t>45 jours (dossier commodo) / 90 jours (+ dossier EIE) pour vérification (AEV, ITM)</a:t>
            </a:r>
          </a:p>
          <a:p>
            <a:pPr marL="228600" indent="-228600" fontAlgn="base">
              <a:spcBef>
                <a:spcPts val="1000"/>
              </a:spcBef>
              <a:buClr>
                <a:srgbClr val="D85424"/>
              </a:buClr>
              <a:buFont typeface="Arial" panose="020B0604020202020204" pitchFamily="34" charset="0"/>
              <a:buChar char="•"/>
              <a:defRPr/>
            </a:pPr>
            <a:r>
              <a:rPr lang="fr-FR" sz="1600" dirty="0">
                <a:latin typeface="Aptos Display" panose="020B0004020202020204" pitchFamily="34" charset="0"/>
                <a:cs typeface="Calibri" panose="020F0502020204030204" pitchFamily="34" charset="0"/>
              </a:rPr>
              <a:t>dossier incomplet: 120 jours (+30j dossier commodo, +60j dossier EInd) pour le compléter (demandeur)</a:t>
            </a:r>
          </a:p>
          <a:p>
            <a:pPr marL="228600" indent="-228600" fontAlgn="base">
              <a:spcBef>
                <a:spcPts val="1000"/>
              </a:spcBef>
              <a:buClr>
                <a:srgbClr val="D85424"/>
              </a:buClr>
              <a:buFont typeface="Arial" panose="020B0604020202020204" pitchFamily="34" charset="0"/>
              <a:buChar char="•"/>
              <a:defRPr/>
            </a:pPr>
            <a:r>
              <a:rPr lang="fr-FR" sz="1600" dirty="0">
                <a:latin typeface="Aptos Display" panose="020B0004020202020204" pitchFamily="34" charset="0"/>
                <a:cs typeface="Calibri" panose="020F0502020204030204" pitchFamily="34" charset="0"/>
              </a:rPr>
              <a:t>25 jours pour vérification des nouvelles informations (AEV, ITM)</a:t>
            </a:r>
          </a:p>
          <a:p>
            <a:pPr marL="228600" indent="-228600" fontAlgn="base">
              <a:spcBef>
                <a:spcPts val="1000"/>
              </a:spcBef>
              <a:buClr>
                <a:srgbClr val="D85424"/>
              </a:buClr>
              <a:buFont typeface="Arial" panose="020B0604020202020204" pitchFamily="34" charset="0"/>
              <a:buChar char="•"/>
              <a:defRPr/>
            </a:pPr>
            <a:r>
              <a:rPr lang="fr-FR" sz="1600" dirty="0">
                <a:latin typeface="Aptos Display" panose="020B0004020202020204" pitchFamily="34" charset="0"/>
                <a:cs typeface="Calibri" panose="020F0502020204030204" pitchFamily="34" charset="0"/>
              </a:rPr>
              <a:t>si nouvelles informations incomplètes &gt; audition dans les 7 jours, puis rapport d’audition dans les 15 jours.</a:t>
            </a:r>
          </a:p>
          <a:p>
            <a:pPr marL="228600" indent="-228600" fontAlgn="base">
              <a:spcBef>
                <a:spcPts val="1000"/>
              </a:spcBef>
              <a:buClr>
                <a:srgbClr val="D85424"/>
              </a:buClr>
              <a:buFont typeface="Arial" panose="020B0604020202020204" pitchFamily="34" charset="0"/>
              <a:buChar char="•"/>
              <a:defRPr/>
            </a:pPr>
            <a:r>
              <a:rPr lang="fr-FR" sz="1600" dirty="0">
                <a:latin typeface="Aptos Display" panose="020B0004020202020204" pitchFamily="34" charset="0"/>
                <a:cs typeface="Calibri" panose="020F0502020204030204" pitchFamily="34" charset="0"/>
              </a:rPr>
              <a:t>une fois le dossier complet, transmission dans les 8 jours à l’administration communale pour enquête publique (AEV)</a:t>
            </a:r>
          </a:p>
          <a:p>
            <a:pPr marL="228600" indent="-228600" fontAlgn="base">
              <a:spcBef>
                <a:spcPts val="1000"/>
              </a:spcBef>
              <a:buClr>
                <a:srgbClr val="D85424"/>
              </a:buClr>
              <a:buFont typeface="Arial" panose="020B0604020202020204" pitchFamily="34" charset="0"/>
              <a:buChar char="•"/>
              <a:defRPr/>
            </a:pPr>
            <a:r>
              <a:rPr lang="fr-FR" sz="1600" dirty="0">
                <a:latin typeface="Aptos Display" panose="020B0004020202020204" pitchFamily="34" charset="0"/>
                <a:cs typeface="Calibri" panose="020F0502020204030204" pitchFamily="34" charset="0"/>
              </a:rPr>
              <a:t>enquête publique de 15 jours dans les 10 jours suivant la réception (AC)</a:t>
            </a:r>
          </a:p>
          <a:p>
            <a:pPr marL="228600" indent="-228600" fontAlgn="base">
              <a:spcBef>
                <a:spcPts val="1000"/>
              </a:spcBef>
              <a:buClr>
                <a:srgbClr val="D85424"/>
              </a:buClr>
              <a:buFont typeface="Arial" panose="020B0604020202020204" pitchFamily="34" charset="0"/>
              <a:buChar char="•"/>
              <a:defRPr/>
            </a:pPr>
            <a:r>
              <a:rPr lang="fr-FR" sz="1600" dirty="0">
                <a:latin typeface="Aptos Display" panose="020B0004020202020204" pitchFamily="34" charset="0"/>
                <a:cs typeface="Calibri" panose="020F0502020204030204" pitchFamily="34" charset="0"/>
              </a:rPr>
              <a:t>transmission du dossier à l’AEV dans les 20 jours après enquête publique (AC)</a:t>
            </a:r>
          </a:p>
          <a:p>
            <a:pPr marL="228600" indent="-228600" fontAlgn="base">
              <a:spcBef>
                <a:spcPts val="1000"/>
              </a:spcBef>
              <a:buClr>
                <a:srgbClr val="D85424"/>
              </a:buClr>
              <a:buFont typeface="Arial" panose="020B0604020202020204" pitchFamily="34" charset="0"/>
              <a:buChar char="•"/>
              <a:defRPr/>
            </a:pPr>
            <a:r>
              <a:rPr lang="fr-FR" sz="1600" dirty="0">
                <a:latin typeface="Aptos Display" panose="020B0004020202020204" pitchFamily="34" charset="0"/>
                <a:cs typeface="Calibri" panose="020F0502020204030204" pitchFamily="34" charset="0"/>
              </a:rPr>
              <a:t>notification de la décision après 45 jours</a:t>
            </a:r>
          </a:p>
        </p:txBody>
      </p:sp>
      <p:sp>
        <p:nvSpPr>
          <p:cNvPr id="4" name="Title 1">
            <a:extLst>
              <a:ext uri="{FF2B5EF4-FFF2-40B4-BE49-F238E27FC236}">
                <a16:creationId xmlns:a16="http://schemas.microsoft.com/office/drawing/2014/main" id="{2770B077-9EF9-3D91-6306-BBDA07EF3066}"/>
              </a:ext>
            </a:extLst>
          </p:cNvPr>
          <p:cNvSpPr>
            <a:spLocks noGrp="1"/>
          </p:cNvSpPr>
          <p:nvPr>
            <p:ph type="title"/>
          </p:nvPr>
        </p:nvSpPr>
        <p:spPr>
          <a:xfrm>
            <a:off x="921728" y="729151"/>
            <a:ext cx="10749572" cy="708978"/>
          </a:xfrm>
        </p:spPr>
        <p:txBody>
          <a:bodyPr>
            <a:noAutofit/>
          </a:bodyPr>
          <a:lstStyle/>
          <a:p>
            <a:pPr>
              <a:lnSpc>
                <a:spcPct val="107000"/>
              </a:lnSpc>
              <a:spcAft>
                <a:spcPts val="800"/>
              </a:spcAft>
            </a:pPr>
            <a:r>
              <a:rPr lang="fr-LU" sz="4000" cap="all" dirty="0"/>
              <a:t>Procédure d’instruction</a:t>
            </a:r>
            <a:endParaRPr lang="fr-FR" sz="4000" cap="all" dirty="0"/>
          </a:p>
        </p:txBody>
      </p:sp>
    </p:spTree>
    <p:extLst>
      <p:ext uri="{BB962C8B-B14F-4D97-AF65-F5344CB8AC3E}">
        <p14:creationId xmlns:p14="http://schemas.microsoft.com/office/powerpoint/2010/main" val="6896404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p:txBody>
          <a:bodyPr>
            <a:normAutofit/>
          </a:bodyPr>
          <a:lstStyle/>
          <a:p>
            <a:r>
              <a:rPr lang="fr-FR" sz="4000" cap="all" dirty="0"/>
              <a:t>Demande d’autorisation</a:t>
            </a:r>
            <a:endParaRPr lang="en-US" sz="4000" cap="all" dirty="0"/>
          </a:p>
        </p:txBody>
      </p:sp>
      <p:sp>
        <p:nvSpPr>
          <p:cNvPr id="4" name="Content Placeholder 3">
            <a:extLst>
              <a:ext uri="{FF2B5EF4-FFF2-40B4-BE49-F238E27FC236}">
                <a16:creationId xmlns:a16="http://schemas.microsoft.com/office/drawing/2014/main" id="{5D477C3E-9390-214F-C7F9-6E41C7167CF5}"/>
              </a:ext>
            </a:extLst>
          </p:cNvPr>
          <p:cNvSpPr>
            <a:spLocks noGrp="1"/>
          </p:cNvSpPr>
          <p:nvPr>
            <p:ph sz="quarter" idx="12"/>
          </p:nvPr>
        </p:nvSpPr>
        <p:spPr>
          <a:xfrm>
            <a:off x="921728" y="1770823"/>
            <a:ext cx="5438705" cy="2464903"/>
          </a:xfrm>
        </p:spPr>
        <p:txBody>
          <a:bodyPr>
            <a:normAutofit/>
          </a:bodyPr>
          <a:lstStyle/>
          <a:p>
            <a:pPr marL="0" indent="0">
              <a:spcAft>
                <a:spcPts val="450"/>
              </a:spcAft>
              <a:buClr>
                <a:schemeClr val="accent2"/>
              </a:buClr>
              <a:buNone/>
            </a:pPr>
            <a:r>
              <a:rPr lang="fr-FR" sz="2000" dirty="0">
                <a:cs typeface="Arial" panose="020B0604020202020204" pitchFamily="34" charset="0"/>
              </a:rPr>
              <a:t>Formulaire de demande électronique </a:t>
            </a:r>
            <a:br>
              <a:rPr lang="fr-FR" sz="2000" dirty="0">
                <a:cs typeface="Arial" panose="020B0604020202020204" pitchFamily="34" charset="0"/>
              </a:rPr>
            </a:br>
            <a:r>
              <a:rPr lang="fr-FR" sz="2000" dirty="0">
                <a:cs typeface="Arial" panose="020B0604020202020204" pitchFamily="34" charset="0"/>
              </a:rPr>
              <a:t>« commodo » accessible sur </a:t>
            </a:r>
            <a:r>
              <a:rPr lang="fr-FR" sz="2000" u="sng" dirty="0">
                <a:cs typeface="Arial" panose="020B0604020202020204" pitchFamily="34" charset="0"/>
              </a:rPr>
              <a:t>myguichet.lu </a:t>
            </a:r>
          </a:p>
          <a:p>
            <a:pPr marL="542925" indent="-277813">
              <a:spcAft>
                <a:spcPts val="450"/>
              </a:spcAft>
              <a:buClr>
                <a:schemeClr val="accent1"/>
              </a:buClr>
              <a:tabLst>
                <a:tab pos="542925" algn="l"/>
              </a:tabLst>
            </a:pPr>
            <a:r>
              <a:rPr lang="fr-FR" sz="1800" dirty="0">
                <a:cs typeface="Arial" panose="020B0604020202020204" pitchFamily="34" charset="0"/>
              </a:rPr>
              <a:t>Formulaire intelligent avec explications et aide en ligne</a:t>
            </a:r>
          </a:p>
          <a:p>
            <a:pPr marL="542925" indent="-277813">
              <a:spcAft>
                <a:spcPts val="450"/>
              </a:spcAft>
              <a:buClr>
                <a:schemeClr val="accent1"/>
              </a:buClr>
              <a:tabLst>
                <a:tab pos="542925" algn="l"/>
              </a:tabLst>
            </a:pPr>
            <a:r>
              <a:rPr lang="fr-FR" sz="1800" dirty="0">
                <a:cs typeface="Arial" panose="020B0604020202020204" pitchFamily="34" charset="0"/>
              </a:rPr>
              <a:t>Pour tout type de démarche </a:t>
            </a:r>
          </a:p>
          <a:p>
            <a:pPr marL="542925" indent="-277813">
              <a:spcAft>
                <a:spcPts val="450"/>
              </a:spcAft>
              <a:buClr>
                <a:schemeClr val="accent1"/>
              </a:buClr>
              <a:tabLst>
                <a:tab pos="542925" algn="l"/>
              </a:tabLst>
            </a:pPr>
            <a:r>
              <a:rPr lang="fr-FR" sz="1800" dirty="0">
                <a:cs typeface="Arial" panose="020B0604020202020204" pitchFamily="34" charset="0"/>
              </a:rPr>
              <a:t>Pour tout point de nomenclature</a:t>
            </a:r>
            <a:r>
              <a:rPr lang="en-US" sz="1800" dirty="0"/>
              <a:t>)</a:t>
            </a:r>
          </a:p>
          <a:p>
            <a:pPr marL="0" indent="0">
              <a:buNone/>
            </a:pPr>
            <a:endParaRPr lang="en-US" dirty="0"/>
          </a:p>
        </p:txBody>
      </p:sp>
      <p:pic>
        <p:nvPicPr>
          <p:cNvPr id="5" name="Picture 4">
            <a:extLst>
              <a:ext uri="{FF2B5EF4-FFF2-40B4-BE49-F238E27FC236}">
                <a16:creationId xmlns:a16="http://schemas.microsoft.com/office/drawing/2014/main" id="{9C3DD7E8-D399-9FA7-B922-B99FF3A92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079" y="805350"/>
            <a:ext cx="3550258" cy="4862083"/>
          </a:xfrm>
          <a:prstGeom prst="rect">
            <a:avLst/>
          </a:prstGeom>
          <a:ln w="3175">
            <a:solidFill>
              <a:schemeClr val="accent4"/>
            </a:solidFill>
          </a:ln>
        </p:spPr>
      </p:pic>
      <p:pic>
        <p:nvPicPr>
          <p:cNvPr id="6" name="Picture 5">
            <a:extLst>
              <a:ext uri="{FF2B5EF4-FFF2-40B4-BE49-F238E27FC236}">
                <a16:creationId xmlns:a16="http://schemas.microsoft.com/office/drawing/2014/main" id="{8B0D0CF7-5124-6A2A-555D-62A64DE307E6}"/>
              </a:ext>
            </a:extLst>
          </p:cNvPr>
          <p:cNvPicPr>
            <a:picLocks noChangeAspect="1"/>
          </p:cNvPicPr>
          <p:nvPr/>
        </p:nvPicPr>
        <p:blipFill>
          <a:blip r:embed="rId3"/>
          <a:stretch>
            <a:fillRect/>
          </a:stretch>
        </p:blipFill>
        <p:spPr>
          <a:xfrm>
            <a:off x="5380383" y="3580425"/>
            <a:ext cx="2254396" cy="2087008"/>
          </a:xfrm>
          <a:prstGeom prst="rect">
            <a:avLst/>
          </a:prstGeom>
        </p:spPr>
      </p:pic>
    </p:spTree>
    <p:extLst>
      <p:ext uri="{BB962C8B-B14F-4D97-AF65-F5344CB8AC3E}">
        <p14:creationId xmlns:p14="http://schemas.microsoft.com/office/powerpoint/2010/main" val="1828496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p:txBody>
          <a:bodyPr>
            <a:normAutofit/>
          </a:bodyPr>
          <a:lstStyle/>
          <a:p>
            <a:r>
              <a:rPr lang="fr-FR" sz="4000" cap="all" dirty="0"/>
              <a:t>Demande d’autorisation</a:t>
            </a:r>
            <a:endParaRPr lang="en-US" sz="4000" cap="all" dirty="0"/>
          </a:p>
        </p:txBody>
      </p:sp>
      <p:pic>
        <p:nvPicPr>
          <p:cNvPr id="9" name="Image 3">
            <a:extLst>
              <a:ext uri="{FF2B5EF4-FFF2-40B4-BE49-F238E27FC236}">
                <a16:creationId xmlns:a16="http://schemas.microsoft.com/office/drawing/2014/main" id="{A236E1BE-5A61-FA05-405B-006613087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727" y="1641030"/>
            <a:ext cx="7809447" cy="3965927"/>
          </a:xfrm>
          <a:prstGeom prst="rect">
            <a:avLst/>
          </a:prstGeom>
        </p:spPr>
      </p:pic>
      <p:pic>
        <p:nvPicPr>
          <p:cNvPr id="10" name="Image 4">
            <a:extLst>
              <a:ext uri="{FF2B5EF4-FFF2-40B4-BE49-F238E27FC236}">
                <a16:creationId xmlns:a16="http://schemas.microsoft.com/office/drawing/2014/main" id="{5C2A0BE9-AEEC-DA23-64E5-883EEEE4F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728" y="5415750"/>
            <a:ext cx="7809446" cy="654932"/>
          </a:xfrm>
          <a:prstGeom prst="rect">
            <a:avLst/>
          </a:prstGeom>
        </p:spPr>
      </p:pic>
      <p:sp>
        <p:nvSpPr>
          <p:cNvPr id="11" name="Flèche vers le bas 7">
            <a:extLst>
              <a:ext uri="{FF2B5EF4-FFF2-40B4-BE49-F238E27FC236}">
                <a16:creationId xmlns:a16="http://schemas.microsoft.com/office/drawing/2014/main" id="{9960BA6D-84E8-B3CE-19BF-6D6D4AFF9FE5}"/>
              </a:ext>
            </a:extLst>
          </p:cNvPr>
          <p:cNvSpPr/>
          <p:nvPr/>
        </p:nvSpPr>
        <p:spPr>
          <a:xfrm>
            <a:off x="7638187" y="2291215"/>
            <a:ext cx="352873" cy="76771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Flèche vers le bas 7">
            <a:extLst>
              <a:ext uri="{FF2B5EF4-FFF2-40B4-BE49-F238E27FC236}">
                <a16:creationId xmlns:a16="http://schemas.microsoft.com/office/drawing/2014/main" id="{A126E8C7-2468-523A-8654-57641E0F992D}"/>
              </a:ext>
            </a:extLst>
          </p:cNvPr>
          <p:cNvSpPr/>
          <p:nvPr/>
        </p:nvSpPr>
        <p:spPr>
          <a:xfrm>
            <a:off x="7638186" y="4620989"/>
            <a:ext cx="352873" cy="76771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4242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p:txBody>
          <a:bodyPr>
            <a:normAutofit/>
          </a:bodyPr>
          <a:lstStyle/>
          <a:p>
            <a:r>
              <a:rPr lang="fr-FR" sz="4000" cap="all" dirty="0"/>
              <a:t>Demande d’autorisation</a:t>
            </a:r>
            <a:endParaRPr lang="en-US" sz="4000" cap="all" dirty="0"/>
          </a:p>
        </p:txBody>
      </p:sp>
      <p:pic>
        <p:nvPicPr>
          <p:cNvPr id="4" name="Espace réservé du contenu 3">
            <a:extLst>
              <a:ext uri="{FF2B5EF4-FFF2-40B4-BE49-F238E27FC236}">
                <a16:creationId xmlns:a16="http://schemas.microsoft.com/office/drawing/2014/main" id="{897F6A73-6DE0-4390-7B79-AB04073C2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728" y="1707936"/>
            <a:ext cx="10475142" cy="3867914"/>
          </a:xfrm>
          <a:prstGeom prst="rect">
            <a:avLst/>
          </a:prstGeom>
        </p:spPr>
      </p:pic>
    </p:spTree>
    <p:extLst>
      <p:ext uri="{BB962C8B-B14F-4D97-AF65-F5344CB8AC3E}">
        <p14:creationId xmlns:p14="http://schemas.microsoft.com/office/powerpoint/2010/main" val="36114809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p:txBody>
          <a:bodyPr>
            <a:normAutofit/>
          </a:bodyPr>
          <a:lstStyle/>
          <a:p>
            <a:r>
              <a:rPr lang="fr-FR" sz="4000" cap="all" dirty="0"/>
              <a:t>Demande d’autorisation</a:t>
            </a:r>
            <a:endParaRPr lang="en-US" sz="4000" cap="all" dirty="0"/>
          </a:p>
        </p:txBody>
      </p:sp>
      <p:pic>
        <p:nvPicPr>
          <p:cNvPr id="5" name="Espace réservé du contenu 3">
            <a:extLst>
              <a:ext uri="{FF2B5EF4-FFF2-40B4-BE49-F238E27FC236}">
                <a16:creationId xmlns:a16="http://schemas.microsoft.com/office/drawing/2014/main" id="{F88AA233-5000-D8DB-914E-28DC53BFAF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727" y="1487825"/>
            <a:ext cx="9706515" cy="4679744"/>
          </a:xfrm>
          <a:prstGeom prst="rect">
            <a:avLst/>
          </a:prstGeom>
        </p:spPr>
      </p:pic>
    </p:spTree>
    <p:extLst>
      <p:ext uri="{BB962C8B-B14F-4D97-AF65-F5344CB8AC3E}">
        <p14:creationId xmlns:p14="http://schemas.microsoft.com/office/powerpoint/2010/main" val="1490316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p:txBody>
          <a:bodyPr>
            <a:normAutofit/>
          </a:bodyPr>
          <a:lstStyle/>
          <a:p>
            <a:r>
              <a:rPr lang="fr-FR" sz="4000" cap="all" dirty="0"/>
              <a:t>Demande d’autorisation</a:t>
            </a:r>
            <a:endParaRPr lang="en-US" sz="4000" cap="all" dirty="0"/>
          </a:p>
        </p:txBody>
      </p:sp>
      <p:grpSp>
        <p:nvGrpSpPr>
          <p:cNvPr id="4" name="Group 3">
            <a:extLst>
              <a:ext uri="{FF2B5EF4-FFF2-40B4-BE49-F238E27FC236}">
                <a16:creationId xmlns:a16="http://schemas.microsoft.com/office/drawing/2014/main" id="{3A5CA137-9823-AE52-54E5-23C7AB3DB8E7}"/>
              </a:ext>
            </a:extLst>
          </p:cNvPr>
          <p:cNvGrpSpPr/>
          <p:nvPr/>
        </p:nvGrpSpPr>
        <p:grpSpPr>
          <a:xfrm>
            <a:off x="917133" y="1514329"/>
            <a:ext cx="8490478" cy="4538320"/>
            <a:chOff x="2145649" y="2123793"/>
            <a:chExt cx="8284545" cy="3874930"/>
          </a:xfrm>
        </p:grpSpPr>
        <p:sp>
          <p:nvSpPr>
            <p:cNvPr id="6" name="Rectangle 5">
              <a:extLst>
                <a:ext uri="{FF2B5EF4-FFF2-40B4-BE49-F238E27FC236}">
                  <a16:creationId xmlns:a16="http://schemas.microsoft.com/office/drawing/2014/main" id="{B1118FE0-4E30-3466-A38A-BE8918007E32}"/>
                </a:ext>
              </a:extLst>
            </p:cNvPr>
            <p:cNvSpPr/>
            <p:nvPr/>
          </p:nvSpPr>
          <p:spPr>
            <a:xfrm>
              <a:off x="2145649" y="2123793"/>
              <a:ext cx="1800200" cy="1728192"/>
            </a:xfrm>
            <a:prstGeom prst="rect">
              <a:avLst/>
            </a:prstGeom>
            <a:solidFill>
              <a:srgbClr val="FFFFFF"/>
            </a:solidFill>
            <a:ln w="25400" cap="flat" cmpd="sng" algn="ctr">
              <a:solidFill>
                <a:srgbClr val="000000"/>
              </a:solidFill>
              <a:prstDash val="solid"/>
            </a:ln>
            <a:effectLst/>
          </p:spPr>
          <p:txBody>
            <a:bodyPr rtlCol="0" anchor="ctr"/>
            <a:lstStyle/>
            <a:p>
              <a:pPr defTabSz="685800" fontAlgn="auto">
                <a:spcBef>
                  <a:spcPts val="0"/>
                </a:spcBef>
                <a:spcAft>
                  <a:spcPts val="0"/>
                </a:spcAft>
                <a:defRPr/>
              </a:pPr>
              <a:r>
                <a:rPr lang="fr-LU" b="1" kern="0" dirty="0">
                  <a:solidFill>
                    <a:srgbClr val="000000"/>
                  </a:solidFill>
                  <a:latin typeface="Aptos Display" panose="020B0004020202020204" pitchFamily="34" charset="0"/>
                </a:rPr>
                <a:t>1. Identification</a:t>
              </a:r>
            </a:p>
            <a:p>
              <a:pPr defTabSz="685800" fontAlgn="auto">
                <a:spcBef>
                  <a:spcPts val="0"/>
                </a:spcBef>
                <a:spcAft>
                  <a:spcPts val="0"/>
                </a:spcAft>
                <a:defRPr/>
              </a:pPr>
              <a:r>
                <a:rPr lang="fr-LU" kern="0" dirty="0">
                  <a:solidFill>
                    <a:srgbClr val="000000"/>
                  </a:solidFill>
                  <a:latin typeface="Aptos Display" panose="020B0004020202020204" pitchFamily="34" charset="0"/>
                </a:rPr>
                <a:t>- Objet</a:t>
              </a:r>
            </a:p>
            <a:p>
              <a:pPr defTabSz="685800" fontAlgn="auto">
                <a:spcBef>
                  <a:spcPts val="0"/>
                </a:spcBef>
                <a:spcAft>
                  <a:spcPts val="0"/>
                </a:spcAft>
                <a:defRPr/>
              </a:pPr>
              <a:r>
                <a:rPr lang="fr-LU" kern="0" dirty="0">
                  <a:solidFill>
                    <a:srgbClr val="000000"/>
                  </a:solidFill>
                  <a:latin typeface="Aptos Display" panose="020B0004020202020204" pitchFamily="34" charset="0"/>
                </a:rPr>
                <a:t>- Coordonnées</a:t>
              </a:r>
            </a:p>
            <a:p>
              <a:pPr defTabSz="685800" fontAlgn="auto">
                <a:spcBef>
                  <a:spcPts val="0"/>
                </a:spcBef>
                <a:spcAft>
                  <a:spcPts val="0"/>
                </a:spcAft>
                <a:defRPr/>
              </a:pPr>
              <a:r>
                <a:rPr lang="fr-LU" kern="0" dirty="0">
                  <a:solidFill>
                    <a:srgbClr val="000000"/>
                  </a:solidFill>
                  <a:latin typeface="Aptos Display" panose="020B0004020202020204" pitchFamily="34" charset="0"/>
                </a:rPr>
                <a:t>- Phases</a:t>
              </a:r>
            </a:p>
            <a:p>
              <a:pPr defTabSz="685800" fontAlgn="auto">
                <a:spcBef>
                  <a:spcPts val="0"/>
                </a:spcBef>
                <a:spcAft>
                  <a:spcPts val="0"/>
                </a:spcAft>
                <a:defRPr/>
              </a:pPr>
              <a:r>
                <a:rPr lang="fr-LU" kern="0" dirty="0">
                  <a:solidFill>
                    <a:srgbClr val="000000"/>
                  </a:solidFill>
                  <a:latin typeface="Aptos Display" panose="020B0004020202020204" pitchFamily="34" charset="0"/>
                </a:rPr>
                <a:t>- </a:t>
              </a:r>
              <a:r>
                <a:rPr lang="fr-LU" kern="0" dirty="0" err="1">
                  <a:solidFill>
                    <a:srgbClr val="000000"/>
                  </a:solidFill>
                  <a:latin typeface="Aptos Display" panose="020B0004020202020204" pitchFamily="34" charset="0"/>
                </a:rPr>
                <a:t>Etabl</a:t>
              </a:r>
              <a:r>
                <a:rPr lang="fr-LU" kern="0" dirty="0">
                  <a:solidFill>
                    <a:srgbClr val="000000"/>
                  </a:solidFill>
                  <a:latin typeface="Aptos Display" panose="020B0004020202020204" pitchFamily="34" charset="0"/>
                </a:rPr>
                <a:t>. classés</a:t>
              </a:r>
              <a:endParaRPr lang="en-US" kern="0" dirty="0">
                <a:solidFill>
                  <a:srgbClr val="000000"/>
                </a:solidFill>
                <a:latin typeface="Aptos Display" panose="020B0004020202020204" pitchFamily="34" charset="0"/>
              </a:endParaRPr>
            </a:p>
          </p:txBody>
        </p:sp>
        <p:sp>
          <p:nvSpPr>
            <p:cNvPr id="7" name="Rectangle 6">
              <a:extLst>
                <a:ext uri="{FF2B5EF4-FFF2-40B4-BE49-F238E27FC236}">
                  <a16:creationId xmlns:a16="http://schemas.microsoft.com/office/drawing/2014/main" id="{64C9CC58-D8BF-0965-AC96-37F7053E4F10}"/>
                </a:ext>
              </a:extLst>
            </p:cNvPr>
            <p:cNvSpPr/>
            <p:nvPr/>
          </p:nvSpPr>
          <p:spPr>
            <a:xfrm>
              <a:off x="4412095" y="2266792"/>
              <a:ext cx="1852604" cy="1368152"/>
            </a:xfrm>
            <a:prstGeom prst="rect">
              <a:avLst/>
            </a:prstGeom>
            <a:solidFill>
              <a:srgbClr val="FFFFFF"/>
            </a:solidFill>
            <a:ln w="25400" cap="flat" cmpd="sng" algn="ctr">
              <a:solidFill>
                <a:srgbClr val="000000"/>
              </a:solidFill>
              <a:prstDash val="solid"/>
            </a:ln>
            <a:effectLst/>
          </p:spPr>
          <p:txBody>
            <a:bodyPr rtlCol="0" anchor="ctr"/>
            <a:lstStyle/>
            <a:p>
              <a:pPr defTabSz="685800">
                <a:defRPr/>
              </a:pPr>
              <a:r>
                <a:rPr lang="fr-LU" b="1" kern="0" dirty="0">
                  <a:solidFill>
                    <a:srgbClr val="000000"/>
                  </a:solidFill>
                  <a:latin typeface="Aptos Display" panose="020B0004020202020204" pitchFamily="34" charset="0"/>
                </a:rPr>
                <a:t>2. Volet  « ITM »</a:t>
              </a:r>
            </a:p>
            <a:p>
              <a:pPr defTabSz="685800">
                <a:defRPr/>
              </a:pPr>
              <a:r>
                <a:rPr lang="fr-LU" kern="0" dirty="0">
                  <a:solidFill>
                    <a:srgbClr val="000000"/>
                  </a:solidFill>
                  <a:latin typeface="Aptos Display" panose="020B0004020202020204" pitchFamily="34" charset="0"/>
                </a:rPr>
                <a:t>- Santé &amp; sécurité</a:t>
              </a:r>
            </a:p>
            <a:p>
              <a:pPr defTabSz="685800">
                <a:defRPr/>
              </a:pPr>
              <a:r>
                <a:rPr lang="fr-LU" kern="0" dirty="0">
                  <a:solidFill>
                    <a:srgbClr val="000000"/>
                  </a:solidFill>
                  <a:latin typeface="Aptos Display" panose="020B0004020202020204" pitchFamily="34" charset="0"/>
                </a:rPr>
                <a:t>  (risques)</a:t>
              </a:r>
            </a:p>
          </p:txBody>
        </p:sp>
        <p:sp>
          <p:nvSpPr>
            <p:cNvPr id="8" name="Rounded Rectangle 2">
              <a:extLst>
                <a:ext uri="{FF2B5EF4-FFF2-40B4-BE49-F238E27FC236}">
                  <a16:creationId xmlns:a16="http://schemas.microsoft.com/office/drawing/2014/main" id="{3C05ABE0-7379-5829-5231-405670FE457F}"/>
                </a:ext>
              </a:extLst>
            </p:cNvPr>
            <p:cNvSpPr/>
            <p:nvPr/>
          </p:nvSpPr>
          <p:spPr>
            <a:xfrm>
              <a:off x="2145649" y="4644073"/>
              <a:ext cx="1800200" cy="1008112"/>
            </a:xfrm>
            <a:prstGeom prst="roundRect">
              <a:avLst/>
            </a:prstGeom>
            <a:solidFill>
              <a:srgbClr val="FFFFFF"/>
            </a:solidFill>
            <a:ln w="25400" cap="flat" cmpd="sng" algn="ctr">
              <a:solidFill>
                <a:srgbClr val="000000"/>
              </a:solidFill>
              <a:prstDash val="solid"/>
            </a:ln>
            <a:effectLst/>
          </p:spPr>
          <p:txBody>
            <a:bodyPr rtlCol="0" anchor="ctr"/>
            <a:lstStyle/>
            <a:p>
              <a:pPr defTabSz="685800">
                <a:defRPr/>
              </a:pPr>
              <a:r>
                <a:rPr lang="fr-LU" b="1" kern="0" dirty="0">
                  <a:solidFill>
                    <a:srgbClr val="000000"/>
                  </a:solidFill>
                  <a:latin typeface="Aptos Display" panose="020B0004020202020204" pitchFamily="34" charset="0"/>
                </a:rPr>
                <a:t>Nomenclature</a:t>
              </a:r>
            </a:p>
            <a:p>
              <a:pPr defTabSz="685800">
                <a:defRPr/>
              </a:pPr>
              <a:r>
                <a:rPr lang="fr-LU" kern="0" dirty="0">
                  <a:solidFill>
                    <a:srgbClr val="000000"/>
                  </a:solidFill>
                  <a:latin typeface="Aptos Display" panose="020B0004020202020204" pitchFamily="34" charset="0"/>
                </a:rPr>
                <a:t>(RGD)</a:t>
              </a:r>
              <a:endParaRPr lang="en-US" kern="0" dirty="0">
                <a:solidFill>
                  <a:srgbClr val="000000"/>
                </a:solidFill>
                <a:latin typeface="Aptos Display" panose="020B0004020202020204" pitchFamily="34" charset="0"/>
              </a:endParaRPr>
            </a:p>
          </p:txBody>
        </p:sp>
        <p:sp>
          <p:nvSpPr>
            <p:cNvPr id="9" name="Rectangle 8">
              <a:extLst>
                <a:ext uri="{FF2B5EF4-FFF2-40B4-BE49-F238E27FC236}">
                  <a16:creationId xmlns:a16="http://schemas.microsoft.com/office/drawing/2014/main" id="{3A4AE7D6-AD5C-7E9D-F133-745FEE2E6BFF}"/>
                </a:ext>
              </a:extLst>
            </p:cNvPr>
            <p:cNvSpPr/>
            <p:nvPr/>
          </p:nvSpPr>
          <p:spPr>
            <a:xfrm>
              <a:off x="6655258" y="2266792"/>
              <a:ext cx="1864921" cy="1368152"/>
            </a:xfrm>
            <a:prstGeom prst="rect">
              <a:avLst/>
            </a:prstGeom>
            <a:solidFill>
              <a:srgbClr val="FFFFFF"/>
            </a:solidFill>
            <a:ln w="25400" cap="flat" cmpd="sng" algn="ctr">
              <a:solidFill>
                <a:srgbClr val="000000"/>
              </a:solidFill>
              <a:prstDash val="solid"/>
            </a:ln>
            <a:effectLst/>
          </p:spPr>
          <p:txBody>
            <a:bodyPr rtlCol="0" anchor="ctr"/>
            <a:lstStyle/>
            <a:p>
              <a:pPr defTabSz="685800">
                <a:defRPr/>
              </a:pPr>
              <a:r>
                <a:rPr lang="fr-LU" b="1" kern="0" dirty="0">
                  <a:solidFill>
                    <a:srgbClr val="000000"/>
                  </a:solidFill>
                  <a:latin typeface="Aptos Display" panose="020B0004020202020204" pitchFamily="34" charset="0"/>
                </a:rPr>
                <a:t>3. Volet  « AEV »</a:t>
              </a:r>
            </a:p>
            <a:p>
              <a:pPr defTabSz="685800">
                <a:defRPr/>
              </a:pPr>
              <a:r>
                <a:rPr lang="fr-LU" kern="0" dirty="0">
                  <a:solidFill>
                    <a:srgbClr val="000000"/>
                  </a:solidFill>
                  <a:latin typeface="Aptos Display" panose="020B0004020202020204" pitchFamily="34" charset="0"/>
                </a:rPr>
                <a:t>- Environnement</a:t>
              </a:r>
            </a:p>
            <a:p>
              <a:pPr defTabSz="685800">
                <a:defRPr/>
              </a:pPr>
              <a:r>
                <a:rPr lang="fr-LU" kern="0" dirty="0">
                  <a:solidFill>
                    <a:srgbClr val="000000"/>
                  </a:solidFill>
                  <a:latin typeface="Aptos Display" panose="020B0004020202020204" pitchFamily="34" charset="0"/>
                </a:rPr>
                <a:t>   (rejets)</a:t>
              </a:r>
            </a:p>
          </p:txBody>
        </p:sp>
        <p:sp>
          <p:nvSpPr>
            <p:cNvPr id="10" name="Rectangle 9">
              <a:extLst>
                <a:ext uri="{FF2B5EF4-FFF2-40B4-BE49-F238E27FC236}">
                  <a16:creationId xmlns:a16="http://schemas.microsoft.com/office/drawing/2014/main" id="{37CCDAA9-BA5B-6BF9-99AC-80FB6C158C28}"/>
                </a:ext>
              </a:extLst>
            </p:cNvPr>
            <p:cNvSpPr/>
            <p:nvPr/>
          </p:nvSpPr>
          <p:spPr>
            <a:xfrm>
              <a:off x="8910738" y="2390649"/>
              <a:ext cx="1519456" cy="1080120"/>
            </a:xfrm>
            <a:prstGeom prst="rect">
              <a:avLst/>
            </a:prstGeom>
            <a:solidFill>
              <a:srgbClr val="FFFFFF"/>
            </a:solidFill>
            <a:ln w="25400" cap="flat" cmpd="sng" algn="ctr">
              <a:solidFill>
                <a:srgbClr val="000000"/>
              </a:solidFill>
              <a:prstDash val="solid"/>
            </a:ln>
            <a:effectLst/>
          </p:spPr>
          <p:txBody>
            <a:bodyPr rtlCol="0" anchor="ctr"/>
            <a:lstStyle/>
            <a:p>
              <a:pPr defTabSz="685800" fontAlgn="auto">
                <a:spcBef>
                  <a:spcPts val="0"/>
                </a:spcBef>
                <a:spcAft>
                  <a:spcPts val="0"/>
                </a:spcAft>
                <a:defRPr/>
              </a:pPr>
              <a:r>
                <a:rPr lang="fr-LU" b="1" kern="0" dirty="0">
                  <a:solidFill>
                    <a:srgbClr val="000000"/>
                  </a:solidFill>
                  <a:latin typeface="Aptos Display" panose="020B0004020202020204" pitchFamily="34" charset="0"/>
                </a:rPr>
                <a:t>4. Annexes</a:t>
              </a:r>
            </a:p>
            <a:p>
              <a:pPr defTabSz="685800" fontAlgn="auto">
                <a:spcBef>
                  <a:spcPts val="0"/>
                </a:spcBef>
                <a:spcAft>
                  <a:spcPts val="0"/>
                </a:spcAft>
                <a:defRPr/>
              </a:pPr>
              <a:r>
                <a:rPr lang="fr-LU" kern="0" dirty="0">
                  <a:solidFill>
                    <a:srgbClr val="000000"/>
                  </a:solidFill>
                  <a:latin typeface="Aptos Display" panose="020B0004020202020204" pitchFamily="34" charset="0"/>
                </a:rPr>
                <a:t>- </a:t>
              </a:r>
              <a:r>
                <a:rPr lang="fr-LU" kern="0" dirty="0" err="1">
                  <a:solidFill>
                    <a:srgbClr val="000000"/>
                  </a:solidFill>
                  <a:latin typeface="Aptos Display" panose="020B0004020202020204" pitchFamily="34" charset="0"/>
                </a:rPr>
                <a:t>Checkmarks</a:t>
              </a:r>
              <a:endParaRPr lang="fr-LU" kern="0" dirty="0">
                <a:solidFill>
                  <a:srgbClr val="000000"/>
                </a:solidFill>
                <a:latin typeface="Aptos Display" panose="020B0004020202020204" pitchFamily="34" charset="0"/>
              </a:endParaRPr>
            </a:p>
            <a:p>
              <a:pPr defTabSz="685800" fontAlgn="auto">
                <a:spcBef>
                  <a:spcPts val="0"/>
                </a:spcBef>
                <a:spcAft>
                  <a:spcPts val="0"/>
                </a:spcAft>
                <a:defRPr/>
              </a:pPr>
              <a:r>
                <a:rPr lang="fr-LU" kern="0" dirty="0">
                  <a:solidFill>
                    <a:srgbClr val="000000"/>
                  </a:solidFill>
                  <a:latin typeface="Aptos Display" panose="020B0004020202020204" pitchFamily="34" charset="0"/>
                </a:rPr>
                <a:t>(- </a:t>
              </a:r>
              <a:r>
                <a:rPr lang="fr-LU" kern="0" dirty="0" err="1">
                  <a:solidFill>
                    <a:srgbClr val="000000"/>
                  </a:solidFill>
                  <a:latin typeface="Aptos Display" panose="020B0004020202020204" pitchFamily="34" charset="0"/>
                </a:rPr>
                <a:t>Uploads</a:t>
              </a:r>
              <a:r>
                <a:rPr lang="fr-LU" kern="0" dirty="0">
                  <a:solidFill>
                    <a:srgbClr val="000000"/>
                  </a:solidFill>
                  <a:latin typeface="Aptos Display" panose="020B0004020202020204" pitchFamily="34" charset="0"/>
                </a:rPr>
                <a:t>)</a:t>
              </a:r>
            </a:p>
          </p:txBody>
        </p:sp>
        <p:sp>
          <p:nvSpPr>
            <p:cNvPr id="11" name="Flowchart: Multidocument 7">
              <a:extLst>
                <a:ext uri="{FF2B5EF4-FFF2-40B4-BE49-F238E27FC236}">
                  <a16:creationId xmlns:a16="http://schemas.microsoft.com/office/drawing/2014/main" id="{C6F8BD0D-D356-51BB-2673-6772C82ABB35}"/>
                </a:ext>
              </a:extLst>
            </p:cNvPr>
            <p:cNvSpPr/>
            <p:nvPr/>
          </p:nvSpPr>
          <p:spPr>
            <a:xfrm>
              <a:off x="4881953" y="4572065"/>
              <a:ext cx="1440160" cy="1152128"/>
            </a:xfrm>
            <a:prstGeom prst="flowChartMultidocument">
              <a:avLst/>
            </a:prstGeom>
            <a:solidFill>
              <a:srgbClr val="FFFFFF">
                <a:lumMod val="95000"/>
              </a:srgbClr>
            </a:solidFill>
            <a:ln w="25400" cap="flat" cmpd="sng" algn="ctr">
              <a:solidFill>
                <a:srgbClr val="000000"/>
              </a:solidFill>
              <a:prstDash val="solid"/>
            </a:ln>
            <a:effectLst/>
          </p:spPr>
          <p:txBody>
            <a:bodyPr rtlCol="0" anchor="ctr"/>
            <a:lstStyle/>
            <a:p>
              <a:pPr algn="ctr" defTabSz="685800" fontAlgn="auto">
                <a:spcBef>
                  <a:spcPts val="0"/>
                </a:spcBef>
                <a:spcAft>
                  <a:spcPts val="0"/>
                </a:spcAft>
                <a:defRPr/>
              </a:pPr>
              <a:r>
                <a:rPr lang="fr-LU" sz="1350" kern="0" dirty="0">
                  <a:solidFill>
                    <a:srgbClr val="000000"/>
                  </a:solidFill>
                  <a:latin typeface="Aptos Display" panose="020B0004020202020204" pitchFamily="34" charset="0"/>
                </a:rPr>
                <a:t>Questions</a:t>
              </a:r>
            </a:p>
            <a:p>
              <a:pPr algn="ctr" defTabSz="685800" fontAlgn="auto">
                <a:spcBef>
                  <a:spcPts val="0"/>
                </a:spcBef>
                <a:spcAft>
                  <a:spcPts val="0"/>
                </a:spcAft>
                <a:defRPr/>
              </a:pPr>
              <a:r>
                <a:rPr lang="fr-LU" sz="1350" kern="0" dirty="0">
                  <a:solidFill>
                    <a:srgbClr val="000000"/>
                  </a:solidFill>
                  <a:latin typeface="Aptos Display" panose="020B0004020202020204" pitchFamily="34" charset="0"/>
                </a:rPr>
                <a:t>spécifiques</a:t>
              </a:r>
              <a:endParaRPr lang="en-US" sz="1350" kern="0" dirty="0">
                <a:solidFill>
                  <a:srgbClr val="000000"/>
                </a:solidFill>
                <a:latin typeface="Aptos Display" panose="020B0004020202020204" pitchFamily="34" charset="0"/>
              </a:endParaRPr>
            </a:p>
          </p:txBody>
        </p:sp>
        <p:sp>
          <p:nvSpPr>
            <p:cNvPr id="12" name="Up-Down Arrow 11">
              <a:extLst>
                <a:ext uri="{FF2B5EF4-FFF2-40B4-BE49-F238E27FC236}">
                  <a16:creationId xmlns:a16="http://schemas.microsoft.com/office/drawing/2014/main" id="{C3C0A57F-EF2F-3E7C-6E80-10AF9E69EF24}"/>
                </a:ext>
              </a:extLst>
            </p:cNvPr>
            <p:cNvSpPr/>
            <p:nvPr/>
          </p:nvSpPr>
          <p:spPr>
            <a:xfrm>
              <a:off x="2829725" y="3851985"/>
              <a:ext cx="324036" cy="792088"/>
            </a:xfrm>
            <a:prstGeom prst="upDownArrow">
              <a:avLst/>
            </a:prstGeom>
            <a:noFill/>
            <a:ln w="25400" cap="flat" cmpd="sng" algn="ctr">
              <a:solidFill>
                <a:srgbClr val="000000"/>
              </a:solidFill>
              <a:prstDash val="solid"/>
            </a:ln>
            <a:effectLst/>
          </p:spPr>
          <p:txBody>
            <a:bodyPr rtlCol="0" anchor="ctr"/>
            <a:lstStyle/>
            <a:p>
              <a:pPr algn="ctr" defTabSz="685800" fontAlgn="auto">
                <a:spcBef>
                  <a:spcPts val="0"/>
                </a:spcBef>
                <a:spcAft>
                  <a:spcPts val="0"/>
                </a:spcAft>
                <a:defRPr/>
              </a:pPr>
              <a:endParaRPr lang="en-US" sz="1350" kern="0">
                <a:solidFill>
                  <a:srgbClr val="FFFFFF"/>
                </a:solidFill>
                <a:latin typeface="Aptos Display" panose="020B0004020202020204" pitchFamily="34" charset="0"/>
              </a:endParaRPr>
            </a:p>
          </p:txBody>
        </p:sp>
        <p:sp>
          <p:nvSpPr>
            <p:cNvPr id="13" name="Left-Right Arrow 12">
              <a:extLst>
                <a:ext uri="{FF2B5EF4-FFF2-40B4-BE49-F238E27FC236}">
                  <a16:creationId xmlns:a16="http://schemas.microsoft.com/office/drawing/2014/main" id="{0969FD60-0CB9-934F-ECE6-1C13AF740784}"/>
                </a:ext>
              </a:extLst>
            </p:cNvPr>
            <p:cNvSpPr/>
            <p:nvPr/>
          </p:nvSpPr>
          <p:spPr>
            <a:xfrm>
              <a:off x="3945849" y="5148129"/>
              <a:ext cx="936104" cy="216024"/>
            </a:xfrm>
            <a:prstGeom prst="leftRightArrow">
              <a:avLst/>
            </a:prstGeom>
            <a:noFill/>
            <a:ln w="25400" cap="flat" cmpd="sng" algn="ctr">
              <a:solidFill>
                <a:srgbClr val="000000"/>
              </a:solidFill>
              <a:prstDash val="solid"/>
            </a:ln>
            <a:effectLst/>
          </p:spPr>
          <p:txBody>
            <a:bodyPr rtlCol="0" anchor="ctr"/>
            <a:lstStyle/>
            <a:p>
              <a:pPr algn="ctr" defTabSz="685800" fontAlgn="auto">
                <a:spcBef>
                  <a:spcPts val="0"/>
                </a:spcBef>
                <a:spcAft>
                  <a:spcPts val="0"/>
                </a:spcAft>
                <a:defRPr/>
              </a:pPr>
              <a:endParaRPr lang="en-US" sz="1350" kern="0">
                <a:solidFill>
                  <a:srgbClr val="FFFFFF"/>
                </a:solidFill>
                <a:latin typeface="Aptos Display" panose="020B0004020202020204" pitchFamily="34" charset="0"/>
              </a:endParaRPr>
            </a:p>
          </p:txBody>
        </p:sp>
        <p:sp>
          <p:nvSpPr>
            <p:cNvPr id="14" name="Right Arrow 13">
              <a:extLst>
                <a:ext uri="{FF2B5EF4-FFF2-40B4-BE49-F238E27FC236}">
                  <a16:creationId xmlns:a16="http://schemas.microsoft.com/office/drawing/2014/main" id="{2F6B23FD-272D-DB60-E693-5BEAB04ABB37}"/>
                </a:ext>
              </a:extLst>
            </p:cNvPr>
            <p:cNvSpPr/>
            <p:nvPr/>
          </p:nvSpPr>
          <p:spPr>
            <a:xfrm>
              <a:off x="3953888" y="2825870"/>
              <a:ext cx="432048" cy="252028"/>
            </a:xfrm>
            <a:prstGeom prst="rightArrow">
              <a:avLst/>
            </a:prstGeom>
            <a:noFill/>
            <a:ln w="25400" cap="flat" cmpd="sng" algn="ctr">
              <a:solidFill>
                <a:srgbClr val="000000"/>
              </a:solidFill>
              <a:prstDash val="solid"/>
            </a:ln>
            <a:effectLst/>
          </p:spPr>
          <p:txBody>
            <a:bodyPr rtlCol="0" anchor="ctr"/>
            <a:lstStyle/>
            <a:p>
              <a:pPr algn="ctr" defTabSz="685800" fontAlgn="auto">
                <a:spcBef>
                  <a:spcPts val="0"/>
                </a:spcBef>
                <a:spcAft>
                  <a:spcPts val="0"/>
                </a:spcAft>
                <a:defRPr/>
              </a:pPr>
              <a:endParaRPr lang="en-US" sz="1350" kern="0">
                <a:solidFill>
                  <a:srgbClr val="FFFFFF"/>
                </a:solidFill>
                <a:latin typeface="Aptos Display" panose="020B0004020202020204" pitchFamily="34" charset="0"/>
              </a:endParaRPr>
            </a:p>
          </p:txBody>
        </p:sp>
        <p:sp>
          <p:nvSpPr>
            <p:cNvPr id="15" name="Right Arrow 14">
              <a:extLst>
                <a:ext uri="{FF2B5EF4-FFF2-40B4-BE49-F238E27FC236}">
                  <a16:creationId xmlns:a16="http://schemas.microsoft.com/office/drawing/2014/main" id="{D346E740-4299-149F-BB87-FA4AF69AFE83}"/>
                </a:ext>
              </a:extLst>
            </p:cNvPr>
            <p:cNvSpPr/>
            <p:nvPr/>
          </p:nvSpPr>
          <p:spPr>
            <a:xfrm>
              <a:off x="6264699" y="2825870"/>
              <a:ext cx="379644" cy="252028"/>
            </a:xfrm>
            <a:prstGeom prst="rightArrow">
              <a:avLst/>
            </a:prstGeom>
            <a:noFill/>
            <a:ln w="25400" cap="flat" cmpd="sng" algn="ctr">
              <a:solidFill>
                <a:srgbClr val="000000"/>
              </a:solidFill>
              <a:prstDash val="solid"/>
            </a:ln>
            <a:effectLst/>
          </p:spPr>
          <p:txBody>
            <a:bodyPr rtlCol="0" anchor="ctr"/>
            <a:lstStyle/>
            <a:p>
              <a:pPr algn="ctr" defTabSz="685800" fontAlgn="auto">
                <a:spcBef>
                  <a:spcPts val="0"/>
                </a:spcBef>
                <a:spcAft>
                  <a:spcPts val="0"/>
                </a:spcAft>
                <a:defRPr/>
              </a:pPr>
              <a:endParaRPr lang="en-US" sz="1350" kern="0">
                <a:solidFill>
                  <a:srgbClr val="FFFFFF"/>
                </a:solidFill>
                <a:latin typeface="Aptos Display" panose="020B0004020202020204" pitchFamily="34" charset="0"/>
              </a:endParaRPr>
            </a:p>
          </p:txBody>
        </p:sp>
        <p:pic>
          <p:nvPicPr>
            <p:cNvPr id="16" name="Picture 10" descr="Résultat de recherche d'images pour &quot;imprimante symbole&quot;">
              <a:extLst>
                <a:ext uri="{FF2B5EF4-FFF2-40B4-BE49-F238E27FC236}">
                  <a16:creationId xmlns:a16="http://schemas.microsoft.com/office/drawing/2014/main" id="{6996D94F-E70F-0F18-A8A7-28D9A33D66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0738" y="4513558"/>
              <a:ext cx="1393488" cy="1485165"/>
            </a:xfrm>
            <a:prstGeom prst="rect">
              <a:avLst/>
            </a:prstGeom>
            <a:noFill/>
            <a:extLst>
              <a:ext uri="{909E8E84-426E-40DD-AFC4-6F175D3DCCD1}">
                <a14:hiddenFill xmlns:a14="http://schemas.microsoft.com/office/drawing/2010/main">
                  <a:solidFill>
                    <a:srgbClr val="FFFFFF"/>
                  </a:solidFill>
                </a14:hiddenFill>
              </a:ext>
            </a:extLst>
          </p:spPr>
        </p:pic>
        <p:sp>
          <p:nvSpPr>
            <p:cNvPr id="17" name="Down Arrow 30">
              <a:extLst>
                <a:ext uri="{FF2B5EF4-FFF2-40B4-BE49-F238E27FC236}">
                  <a16:creationId xmlns:a16="http://schemas.microsoft.com/office/drawing/2014/main" id="{3947E788-FE30-BC53-B76C-810BD4255265}"/>
                </a:ext>
              </a:extLst>
            </p:cNvPr>
            <p:cNvSpPr/>
            <p:nvPr/>
          </p:nvSpPr>
          <p:spPr>
            <a:xfrm>
              <a:off x="9562454" y="3470769"/>
              <a:ext cx="216024" cy="864096"/>
            </a:xfrm>
            <a:prstGeom prst="downArrow">
              <a:avLst/>
            </a:prstGeom>
            <a:noFill/>
            <a:ln w="25400" cap="flat" cmpd="sng" algn="ctr">
              <a:solidFill>
                <a:srgbClr val="000000"/>
              </a:solidFill>
              <a:prstDash val="solid"/>
            </a:ln>
            <a:effectLst/>
          </p:spPr>
          <p:txBody>
            <a:bodyPr rtlCol="0" anchor="ctr"/>
            <a:lstStyle/>
            <a:p>
              <a:pPr algn="ctr" defTabSz="685800" fontAlgn="auto">
                <a:spcBef>
                  <a:spcPts val="0"/>
                </a:spcBef>
                <a:spcAft>
                  <a:spcPts val="0"/>
                </a:spcAft>
                <a:defRPr/>
              </a:pPr>
              <a:endParaRPr lang="en-US" sz="1350" kern="0">
                <a:solidFill>
                  <a:srgbClr val="FFFFFF"/>
                </a:solidFill>
                <a:latin typeface="Aptos Display" panose="020B0004020202020204" pitchFamily="34" charset="0"/>
              </a:endParaRPr>
            </a:p>
          </p:txBody>
        </p:sp>
      </p:grpSp>
    </p:spTree>
    <p:extLst>
      <p:ext uri="{BB962C8B-B14F-4D97-AF65-F5344CB8AC3E}">
        <p14:creationId xmlns:p14="http://schemas.microsoft.com/office/powerpoint/2010/main" val="4241086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a:xfrm>
            <a:off x="921728" y="805351"/>
            <a:ext cx="10066975" cy="708978"/>
          </a:xfrm>
        </p:spPr>
        <p:txBody>
          <a:bodyPr>
            <a:normAutofit fontScale="90000"/>
          </a:bodyPr>
          <a:lstStyle/>
          <a:p>
            <a:r>
              <a:rPr lang="fr-FR" sz="4400" cap="all" dirty="0"/>
              <a:t>AFFICHAGE PUBLICATION DE LA DEMANDE</a:t>
            </a:r>
            <a:endParaRPr lang="en-US" sz="4400" cap="all" dirty="0"/>
          </a:p>
        </p:txBody>
      </p:sp>
      <p:sp>
        <p:nvSpPr>
          <p:cNvPr id="5" name="Content Placeholder 3">
            <a:extLst>
              <a:ext uri="{FF2B5EF4-FFF2-40B4-BE49-F238E27FC236}">
                <a16:creationId xmlns:a16="http://schemas.microsoft.com/office/drawing/2014/main" id="{5D3FD6DA-515C-CAC5-C317-69B59790B912}"/>
              </a:ext>
            </a:extLst>
          </p:cNvPr>
          <p:cNvSpPr>
            <a:spLocks noGrp="1"/>
          </p:cNvSpPr>
          <p:nvPr>
            <p:ph sz="quarter" idx="12"/>
          </p:nvPr>
        </p:nvSpPr>
        <p:spPr>
          <a:xfrm>
            <a:off x="922338" y="2074342"/>
            <a:ext cx="9786937" cy="3536251"/>
          </a:xfrm>
        </p:spPr>
        <p:txBody>
          <a:bodyPr/>
          <a:lstStyle/>
          <a:p>
            <a:pPr fontAlgn="base">
              <a:spcBef>
                <a:spcPct val="20000"/>
              </a:spcBef>
              <a:spcAft>
                <a:spcPct val="0"/>
              </a:spcAft>
              <a:buClr>
                <a:srgbClr val="F28C3E"/>
              </a:buClr>
              <a:buSzPct val="60000"/>
              <a:defRPr/>
            </a:pPr>
            <a:r>
              <a:rPr kumimoji="0" lang="fr-CH" sz="2200" b="0" i="0" u="none" strike="noStrike" kern="0" cap="none" spc="0" normalizeH="0" baseline="0" noProof="0" dirty="0">
                <a:ln>
                  <a:noFill/>
                </a:ln>
                <a:solidFill>
                  <a:srgbClr val="000000"/>
                </a:solidFill>
                <a:effectLst/>
                <a:uLnTx/>
                <a:uFillTx/>
              </a:rPr>
              <a:t>Avis affiché pendant 15 jours à la maison communale (communes limitrophes) + l’emplacement où l’établissement est projeté</a:t>
            </a:r>
          </a:p>
          <a:p>
            <a:pPr fontAlgn="base">
              <a:spcBef>
                <a:spcPct val="20000"/>
              </a:spcBef>
              <a:spcAft>
                <a:spcPct val="0"/>
              </a:spcAft>
              <a:buClr>
                <a:srgbClr val="F28C3E"/>
              </a:buClr>
              <a:buSzPct val="60000"/>
              <a:defRPr/>
            </a:pPr>
            <a:r>
              <a:rPr kumimoji="0" lang="fr-CH" sz="2200" b="0" i="0" u="none" strike="noStrike" kern="0" cap="none" spc="0" normalizeH="0" baseline="0" noProof="0" dirty="0">
                <a:ln>
                  <a:noFill/>
                </a:ln>
                <a:solidFill>
                  <a:srgbClr val="000000"/>
                </a:solidFill>
                <a:effectLst/>
                <a:uLnTx/>
                <a:uFillTx/>
              </a:rPr>
              <a:t>Dossier à la commune pour consultation</a:t>
            </a:r>
          </a:p>
          <a:p>
            <a:pPr fontAlgn="base">
              <a:spcBef>
                <a:spcPct val="20000"/>
              </a:spcBef>
              <a:spcAft>
                <a:spcPct val="0"/>
              </a:spcAft>
              <a:buClr>
                <a:srgbClr val="F28C3E"/>
              </a:buClr>
              <a:buSzPct val="60000"/>
              <a:defRPr/>
            </a:pPr>
            <a:r>
              <a:rPr kumimoji="0" lang="fr-CH" sz="2200" b="0" i="0" u="none" strike="noStrike" kern="0" cap="none" spc="0" normalizeH="0" baseline="0" noProof="0" dirty="0">
                <a:ln>
                  <a:noFill/>
                </a:ln>
                <a:solidFill>
                  <a:srgbClr val="000000"/>
                </a:solidFill>
                <a:effectLst/>
                <a:uLnTx/>
                <a:uFillTx/>
              </a:rPr>
              <a:t>Classes 1 </a:t>
            </a:r>
            <a:r>
              <a:rPr lang="fr-CH" sz="2200" kern="0" dirty="0">
                <a:solidFill>
                  <a:srgbClr val="000000"/>
                </a:solidFill>
              </a:rPr>
              <a:t>+ </a:t>
            </a:r>
            <a:r>
              <a:rPr lang="fr-CH" sz="2200" kern="0" dirty="0">
                <a:solidFill>
                  <a:srgbClr val="FF0000"/>
                </a:solidFill>
              </a:rPr>
              <a:t>2 (</a:t>
            </a:r>
            <a:r>
              <a:rPr kumimoji="0" lang="fr-CH" sz="2200" b="0" i="0" u="none" strike="noStrike" kern="0" cap="none" spc="0" normalizeH="0" baseline="0" noProof="0" dirty="0">
                <a:ln>
                  <a:noFill/>
                </a:ln>
                <a:solidFill>
                  <a:srgbClr val="FF0000"/>
                </a:solidFill>
                <a:effectLst/>
                <a:uLnTx/>
                <a:uFillTx/>
              </a:rPr>
              <a:t>&gt; 5000 habitants) </a:t>
            </a:r>
            <a:r>
              <a:rPr kumimoji="0" lang="fr-CH" sz="2200" b="0" i="0" u="none" strike="noStrike" kern="0" cap="none" spc="0" normalizeH="0" baseline="0" noProof="0" dirty="0">
                <a:ln>
                  <a:noFill/>
                </a:ln>
                <a:solidFill>
                  <a:srgbClr val="000000"/>
                </a:solidFill>
                <a:effectLst/>
                <a:uLnTx/>
                <a:uFillTx/>
              </a:rPr>
              <a:t>: </a:t>
            </a:r>
          </a:p>
          <a:p>
            <a:pPr lvl="1" fontAlgn="base">
              <a:spcBef>
                <a:spcPct val="20000"/>
              </a:spcBef>
              <a:spcAft>
                <a:spcPct val="0"/>
              </a:spcAft>
              <a:buClr>
                <a:srgbClr val="C481CF"/>
              </a:buClr>
              <a:buSzPct val="55000"/>
              <a:defRPr/>
            </a:pPr>
            <a:r>
              <a:rPr kumimoji="0" lang="fr-CH" b="0" i="0" u="none" strike="noStrike" kern="0" cap="none" spc="0" normalizeH="0" baseline="0" noProof="0" dirty="0">
                <a:ln>
                  <a:noFill/>
                </a:ln>
                <a:solidFill>
                  <a:srgbClr val="000000"/>
                </a:solidFill>
                <a:effectLst/>
                <a:uLnTx/>
                <a:uFillTx/>
              </a:rPr>
              <a:t>Publication par extrait dans au moins 4 journaux quotidiens</a:t>
            </a:r>
            <a:endParaRPr kumimoji="0" lang="en-US" b="0" i="0" u="none" strike="noStrike" kern="0" cap="none" spc="0" normalizeH="0" baseline="0" noProof="0" dirty="0">
              <a:ln>
                <a:noFill/>
              </a:ln>
              <a:solidFill>
                <a:srgbClr val="000000"/>
              </a:solidFill>
              <a:effectLst/>
              <a:uLnTx/>
              <a:uFillTx/>
            </a:endParaRPr>
          </a:p>
          <a:p>
            <a:endParaRPr lang="en-US" dirty="0"/>
          </a:p>
        </p:txBody>
      </p:sp>
    </p:spTree>
    <p:extLst>
      <p:ext uri="{BB962C8B-B14F-4D97-AF65-F5344CB8AC3E}">
        <p14:creationId xmlns:p14="http://schemas.microsoft.com/office/powerpoint/2010/main" val="3626542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9D058E-AEAB-4FFD-F764-8F9DFFD4BD92}"/>
              </a:ext>
            </a:extLst>
          </p:cNvPr>
          <p:cNvSpPr>
            <a:spLocks noGrp="1"/>
          </p:cNvSpPr>
          <p:nvPr>
            <p:ph type="title"/>
          </p:nvPr>
        </p:nvSpPr>
        <p:spPr/>
        <p:txBody>
          <a:bodyPr>
            <a:normAutofit/>
          </a:bodyPr>
          <a:lstStyle/>
          <a:p>
            <a:r>
              <a:rPr lang="en-US" sz="4000" dirty="0"/>
              <a:t>LOI COMMODO</a:t>
            </a:r>
          </a:p>
        </p:txBody>
      </p:sp>
      <p:sp>
        <p:nvSpPr>
          <p:cNvPr id="6" name="TextBox 5">
            <a:extLst>
              <a:ext uri="{FF2B5EF4-FFF2-40B4-BE49-F238E27FC236}">
                <a16:creationId xmlns:a16="http://schemas.microsoft.com/office/drawing/2014/main" id="{561744C9-A458-4668-DD50-57949E49216A}"/>
              </a:ext>
            </a:extLst>
          </p:cNvPr>
          <p:cNvSpPr txBox="1"/>
          <p:nvPr/>
        </p:nvSpPr>
        <p:spPr>
          <a:xfrm>
            <a:off x="820131" y="1521809"/>
            <a:ext cx="10710481" cy="1015663"/>
          </a:xfrm>
          <a:prstGeom prst="rect">
            <a:avLst/>
          </a:prstGeom>
          <a:noFill/>
        </p:spPr>
        <p:txBody>
          <a:bodyPr wrap="square" rtlCol="0">
            <a:spAutoFit/>
          </a:bodyPr>
          <a:lstStyle/>
          <a:p>
            <a:pPr>
              <a:spcAft>
                <a:spcPts val="600"/>
              </a:spcAft>
              <a:buClr>
                <a:schemeClr val="accent2"/>
              </a:buClr>
            </a:pPr>
            <a:r>
              <a:rPr lang="fr-FR" sz="2000" dirty="0">
                <a:solidFill>
                  <a:schemeClr val="tx2">
                    <a:lumMod val="50000"/>
                  </a:schemeClr>
                </a:solidFill>
                <a:latin typeface="+mn-lt"/>
              </a:rPr>
              <a:t>Le volet environnement concerne les données relatives à l’impact global du site sur l’environnement, notamment la caractérisation des rejets (où, quoi et combien?) ainsi que les mesures de surveillance et de prévention des rejets.</a:t>
            </a:r>
          </a:p>
        </p:txBody>
      </p:sp>
      <p:grpSp>
        <p:nvGrpSpPr>
          <p:cNvPr id="7" name="Group 6">
            <a:extLst>
              <a:ext uri="{FF2B5EF4-FFF2-40B4-BE49-F238E27FC236}">
                <a16:creationId xmlns:a16="http://schemas.microsoft.com/office/drawing/2014/main" id="{2A3716C2-18DA-341F-43A7-26ACB53B9255}"/>
              </a:ext>
            </a:extLst>
          </p:cNvPr>
          <p:cNvGrpSpPr/>
          <p:nvPr/>
        </p:nvGrpSpPr>
        <p:grpSpPr>
          <a:xfrm>
            <a:off x="4401402" y="2506394"/>
            <a:ext cx="7230806" cy="3696796"/>
            <a:chOff x="696913" y="2317552"/>
            <a:chExt cx="7230806" cy="3611997"/>
          </a:xfrm>
        </p:grpSpPr>
        <p:pic>
          <p:nvPicPr>
            <p:cNvPr id="8" name="Picture 35" descr="http://www.areva.com/news/liblocal/docs/Evenements/Visitesites/Skins/Areva/Img/3d_hague.png">
              <a:extLst>
                <a:ext uri="{FF2B5EF4-FFF2-40B4-BE49-F238E27FC236}">
                  <a16:creationId xmlns:a16="http://schemas.microsoft.com/office/drawing/2014/main" id="{45C3DAE5-E81A-72FE-5852-4EC308A02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238" y="2752725"/>
              <a:ext cx="36576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32">
              <a:extLst>
                <a:ext uri="{FF2B5EF4-FFF2-40B4-BE49-F238E27FC236}">
                  <a16:creationId xmlns:a16="http://schemas.microsoft.com/office/drawing/2014/main" id="{E295A718-5D41-D93C-C710-E2A20ED9F668}"/>
                </a:ext>
              </a:extLst>
            </p:cNvPr>
            <p:cNvSpPr>
              <a:spLocks noChangeArrowheads="1"/>
            </p:cNvSpPr>
            <p:nvPr/>
          </p:nvSpPr>
          <p:spPr bwMode="auto">
            <a:xfrm rot="16200000">
              <a:off x="4148931" y="2888457"/>
              <a:ext cx="287337" cy="215900"/>
            </a:xfrm>
            <a:prstGeom prst="rightArrow">
              <a:avLst>
                <a:gd name="adj1" fmla="val 50000"/>
                <a:gd name="adj2" fmla="val 49908"/>
              </a:avLst>
            </a:prstGeom>
            <a:solidFill>
              <a:srgbClr val="4F81BD"/>
            </a:solidFill>
            <a:ln w="9525" algn="ctr">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Calibri"/>
              </a:endParaRPr>
            </a:p>
          </p:txBody>
        </p:sp>
        <p:sp>
          <p:nvSpPr>
            <p:cNvPr id="10" name="TextBox 33">
              <a:extLst>
                <a:ext uri="{FF2B5EF4-FFF2-40B4-BE49-F238E27FC236}">
                  <a16:creationId xmlns:a16="http://schemas.microsoft.com/office/drawing/2014/main" id="{97369A8B-B537-BC31-545E-A09170504871}"/>
                </a:ext>
              </a:extLst>
            </p:cNvPr>
            <p:cNvSpPr txBox="1">
              <a:spLocks noChangeArrowheads="1"/>
            </p:cNvSpPr>
            <p:nvPr/>
          </p:nvSpPr>
          <p:spPr bwMode="auto">
            <a:xfrm>
              <a:off x="4011611" y="2317552"/>
              <a:ext cx="482824" cy="39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fr-LU" altLang="en-US" sz="2000" b="0" i="0" u="none" strike="noStrike" kern="0" cap="none" spc="0" normalizeH="0" baseline="0" noProof="0" dirty="0">
                  <a:ln>
                    <a:noFill/>
                  </a:ln>
                  <a:solidFill>
                    <a:prstClr val="black"/>
                  </a:solidFill>
                  <a:effectLst/>
                  <a:uLnTx/>
                  <a:uFillTx/>
                  <a:latin typeface="Aptos Display" panose="020B0004020202020204" pitchFamily="34" charset="0"/>
                </a:rPr>
                <a:t>Air</a:t>
              </a:r>
              <a:endParaRPr kumimoji="0" lang="en-US" altLang="en-US" sz="2000" b="0" i="0" u="none" strike="noStrike" kern="0" cap="none" spc="0" normalizeH="0" baseline="0" noProof="0" dirty="0">
                <a:ln>
                  <a:noFill/>
                </a:ln>
                <a:solidFill>
                  <a:prstClr val="black"/>
                </a:solidFill>
                <a:effectLst/>
                <a:uLnTx/>
                <a:uFillTx/>
                <a:latin typeface="Aptos Display" panose="020B0004020202020204" pitchFamily="34" charset="0"/>
              </a:endParaRPr>
            </a:p>
          </p:txBody>
        </p:sp>
        <p:sp>
          <p:nvSpPr>
            <p:cNvPr id="11" name="Right Arrow 34">
              <a:extLst>
                <a:ext uri="{FF2B5EF4-FFF2-40B4-BE49-F238E27FC236}">
                  <a16:creationId xmlns:a16="http://schemas.microsoft.com/office/drawing/2014/main" id="{B1B67E62-DB2B-86AD-359C-0A7AF310323D}"/>
                </a:ext>
              </a:extLst>
            </p:cNvPr>
            <p:cNvSpPr>
              <a:spLocks noChangeArrowheads="1"/>
            </p:cNvSpPr>
            <p:nvPr/>
          </p:nvSpPr>
          <p:spPr bwMode="auto">
            <a:xfrm>
              <a:off x="6224588" y="3905250"/>
              <a:ext cx="287337" cy="215900"/>
            </a:xfrm>
            <a:prstGeom prst="rightArrow">
              <a:avLst>
                <a:gd name="adj1" fmla="val 50000"/>
                <a:gd name="adj2" fmla="val 49908"/>
              </a:avLst>
            </a:prstGeom>
            <a:solidFill>
              <a:srgbClr val="4F81BD"/>
            </a:solidFill>
            <a:ln w="9525" algn="ctr">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Calibri"/>
              </a:endParaRPr>
            </a:p>
          </p:txBody>
        </p:sp>
        <p:sp>
          <p:nvSpPr>
            <p:cNvPr id="12" name="TextBox 38">
              <a:extLst>
                <a:ext uri="{FF2B5EF4-FFF2-40B4-BE49-F238E27FC236}">
                  <a16:creationId xmlns:a16="http://schemas.microsoft.com/office/drawing/2014/main" id="{52CB78B0-640F-1AE9-ECEC-C7F9A16DD657}"/>
                </a:ext>
              </a:extLst>
            </p:cNvPr>
            <p:cNvSpPr txBox="1">
              <a:spLocks noChangeArrowheads="1"/>
            </p:cNvSpPr>
            <p:nvPr/>
          </p:nvSpPr>
          <p:spPr bwMode="auto">
            <a:xfrm>
              <a:off x="696913" y="3940175"/>
              <a:ext cx="1059906" cy="39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fr-LU" altLang="en-US" sz="2000" b="0" i="0" u="none" strike="noStrike" kern="0" cap="none" spc="0" normalizeH="0" baseline="0" noProof="0" dirty="0">
                  <a:ln>
                    <a:noFill/>
                  </a:ln>
                  <a:solidFill>
                    <a:prstClr val="black"/>
                  </a:solidFill>
                  <a:effectLst/>
                  <a:uLnTx/>
                  <a:uFillTx/>
                  <a:latin typeface="Aptos Display" panose="020B0004020202020204" pitchFamily="34" charset="0"/>
                </a:rPr>
                <a:t>Déchets</a:t>
              </a:r>
              <a:endParaRPr kumimoji="0" lang="en-US" altLang="en-US" sz="2000" b="0" i="0" u="none" strike="noStrike" kern="0" cap="none" spc="0" normalizeH="0" baseline="0" noProof="0" dirty="0">
                <a:ln>
                  <a:noFill/>
                </a:ln>
                <a:solidFill>
                  <a:prstClr val="black"/>
                </a:solidFill>
                <a:effectLst/>
                <a:uLnTx/>
                <a:uFillTx/>
                <a:latin typeface="Aptos Display" panose="020B0004020202020204" pitchFamily="34" charset="0"/>
              </a:endParaRPr>
            </a:p>
          </p:txBody>
        </p:sp>
        <p:sp>
          <p:nvSpPr>
            <p:cNvPr id="13" name="TextBox 40">
              <a:extLst>
                <a:ext uri="{FF2B5EF4-FFF2-40B4-BE49-F238E27FC236}">
                  <a16:creationId xmlns:a16="http://schemas.microsoft.com/office/drawing/2014/main" id="{2C9E502A-D2A1-C933-0474-0873E2116B44}"/>
                </a:ext>
              </a:extLst>
            </p:cNvPr>
            <p:cNvSpPr txBox="1">
              <a:spLocks noChangeArrowheads="1"/>
            </p:cNvSpPr>
            <p:nvPr/>
          </p:nvSpPr>
          <p:spPr bwMode="auto">
            <a:xfrm>
              <a:off x="5699125" y="5086350"/>
              <a:ext cx="577402" cy="39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fr-LU" altLang="en-US" sz="2000" b="0" i="0" u="none" strike="noStrike" kern="0" cap="none" spc="0" normalizeH="0" baseline="0" noProof="0" dirty="0">
                  <a:ln>
                    <a:noFill/>
                  </a:ln>
                  <a:solidFill>
                    <a:prstClr val="black"/>
                  </a:solidFill>
                  <a:effectLst/>
                  <a:uLnTx/>
                  <a:uFillTx/>
                  <a:latin typeface="Aptos Display" panose="020B0004020202020204" pitchFamily="34" charset="0"/>
                </a:rPr>
                <a:t>Eau</a:t>
              </a:r>
              <a:endParaRPr kumimoji="0" lang="en-US" altLang="en-US" sz="2000" b="0" i="0" u="none" strike="noStrike" kern="0" cap="none" spc="0" normalizeH="0" baseline="0" noProof="0" dirty="0">
                <a:ln>
                  <a:noFill/>
                </a:ln>
                <a:solidFill>
                  <a:prstClr val="black"/>
                </a:solidFill>
                <a:effectLst/>
                <a:uLnTx/>
                <a:uFillTx/>
                <a:latin typeface="Aptos Display" panose="020B0004020202020204" pitchFamily="34" charset="0"/>
              </a:endParaRPr>
            </a:p>
          </p:txBody>
        </p:sp>
        <p:sp>
          <p:nvSpPr>
            <p:cNvPr id="14" name="Right Arrow 41">
              <a:extLst>
                <a:ext uri="{FF2B5EF4-FFF2-40B4-BE49-F238E27FC236}">
                  <a16:creationId xmlns:a16="http://schemas.microsoft.com/office/drawing/2014/main" id="{CD425642-9E1C-97CA-B748-A1FECF785590}"/>
                </a:ext>
              </a:extLst>
            </p:cNvPr>
            <p:cNvSpPr>
              <a:spLocks noChangeArrowheads="1"/>
            </p:cNvSpPr>
            <p:nvPr/>
          </p:nvSpPr>
          <p:spPr bwMode="auto">
            <a:xfrm rot="2765574">
              <a:off x="5565775" y="4845050"/>
              <a:ext cx="279400" cy="215900"/>
            </a:xfrm>
            <a:prstGeom prst="rightArrow">
              <a:avLst>
                <a:gd name="adj1" fmla="val 50000"/>
                <a:gd name="adj2" fmla="val 49985"/>
              </a:avLst>
            </a:prstGeom>
            <a:solidFill>
              <a:srgbClr val="4F81BD"/>
            </a:solidFill>
            <a:ln w="9525" algn="ctr">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Calibri"/>
              </a:endParaRPr>
            </a:p>
          </p:txBody>
        </p:sp>
        <p:sp>
          <p:nvSpPr>
            <p:cNvPr id="15" name="Right Arrow 42">
              <a:extLst>
                <a:ext uri="{FF2B5EF4-FFF2-40B4-BE49-F238E27FC236}">
                  <a16:creationId xmlns:a16="http://schemas.microsoft.com/office/drawing/2014/main" id="{C52256C8-3F97-9507-AF49-CB2753CAF819}"/>
                </a:ext>
              </a:extLst>
            </p:cNvPr>
            <p:cNvSpPr>
              <a:spLocks noChangeArrowheads="1"/>
            </p:cNvSpPr>
            <p:nvPr/>
          </p:nvSpPr>
          <p:spPr bwMode="auto">
            <a:xfrm rot="5400000">
              <a:off x="4113213" y="5272088"/>
              <a:ext cx="287337" cy="217487"/>
            </a:xfrm>
            <a:prstGeom prst="rightArrow">
              <a:avLst>
                <a:gd name="adj1" fmla="val 50000"/>
                <a:gd name="adj2" fmla="val 49544"/>
              </a:avLst>
            </a:prstGeom>
            <a:solidFill>
              <a:srgbClr val="4F81BD"/>
            </a:solidFill>
            <a:ln w="9525" algn="ctr">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Calibri"/>
              </a:endParaRPr>
            </a:p>
          </p:txBody>
        </p:sp>
        <p:sp>
          <p:nvSpPr>
            <p:cNvPr id="16" name="TextBox 44">
              <a:extLst>
                <a:ext uri="{FF2B5EF4-FFF2-40B4-BE49-F238E27FC236}">
                  <a16:creationId xmlns:a16="http://schemas.microsoft.com/office/drawing/2014/main" id="{CF12023C-8D4C-AF40-829F-351BC841ACFB}"/>
                </a:ext>
              </a:extLst>
            </p:cNvPr>
            <p:cNvSpPr txBox="1">
              <a:spLocks noChangeArrowheads="1"/>
            </p:cNvSpPr>
            <p:nvPr/>
          </p:nvSpPr>
          <p:spPr bwMode="auto">
            <a:xfrm>
              <a:off x="4011611" y="5538617"/>
              <a:ext cx="667927" cy="39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fr-LU" altLang="en-US" sz="2000" b="0" i="0" u="none" strike="noStrike" kern="0" cap="none" spc="0" normalizeH="0" baseline="0" noProof="0" dirty="0">
                  <a:ln>
                    <a:noFill/>
                  </a:ln>
                  <a:solidFill>
                    <a:prstClr val="black"/>
                  </a:solidFill>
                  <a:effectLst/>
                  <a:uLnTx/>
                  <a:uFillTx/>
                  <a:latin typeface="Aptos Display" panose="020B0004020202020204" pitchFamily="34" charset="0"/>
                </a:rPr>
                <a:t>Sol</a:t>
              </a:r>
              <a:endParaRPr kumimoji="0" lang="en-US" altLang="en-US" sz="2000" b="0" i="0" u="none" strike="noStrike" kern="0" cap="none" spc="0" normalizeH="0" baseline="0" noProof="0" dirty="0">
                <a:ln>
                  <a:noFill/>
                </a:ln>
                <a:solidFill>
                  <a:prstClr val="black"/>
                </a:solidFill>
                <a:effectLst/>
                <a:uLnTx/>
                <a:uFillTx/>
                <a:latin typeface="Aptos Display" panose="020B0004020202020204" pitchFamily="34" charset="0"/>
              </a:endParaRPr>
            </a:p>
          </p:txBody>
        </p:sp>
        <p:sp>
          <p:nvSpPr>
            <p:cNvPr id="17" name="TextBox 45">
              <a:extLst>
                <a:ext uri="{FF2B5EF4-FFF2-40B4-BE49-F238E27FC236}">
                  <a16:creationId xmlns:a16="http://schemas.microsoft.com/office/drawing/2014/main" id="{1EDB305D-E84D-E655-8A23-908C3B77AD40}"/>
                </a:ext>
              </a:extLst>
            </p:cNvPr>
            <p:cNvSpPr txBox="1">
              <a:spLocks noChangeArrowheads="1"/>
            </p:cNvSpPr>
            <p:nvPr/>
          </p:nvSpPr>
          <p:spPr bwMode="auto">
            <a:xfrm>
              <a:off x="5989638" y="2846388"/>
              <a:ext cx="694421" cy="39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fr-LU" altLang="en-US" sz="2000" b="0" i="0" u="none" strike="noStrike" kern="0" cap="none" spc="0" normalizeH="0" baseline="0" noProof="0" dirty="0">
                  <a:ln>
                    <a:noFill/>
                  </a:ln>
                  <a:solidFill>
                    <a:prstClr val="black"/>
                  </a:solidFill>
                  <a:effectLst/>
                  <a:uLnTx/>
                  <a:uFillTx/>
                  <a:latin typeface="Aptos Display" panose="020B0004020202020204" pitchFamily="34" charset="0"/>
                </a:rPr>
                <a:t>Bruit</a:t>
              </a:r>
              <a:endParaRPr kumimoji="0" lang="en-US" altLang="en-US" sz="2000" b="0" i="0" u="none" strike="noStrike" kern="0" cap="none" spc="0" normalizeH="0" baseline="0" noProof="0" dirty="0">
                <a:ln>
                  <a:noFill/>
                </a:ln>
                <a:solidFill>
                  <a:prstClr val="black"/>
                </a:solidFill>
                <a:effectLst/>
                <a:uLnTx/>
                <a:uFillTx/>
                <a:latin typeface="Aptos Display" panose="020B0004020202020204" pitchFamily="34" charset="0"/>
              </a:endParaRPr>
            </a:p>
          </p:txBody>
        </p:sp>
        <p:sp>
          <p:nvSpPr>
            <p:cNvPr id="18" name="Right Arrow 46">
              <a:extLst>
                <a:ext uri="{FF2B5EF4-FFF2-40B4-BE49-F238E27FC236}">
                  <a16:creationId xmlns:a16="http://schemas.microsoft.com/office/drawing/2014/main" id="{253B55CF-1813-7DCB-2D48-204E725CDA04}"/>
                </a:ext>
              </a:extLst>
            </p:cNvPr>
            <p:cNvSpPr>
              <a:spLocks noChangeArrowheads="1"/>
            </p:cNvSpPr>
            <p:nvPr/>
          </p:nvSpPr>
          <p:spPr bwMode="auto">
            <a:xfrm rot="19336484">
              <a:off x="5613400" y="3284538"/>
              <a:ext cx="279400" cy="215900"/>
            </a:xfrm>
            <a:prstGeom prst="rightArrow">
              <a:avLst>
                <a:gd name="adj1" fmla="val 50000"/>
                <a:gd name="adj2" fmla="val 49985"/>
              </a:avLst>
            </a:prstGeom>
            <a:solidFill>
              <a:srgbClr val="4F81BD"/>
            </a:solidFill>
            <a:ln w="9525" algn="ctr">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Calibri"/>
              </a:endParaRPr>
            </a:p>
          </p:txBody>
        </p:sp>
        <p:sp>
          <p:nvSpPr>
            <p:cNvPr id="19" name="TextBox 37">
              <a:extLst>
                <a:ext uri="{FF2B5EF4-FFF2-40B4-BE49-F238E27FC236}">
                  <a16:creationId xmlns:a16="http://schemas.microsoft.com/office/drawing/2014/main" id="{63C04FDD-20EC-4C18-227E-85C9FB94D5F3}"/>
                </a:ext>
              </a:extLst>
            </p:cNvPr>
            <p:cNvSpPr txBox="1">
              <a:spLocks noChangeArrowheads="1"/>
            </p:cNvSpPr>
            <p:nvPr/>
          </p:nvSpPr>
          <p:spPr bwMode="auto">
            <a:xfrm>
              <a:off x="2647950" y="4856163"/>
              <a:ext cx="718466" cy="4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fr-LU" altLang="en-US" sz="2500" b="1" i="0" u="none" strike="noStrike" kern="0" cap="none" spc="0" normalizeH="0" baseline="0" noProof="0" dirty="0">
                  <a:ln>
                    <a:noFill/>
                  </a:ln>
                  <a:solidFill>
                    <a:prstClr val="black"/>
                  </a:solidFill>
                  <a:effectLst/>
                  <a:uLnTx/>
                  <a:uFillTx/>
                  <a:latin typeface="Aptos Display" panose="020B0004020202020204" pitchFamily="34" charset="0"/>
                </a:rPr>
                <a:t>Site</a:t>
              </a:r>
              <a:endParaRPr kumimoji="0" lang="en-US" altLang="en-US" sz="2500" b="1" i="0" u="none" strike="noStrike" kern="0" cap="none" spc="0" normalizeH="0" baseline="0" noProof="0" dirty="0">
                <a:ln>
                  <a:noFill/>
                </a:ln>
                <a:solidFill>
                  <a:prstClr val="black"/>
                </a:solidFill>
                <a:effectLst/>
                <a:uLnTx/>
                <a:uFillTx/>
                <a:latin typeface="Aptos Display" panose="020B0004020202020204" pitchFamily="34" charset="0"/>
              </a:endParaRPr>
            </a:p>
          </p:txBody>
        </p:sp>
        <p:sp>
          <p:nvSpPr>
            <p:cNvPr id="20" name="Right Arrow 46">
              <a:extLst>
                <a:ext uri="{FF2B5EF4-FFF2-40B4-BE49-F238E27FC236}">
                  <a16:creationId xmlns:a16="http://schemas.microsoft.com/office/drawing/2014/main" id="{8B071A4E-E2C3-A3D2-EAA1-E764A94183E7}"/>
                </a:ext>
              </a:extLst>
            </p:cNvPr>
            <p:cNvSpPr>
              <a:spLocks noChangeArrowheads="1"/>
            </p:cNvSpPr>
            <p:nvPr/>
          </p:nvSpPr>
          <p:spPr bwMode="auto">
            <a:xfrm rot="13564130">
              <a:off x="2508250" y="3305175"/>
              <a:ext cx="279400" cy="215900"/>
            </a:xfrm>
            <a:prstGeom prst="rightArrow">
              <a:avLst>
                <a:gd name="adj1" fmla="val 50000"/>
                <a:gd name="adj2" fmla="val 49985"/>
              </a:avLst>
            </a:prstGeom>
            <a:solidFill>
              <a:srgbClr val="4F81BD"/>
            </a:solidFill>
            <a:ln w="9525" algn="ctr">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Calibri"/>
              </a:endParaRPr>
            </a:p>
          </p:txBody>
        </p:sp>
        <p:sp>
          <p:nvSpPr>
            <p:cNvPr id="21" name="TextBox 45">
              <a:extLst>
                <a:ext uri="{FF2B5EF4-FFF2-40B4-BE49-F238E27FC236}">
                  <a16:creationId xmlns:a16="http://schemas.microsoft.com/office/drawing/2014/main" id="{FA0F1BB8-D055-A2C8-F290-9D5102831300}"/>
                </a:ext>
              </a:extLst>
            </p:cNvPr>
            <p:cNvSpPr txBox="1">
              <a:spLocks noChangeArrowheads="1"/>
            </p:cNvSpPr>
            <p:nvPr/>
          </p:nvSpPr>
          <p:spPr bwMode="auto">
            <a:xfrm>
              <a:off x="1831975" y="2833688"/>
              <a:ext cx="942887" cy="39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fr-LU" altLang="en-US" sz="2000" b="0" i="0" u="none" strike="noStrike" kern="0" cap="none" spc="0" normalizeH="0" baseline="0" noProof="0" dirty="0">
                  <a:ln>
                    <a:noFill/>
                  </a:ln>
                  <a:solidFill>
                    <a:prstClr val="black"/>
                  </a:solidFill>
                  <a:effectLst/>
                  <a:uLnTx/>
                  <a:uFillTx/>
                  <a:latin typeface="Aptos Display" panose="020B0004020202020204" pitchFamily="34" charset="0"/>
                </a:rPr>
                <a:t>Odeurs</a:t>
              </a:r>
              <a:endParaRPr kumimoji="0" lang="en-US" altLang="en-US" sz="2000" b="0" i="0" u="none" strike="noStrike" kern="0" cap="none" spc="0" normalizeH="0" baseline="0" noProof="0" dirty="0">
                <a:ln>
                  <a:noFill/>
                </a:ln>
                <a:solidFill>
                  <a:prstClr val="black"/>
                </a:solidFill>
                <a:effectLst/>
                <a:uLnTx/>
                <a:uFillTx/>
                <a:latin typeface="Aptos Display" panose="020B0004020202020204" pitchFamily="34" charset="0"/>
              </a:endParaRPr>
            </a:p>
          </p:txBody>
        </p:sp>
        <p:sp>
          <p:nvSpPr>
            <p:cNvPr id="22" name="Right Arrow 34">
              <a:extLst>
                <a:ext uri="{FF2B5EF4-FFF2-40B4-BE49-F238E27FC236}">
                  <a16:creationId xmlns:a16="http://schemas.microsoft.com/office/drawing/2014/main" id="{7AA442A8-DCF2-090B-D715-73F07A54EE37}"/>
                </a:ext>
              </a:extLst>
            </p:cNvPr>
            <p:cNvSpPr>
              <a:spLocks noChangeArrowheads="1"/>
            </p:cNvSpPr>
            <p:nvPr/>
          </p:nvSpPr>
          <p:spPr bwMode="auto">
            <a:xfrm flipH="1">
              <a:off x="2047875" y="4083050"/>
              <a:ext cx="306388" cy="215900"/>
            </a:xfrm>
            <a:prstGeom prst="rightArrow">
              <a:avLst>
                <a:gd name="adj1" fmla="val 50000"/>
                <a:gd name="adj2" fmla="val 49908"/>
              </a:avLst>
            </a:prstGeom>
            <a:solidFill>
              <a:srgbClr val="4F81BD"/>
            </a:solidFill>
            <a:ln w="9525" algn="ctr">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Calibri"/>
              </a:endParaRPr>
            </a:p>
          </p:txBody>
        </p:sp>
        <p:sp>
          <p:nvSpPr>
            <p:cNvPr id="23" name="TextBox 38">
              <a:extLst>
                <a:ext uri="{FF2B5EF4-FFF2-40B4-BE49-F238E27FC236}">
                  <a16:creationId xmlns:a16="http://schemas.microsoft.com/office/drawing/2014/main" id="{E1B208F9-D879-693B-0679-3DD0096C8665}"/>
                </a:ext>
              </a:extLst>
            </p:cNvPr>
            <p:cNvSpPr txBox="1">
              <a:spLocks noChangeArrowheads="1"/>
            </p:cNvSpPr>
            <p:nvPr/>
          </p:nvSpPr>
          <p:spPr bwMode="auto">
            <a:xfrm>
              <a:off x="6673850" y="3762375"/>
              <a:ext cx="1253869" cy="39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fr-LU" altLang="en-US" sz="2000" b="0" i="0" u="none" strike="noStrike" kern="0" cap="none" spc="0" normalizeH="0" baseline="0" noProof="0" dirty="0">
                  <a:ln>
                    <a:noFill/>
                  </a:ln>
                  <a:solidFill>
                    <a:prstClr val="black"/>
                  </a:solidFill>
                  <a:effectLst/>
                  <a:uLnTx/>
                  <a:uFillTx/>
                  <a:latin typeface="Aptos Display" panose="020B0004020202020204" pitchFamily="34" charset="0"/>
                </a:rPr>
                <a:t>Vibrations</a:t>
              </a:r>
            </a:p>
          </p:txBody>
        </p:sp>
      </p:grpSp>
    </p:spTree>
    <p:extLst>
      <p:ext uri="{BB962C8B-B14F-4D97-AF65-F5344CB8AC3E}">
        <p14:creationId xmlns:p14="http://schemas.microsoft.com/office/powerpoint/2010/main" val="33205299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p:txBody>
          <a:bodyPr>
            <a:normAutofit fontScale="90000"/>
          </a:bodyPr>
          <a:lstStyle/>
          <a:p>
            <a:r>
              <a:rPr lang="fr-FR" sz="4400" cap="all" dirty="0"/>
              <a:t>PROC</a:t>
            </a:r>
            <a:r>
              <a:rPr lang="en-US" sz="4400" cap="all" dirty="0"/>
              <a:t>É</a:t>
            </a:r>
            <a:r>
              <a:rPr lang="fr-FR" sz="4400" cap="all" dirty="0"/>
              <a:t>DURES Enquête Publique</a:t>
            </a:r>
            <a:endParaRPr lang="en-US" sz="4400" cap="all" dirty="0"/>
          </a:p>
        </p:txBody>
      </p:sp>
      <p:sp>
        <p:nvSpPr>
          <p:cNvPr id="3" name="Content Placeholder 3">
            <a:extLst>
              <a:ext uri="{FF2B5EF4-FFF2-40B4-BE49-F238E27FC236}">
                <a16:creationId xmlns:a16="http://schemas.microsoft.com/office/drawing/2014/main" id="{42CA11C3-AB5A-782C-7045-F1036369B1E3}"/>
              </a:ext>
            </a:extLst>
          </p:cNvPr>
          <p:cNvSpPr>
            <a:spLocks noGrp="1"/>
          </p:cNvSpPr>
          <p:nvPr>
            <p:ph sz="quarter" idx="12"/>
          </p:nvPr>
        </p:nvSpPr>
        <p:spPr>
          <a:xfrm>
            <a:off x="922338" y="2074342"/>
            <a:ext cx="9786937" cy="3536251"/>
          </a:xfrm>
        </p:spPr>
        <p:txBody>
          <a:bodyPr/>
          <a:lstStyle/>
          <a:p>
            <a:pPr fontAlgn="base">
              <a:spcBef>
                <a:spcPct val="20000"/>
              </a:spcBef>
              <a:spcAft>
                <a:spcPct val="0"/>
              </a:spcAft>
              <a:buClr>
                <a:srgbClr val="F28C3E"/>
              </a:buClr>
              <a:buSzPct val="60000"/>
              <a:defRPr/>
            </a:pPr>
            <a:r>
              <a:rPr kumimoji="0" lang="fr-FR" sz="2200" b="0" i="0" u="none" strike="noStrike" kern="0" cap="none" spc="0" normalizeH="0" baseline="0" noProof="0" dirty="0">
                <a:ln>
                  <a:noFill/>
                </a:ln>
                <a:solidFill>
                  <a:srgbClr val="000000"/>
                </a:solidFill>
                <a:effectLst/>
                <a:uLnTx/>
                <a:uFillTx/>
              </a:rPr>
              <a:t>Cette procédure a pour but de mettre en évidence les avantages et désavantages du projet soumis au public</a:t>
            </a:r>
          </a:p>
          <a:p>
            <a:pPr fontAlgn="base">
              <a:spcBef>
                <a:spcPct val="20000"/>
              </a:spcBef>
              <a:spcAft>
                <a:spcPct val="0"/>
              </a:spcAft>
              <a:buClr>
                <a:srgbClr val="F28C3E"/>
              </a:buClr>
              <a:buSzPct val="60000"/>
              <a:defRPr/>
            </a:pPr>
            <a:r>
              <a:rPr kumimoji="0" lang="fr-FR" sz="2200" b="0" i="0" u="none" strike="noStrike" kern="0" cap="none" spc="0" normalizeH="0" baseline="0" noProof="0" dirty="0">
                <a:ln>
                  <a:noFill/>
                </a:ln>
                <a:solidFill>
                  <a:srgbClr val="000000"/>
                </a:solidFill>
                <a:effectLst/>
                <a:uLnTx/>
                <a:uFillTx/>
              </a:rPr>
              <a:t>Le public dispose d’un délai de 2 semaines pour s’exprimer sur le projet</a:t>
            </a:r>
          </a:p>
          <a:p>
            <a:pPr fontAlgn="base">
              <a:spcBef>
                <a:spcPct val="20000"/>
              </a:spcBef>
              <a:spcAft>
                <a:spcPct val="0"/>
              </a:spcAft>
              <a:buClr>
                <a:srgbClr val="F28C3E"/>
              </a:buClr>
              <a:buSzPct val="60000"/>
              <a:defRPr/>
            </a:pPr>
            <a:r>
              <a:rPr kumimoji="0" lang="fr-FR" sz="2200" b="0" i="0" u="none" strike="noStrike" kern="0" cap="none" spc="0" normalizeH="0" baseline="0" noProof="0" dirty="0">
                <a:ln>
                  <a:noFill/>
                </a:ln>
                <a:solidFill>
                  <a:srgbClr val="000000"/>
                </a:solidFill>
                <a:effectLst/>
                <a:uLnTx/>
                <a:uFillTx/>
              </a:rPr>
              <a:t>Observations du public et avis du collège des bourgmestre et échevins de la ou les communes d’implantation avant la prise de décision</a:t>
            </a:r>
          </a:p>
        </p:txBody>
      </p:sp>
    </p:spTree>
    <p:extLst>
      <p:ext uri="{BB962C8B-B14F-4D97-AF65-F5344CB8AC3E}">
        <p14:creationId xmlns:p14="http://schemas.microsoft.com/office/powerpoint/2010/main" val="34194259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331E-3A27-F903-AF6A-F0D02BA57601}"/>
              </a:ext>
            </a:extLst>
          </p:cNvPr>
          <p:cNvSpPr>
            <a:spLocks noGrp="1"/>
          </p:cNvSpPr>
          <p:nvPr>
            <p:ph type="title"/>
          </p:nvPr>
        </p:nvSpPr>
        <p:spPr/>
        <p:txBody>
          <a:bodyPr>
            <a:normAutofit/>
          </a:bodyPr>
          <a:lstStyle/>
          <a:p>
            <a:r>
              <a:rPr lang="fr-FR" sz="4000" dirty="0"/>
              <a:t>AUTORISATION D’EXPLOITATION</a:t>
            </a:r>
            <a:r>
              <a:rPr lang="fr-FR" sz="1050" dirty="0"/>
              <a:t>(article 13)</a:t>
            </a:r>
            <a:endParaRPr lang="en-US" sz="4400" cap="all" dirty="0">
              <a:solidFill>
                <a:srgbClr val="FF0000"/>
              </a:solidFill>
            </a:endParaRPr>
          </a:p>
        </p:txBody>
      </p:sp>
      <p:sp>
        <p:nvSpPr>
          <p:cNvPr id="3" name="Content Placeholder 3">
            <a:extLst>
              <a:ext uri="{FF2B5EF4-FFF2-40B4-BE49-F238E27FC236}">
                <a16:creationId xmlns:a16="http://schemas.microsoft.com/office/drawing/2014/main" id="{42CA11C3-AB5A-782C-7045-F1036369B1E3}"/>
              </a:ext>
            </a:extLst>
          </p:cNvPr>
          <p:cNvSpPr>
            <a:spLocks noGrp="1"/>
          </p:cNvSpPr>
          <p:nvPr>
            <p:ph sz="quarter" idx="12"/>
          </p:nvPr>
        </p:nvSpPr>
        <p:spPr>
          <a:xfrm>
            <a:off x="922338" y="2074342"/>
            <a:ext cx="9786937" cy="3536251"/>
          </a:xfrm>
        </p:spPr>
        <p:txBody>
          <a:bodyPr>
            <a:normAutofit/>
          </a:bodyPr>
          <a:lstStyle/>
          <a:p>
            <a:pPr marL="0" indent="0" algn="just">
              <a:buNone/>
            </a:pPr>
            <a:r>
              <a:rPr lang="fr-LU" altLang="en-US" sz="2000" kern="0" dirty="0">
                <a:solidFill>
                  <a:srgbClr val="000000"/>
                </a:solidFill>
              </a:rPr>
              <a:t>Les autorisations fixent les conditions d’aménagement et d’exploitation qui sont jugées nécessaires pour la protection des intérêts visés à l’article 1er de la présente loi, en tenant compte des meilleures techniques disponibles respectivement en matière d’environnement et en matière de protection des personnes.</a:t>
            </a:r>
          </a:p>
          <a:p>
            <a:pPr marL="0" indent="0" defTabSz="914400">
              <a:buClrTx/>
              <a:buNone/>
            </a:pPr>
            <a:r>
              <a:rPr lang="fr-LU" altLang="en-US" sz="2000" kern="0" dirty="0">
                <a:solidFill>
                  <a:srgbClr val="000000"/>
                </a:solidFill>
              </a:rPr>
              <a:t>	</a:t>
            </a:r>
          </a:p>
          <a:p>
            <a:pPr marL="0" indent="0" defTabSz="914400">
              <a:buClrTx/>
              <a:buNone/>
            </a:pPr>
            <a:r>
              <a:rPr lang="fr-LU" altLang="en-US" sz="2000" kern="0" dirty="0">
                <a:solidFill>
                  <a:srgbClr val="000000"/>
                </a:solidFill>
              </a:rPr>
              <a:t>	                Chaque autorité dans le cadre de ses compétences!</a:t>
            </a:r>
          </a:p>
        </p:txBody>
      </p:sp>
    </p:spTree>
    <p:extLst>
      <p:ext uri="{BB962C8B-B14F-4D97-AF65-F5344CB8AC3E}">
        <p14:creationId xmlns:p14="http://schemas.microsoft.com/office/powerpoint/2010/main" val="20669787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2CA11C3-AB5A-782C-7045-F1036369B1E3}"/>
              </a:ext>
            </a:extLst>
          </p:cNvPr>
          <p:cNvSpPr>
            <a:spLocks noGrp="1"/>
          </p:cNvSpPr>
          <p:nvPr>
            <p:ph sz="quarter" idx="12"/>
          </p:nvPr>
        </p:nvSpPr>
        <p:spPr>
          <a:xfrm>
            <a:off x="922338" y="1731442"/>
            <a:ext cx="9786937" cy="3536251"/>
          </a:xfrm>
        </p:spPr>
        <p:txBody>
          <a:bodyPr>
            <a:normAutofit fontScale="92500" lnSpcReduction="10000"/>
          </a:bodyPr>
          <a:lstStyle/>
          <a:p>
            <a:pPr marL="0" indent="0">
              <a:buNone/>
            </a:pPr>
            <a:r>
              <a:rPr lang="fr-FR" sz="2400" dirty="0"/>
              <a:t>Conditions d’aménagement et d’exploitation:</a:t>
            </a:r>
          </a:p>
          <a:p>
            <a:r>
              <a:rPr lang="fr-FR" sz="2400" dirty="0"/>
              <a:t>Les autorisations peuvent être limitées dans le temps et peuvent fixer le délai dans lequel l’établissement devra être mis en exploitation</a:t>
            </a:r>
          </a:p>
          <a:p>
            <a:r>
              <a:rPr lang="fr-FR" sz="2400" dirty="0"/>
              <a:t>L’autorisation peut être modifiée ou complétée en cas de nécessité dûment motivée</a:t>
            </a:r>
          </a:p>
          <a:p>
            <a:r>
              <a:rPr lang="fr-FR" sz="2400" dirty="0"/>
              <a:t>Les autorisations peuvent prescrire l’établissement d’un plan d’urgence interne et d’un plan d’urgence externe</a:t>
            </a:r>
          </a:p>
          <a:p>
            <a:r>
              <a:rPr lang="fr-FR" sz="2400" dirty="0"/>
              <a:t>Les autorisations peuvent prescrire une distance à respecter</a:t>
            </a:r>
          </a:p>
          <a:p>
            <a:r>
              <a:rPr lang="fr-FR" sz="2400" dirty="0"/>
              <a:t>Les autorisations peuvent prévoir l’obligation pour l’exploitant de désigner des personnes chargées des questions de sécurité ou d’environnement </a:t>
            </a:r>
          </a:p>
        </p:txBody>
      </p:sp>
      <p:sp>
        <p:nvSpPr>
          <p:cNvPr id="6" name="Title 1">
            <a:extLst>
              <a:ext uri="{FF2B5EF4-FFF2-40B4-BE49-F238E27FC236}">
                <a16:creationId xmlns:a16="http://schemas.microsoft.com/office/drawing/2014/main" id="{29B08964-F361-2E3C-6290-61E0D627C671}"/>
              </a:ext>
            </a:extLst>
          </p:cNvPr>
          <p:cNvSpPr>
            <a:spLocks noGrp="1"/>
          </p:cNvSpPr>
          <p:nvPr>
            <p:ph type="title"/>
          </p:nvPr>
        </p:nvSpPr>
        <p:spPr>
          <a:xfrm>
            <a:off x="921728" y="805351"/>
            <a:ext cx="8485883" cy="708978"/>
          </a:xfrm>
        </p:spPr>
        <p:txBody>
          <a:bodyPr>
            <a:normAutofit/>
          </a:bodyPr>
          <a:lstStyle/>
          <a:p>
            <a:r>
              <a:rPr lang="fr-FR" sz="4000" dirty="0"/>
              <a:t>AUTORISATION D’EXPLOITATION</a:t>
            </a:r>
            <a:r>
              <a:rPr lang="fr-FR" sz="1050" dirty="0"/>
              <a:t>(article 13)</a:t>
            </a:r>
            <a:endParaRPr lang="en-US" sz="4400" cap="all" dirty="0">
              <a:solidFill>
                <a:srgbClr val="FF0000"/>
              </a:solidFill>
            </a:endParaRPr>
          </a:p>
        </p:txBody>
      </p:sp>
    </p:spTree>
    <p:extLst>
      <p:ext uri="{BB962C8B-B14F-4D97-AF65-F5344CB8AC3E}">
        <p14:creationId xmlns:p14="http://schemas.microsoft.com/office/powerpoint/2010/main" val="2318651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2CA11C3-AB5A-782C-7045-F1036369B1E3}"/>
              </a:ext>
            </a:extLst>
          </p:cNvPr>
          <p:cNvSpPr>
            <a:spLocks noGrp="1"/>
          </p:cNvSpPr>
          <p:nvPr>
            <p:ph sz="quarter" idx="12"/>
          </p:nvPr>
        </p:nvSpPr>
        <p:spPr>
          <a:xfrm>
            <a:off x="922338" y="1760017"/>
            <a:ext cx="9526587" cy="3536251"/>
          </a:xfrm>
        </p:spPr>
        <p:txBody>
          <a:bodyPr>
            <a:normAutofit/>
          </a:bodyPr>
          <a:lstStyle/>
          <a:p>
            <a:pPr>
              <a:lnSpc>
                <a:spcPct val="90000"/>
              </a:lnSpc>
            </a:pPr>
            <a:r>
              <a:rPr lang="fr-FR" sz="2000" dirty="0"/>
              <a:t>Conditions d’aménagement et d’exploitation:</a:t>
            </a:r>
            <a:endParaRPr lang="fr-LU" altLang="en-US" sz="2000" dirty="0"/>
          </a:p>
          <a:p>
            <a:pPr>
              <a:lnSpc>
                <a:spcPct val="90000"/>
              </a:lnSpc>
            </a:pPr>
            <a:r>
              <a:rPr lang="fr-LU" altLang="en-US" sz="2000" dirty="0"/>
              <a:t>Les autorisations peuvent prescrire des réceptions des établissements avant leur mise en service et leur contrôle périodique qui peuvent être effectués, en tout ou en partie et en cas de besoin, par des sociétés ou organismes agréés à cet effet par le ministre ayant dans ses attributions le travail ou le ministre ayant dans ses attributions l’environnement. </a:t>
            </a:r>
          </a:p>
          <a:p>
            <a:pPr>
              <a:lnSpc>
                <a:spcPct val="90000"/>
              </a:lnSpc>
            </a:pPr>
            <a:endParaRPr lang="fr-LU" altLang="en-US" sz="2000" dirty="0"/>
          </a:p>
          <a:p>
            <a:pPr marL="0" indent="0">
              <a:buClrTx/>
              <a:buNone/>
            </a:pPr>
            <a:r>
              <a:rPr lang="fr-LU" altLang="en-US" sz="2000" kern="0" dirty="0"/>
              <a:t>Le rapport concernant ces réceptions et contrôles devra être communiqué à l’autorité qui a délivré l’autorisation. </a:t>
            </a:r>
          </a:p>
        </p:txBody>
      </p:sp>
      <p:sp>
        <p:nvSpPr>
          <p:cNvPr id="6" name="Title 1">
            <a:extLst>
              <a:ext uri="{FF2B5EF4-FFF2-40B4-BE49-F238E27FC236}">
                <a16:creationId xmlns:a16="http://schemas.microsoft.com/office/drawing/2014/main" id="{18A20A33-928D-51F7-62B3-20DB1B128F8B}"/>
              </a:ext>
            </a:extLst>
          </p:cNvPr>
          <p:cNvSpPr txBox="1">
            <a:spLocks/>
          </p:cNvSpPr>
          <p:nvPr/>
        </p:nvSpPr>
        <p:spPr>
          <a:xfrm>
            <a:off x="917112" y="791502"/>
            <a:ext cx="8485883" cy="70897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5400" b="1" i="0" kern="1200">
                <a:solidFill>
                  <a:schemeClr val="tx1"/>
                </a:solidFill>
                <a:latin typeface="Aptos Display" panose="020B0004020202020204" pitchFamily="34" charset="0"/>
                <a:ea typeface="+mj-ea"/>
                <a:cs typeface="Calibri" panose="020F0502020204030204" pitchFamily="34" charset="0"/>
              </a:defRPr>
            </a:lvl1pPr>
          </a:lstStyle>
          <a:p>
            <a:r>
              <a:rPr lang="fr-FR" sz="4000" dirty="0"/>
              <a:t>AUTORISATION D’EXPLOITATION</a:t>
            </a:r>
            <a:r>
              <a:rPr lang="fr-FR" sz="1050" dirty="0"/>
              <a:t>(article 13)</a:t>
            </a:r>
            <a:endParaRPr lang="en-US" sz="4400" cap="all" dirty="0">
              <a:solidFill>
                <a:srgbClr val="FF0000"/>
              </a:solidFill>
            </a:endParaRPr>
          </a:p>
        </p:txBody>
      </p:sp>
    </p:spTree>
    <p:extLst>
      <p:ext uri="{BB962C8B-B14F-4D97-AF65-F5344CB8AC3E}">
        <p14:creationId xmlns:p14="http://schemas.microsoft.com/office/powerpoint/2010/main" val="15951844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32">
            <a:extLst>
              <a:ext uri="{FF2B5EF4-FFF2-40B4-BE49-F238E27FC236}">
                <a16:creationId xmlns:a16="http://schemas.microsoft.com/office/drawing/2014/main" id="{F0D27661-110C-5A78-D632-F70746099B49}"/>
              </a:ext>
            </a:extLst>
          </p:cNvPr>
          <p:cNvSpPr txBox="1">
            <a:spLocks noChangeArrowheads="1"/>
          </p:cNvSpPr>
          <p:nvPr/>
        </p:nvSpPr>
        <p:spPr bwMode="auto">
          <a:xfrm>
            <a:off x="921728" y="1371454"/>
            <a:ext cx="4412272" cy="464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marL="228600" indent="-228600" algn="l" defTabSz="914400" rtl="0" eaLnBrk="1" latinLnBrk="0" hangingPunct="1">
              <a:lnSpc>
                <a:spcPct val="100000"/>
              </a:lnSpc>
              <a:spcBef>
                <a:spcPts val="1000"/>
              </a:spcBef>
              <a:buClr>
                <a:srgbClr val="D85424"/>
              </a:buClr>
              <a:buFont typeface="Arial" panose="020B0604020202020204" pitchFamily="34" charset="0"/>
              <a:buChar char="•"/>
              <a:defRPr sz="2800" kern="1200">
                <a:solidFill>
                  <a:schemeClr val="tx1"/>
                </a:solidFill>
                <a:latin typeface="Aptos Display" panose="020B000402020202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D85424"/>
              </a:buClr>
              <a:buFont typeface="Arial" panose="020B0604020202020204" pitchFamily="34" charset="0"/>
              <a:buChar char="•"/>
              <a:defRPr sz="2400" kern="1200">
                <a:solidFill>
                  <a:schemeClr val="tx1"/>
                </a:solidFill>
                <a:latin typeface="Aptos Display" panose="020B000402020202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D85424"/>
              </a:buClr>
              <a:buFont typeface="Arial" panose="020B0604020202020204" pitchFamily="34" charset="0"/>
              <a:buChar char="•"/>
              <a:defRPr sz="2000" kern="1200">
                <a:solidFill>
                  <a:schemeClr val="tx1"/>
                </a:solidFill>
                <a:latin typeface="Aptos Display" panose="020B000402020202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D85424"/>
              </a:buClr>
              <a:buFont typeface="Arial" panose="020B0604020202020204" pitchFamily="34" charset="0"/>
              <a:buChar char="•"/>
              <a:defRPr sz="1800" kern="1200">
                <a:solidFill>
                  <a:schemeClr val="tx1"/>
                </a:solidFill>
                <a:latin typeface="Aptos Display" panose="020B0004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2000" b="1" kern="100" dirty="0">
                <a:solidFill>
                  <a:srgbClr val="D75524"/>
                </a:solidFill>
                <a:latin typeface="Aptos" panose="020B0004020202020204" pitchFamily="34" charset="0"/>
              </a:rPr>
              <a:t>Administration de l’environnement</a:t>
            </a:r>
          </a:p>
          <a:p>
            <a:pPr marL="0" indent="0">
              <a:spcBef>
                <a:spcPts val="0"/>
              </a:spcBef>
              <a:buFont typeface="Arial" panose="020B0604020202020204" pitchFamily="34" charset="0"/>
              <a:buNone/>
            </a:pPr>
            <a:r>
              <a:rPr lang="fr-FR" sz="2000" dirty="0">
                <a:latin typeface="+mn-lt"/>
              </a:rPr>
              <a:t>Unité Autorisations</a:t>
            </a:r>
          </a:p>
          <a:p>
            <a:pPr marL="0" indent="0">
              <a:spcBef>
                <a:spcPts val="0"/>
              </a:spcBef>
              <a:buFont typeface="Arial" panose="020B0604020202020204" pitchFamily="34" charset="0"/>
              <a:buNone/>
            </a:pPr>
            <a:endParaRPr lang="fr-FR" sz="2000" dirty="0">
              <a:latin typeface="+mn-lt"/>
            </a:endParaRPr>
          </a:p>
          <a:p>
            <a:pPr marL="0" indent="0">
              <a:spcBef>
                <a:spcPts val="0"/>
              </a:spcBef>
              <a:buFont typeface="Arial" panose="020B0604020202020204" pitchFamily="34" charset="0"/>
              <a:buNone/>
            </a:pPr>
            <a:r>
              <a:rPr lang="fr-FR" sz="2000" dirty="0">
                <a:latin typeface="+mn-lt"/>
              </a:rPr>
              <a:t>1, avenue du </a:t>
            </a:r>
            <a:r>
              <a:rPr lang="fr-FR" sz="2000" dirty="0" err="1">
                <a:latin typeface="+mn-lt"/>
              </a:rPr>
              <a:t>Rock’n’Roll</a:t>
            </a:r>
            <a:endParaRPr lang="fr-FR" sz="2000" dirty="0">
              <a:latin typeface="+mn-lt"/>
            </a:endParaRPr>
          </a:p>
          <a:p>
            <a:pPr marL="0" indent="0">
              <a:spcBef>
                <a:spcPts val="0"/>
              </a:spcBef>
              <a:buFont typeface="Arial" panose="020B0604020202020204" pitchFamily="34" charset="0"/>
              <a:buNone/>
            </a:pPr>
            <a:r>
              <a:rPr lang="fr-FR" sz="2000" dirty="0">
                <a:latin typeface="+mn-lt"/>
              </a:rPr>
              <a:t>L-4361 Esch-sur-Alzette</a:t>
            </a:r>
          </a:p>
          <a:p>
            <a:pPr marL="0" indent="0" algn="ctr">
              <a:spcBef>
                <a:spcPts val="0"/>
              </a:spcBef>
              <a:buFont typeface="Arial" panose="020B0604020202020204" pitchFamily="34" charset="0"/>
              <a:buNone/>
            </a:pPr>
            <a:endParaRPr lang="fr-FR" sz="2000" dirty="0">
              <a:latin typeface="+mn-lt"/>
            </a:endParaRPr>
          </a:p>
          <a:p>
            <a:pPr marL="0" indent="0">
              <a:spcBef>
                <a:spcPts val="0"/>
              </a:spcBef>
              <a:buFont typeface="Arial" panose="020B0604020202020204" pitchFamily="34" charset="0"/>
              <a:buNone/>
            </a:pPr>
            <a:r>
              <a:rPr lang="fr-FR" sz="2000" dirty="0">
                <a:latin typeface="+mn-lt"/>
              </a:rPr>
              <a:t>Tél.:	40 56 56 - 600</a:t>
            </a:r>
          </a:p>
          <a:p>
            <a:pPr marL="0" indent="0">
              <a:spcBef>
                <a:spcPts val="0"/>
              </a:spcBef>
              <a:buFont typeface="Arial" panose="020B0604020202020204" pitchFamily="34" charset="0"/>
              <a:buNone/>
            </a:pPr>
            <a:r>
              <a:rPr lang="fr-FR" sz="2000" dirty="0">
                <a:latin typeface="+mn-lt"/>
              </a:rPr>
              <a:t>Email:	</a:t>
            </a:r>
            <a:r>
              <a:rPr lang="fr-FR" sz="2000" u="sng" kern="100" dirty="0">
                <a:solidFill>
                  <a:srgbClr val="595959"/>
                </a:solidFill>
                <a:latin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commodo@aev.etat.lu</a:t>
            </a:r>
            <a:r>
              <a:rPr lang="fr-FR" sz="2000" u="sng" kern="100" dirty="0">
                <a:solidFill>
                  <a:srgbClr val="595959"/>
                </a:solidFill>
                <a:latin typeface="Aptos" panose="020B0004020202020204" pitchFamily="34" charset="0"/>
                <a:cs typeface="Times New Roman" panose="02020603050405020304" pitchFamily="18" charset="0"/>
              </a:rPr>
              <a:t> </a:t>
            </a:r>
            <a:r>
              <a:rPr lang="fr-FR" sz="2000" dirty="0">
                <a:latin typeface="+mn-lt"/>
              </a:rPr>
              <a:t>	</a:t>
            </a:r>
          </a:p>
          <a:p>
            <a:pPr marL="0" indent="0">
              <a:buNone/>
            </a:pPr>
            <a:r>
              <a:rPr lang="de-DE" sz="2000" u="sng" kern="100" dirty="0">
                <a:solidFill>
                  <a:srgbClr val="D75524"/>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www.emwelt.lu</a:t>
            </a:r>
            <a:endParaRPr lang="en-US" sz="2000" u="sng" kern="100" dirty="0">
              <a:solidFill>
                <a:srgbClr val="D75524"/>
              </a:solidFill>
              <a:latin typeface="Aptos" panose="020B0004020202020204" pitchFamily="34" charset="0"/>
              <a:ea typeface="Times New Roman" panose="02020603050405020304" pitchFamily="18" charset="0"/>
              <a:cs typeface="Times New Roman" panose="02020603050405020304" pitchFamily="18" charset="0"/>
            </a:endParaRPr>
          </a:p>
          <a:p>
            <a:pPr marL="0" indent="0">
              <a:buNone/>
            </a:pPr>
            <a:r>
              <a:rPr lang="de-DE" sz="2000" b="1" kern="100" dirty="0">
                <a:solidFill>
                  <a:srgbClr val="D75524"/>
                </a:solidFill>
                <a:effectLst/>
                <a:latin typeface="Aptos" panose="020B0004020202020204" pitchFamily="34" charset="0"/>
                <a:ea typeface="Times New Roman" panose="02020603050405020304" pitchFamily="18" charset="0"/>
                <a:cs typeface="Times New Roman" panose="02020603050405020304" pitchFamily="18" charset="0"/>
              </a:rPr>
              <a:t> </a:t>
            </a:r>
            <a:r>
              <a:rPr lang="de-DE" sz="2000" u="sng" kern="100" dirty="0">
                <a:solidFill>
                  <a:srgbClr val="595959"/>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www.gouvernement.lu</a:t>
            </a:r>
            <a:r>
              <a:rPr lang="de-DE" sz="2000" kern="10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2000"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7" name="Rectangle 1032">
            <a:extLst>
              <a:ext uri="{FF2B5EF4-FFF2-40B4-BE49-F238E27FC236}">
                <a16:creationId xmlns:a16="http://schemas.microsoft.com/office/drawing/2014/main" id="{9A1293CF-44D4-4998-7B06-F35DD8D663BA}"/>
              </a:ext>
            </a:extLst>
          </p:cNvPr>
          <p:cNvSpPr txBox="1">
            <a:spLocks noChangeArrowheads="1"/>
          </p:cNvSpPr>
          <p:nvPr/>
        </p:nvSpPr>
        <p:spPr bwMode="auto">
          <a:xfrm>
            <a:off x="6622072" y="2014932"/>
            <a:ext cx="4572000" cy="39356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marL="342891" indent="-342891" algn="l" rtl="0" eaLnBrk="0" fontAlgn="base" hangingPunct="0">
              <a:spcBef>
                <a:spcPct val="20000"/>
              </a:spcBef>
              <a:spcAft>
                <a:spcPct val="0"/>
              </a:spcAft>
              <a:buClr>
                <a:schemeClr val="tx1"/>
              </a:buClr>
              <a:buSzPct val="80000"/>
              <a:buFont typeface="Wingdings" pitchFamily="2" charset="2"/>
              <a:buChar char="Ø"/>
              <a:defRPr sz="3200">
                <a:solidFill>
                  <a:schemeClr val="tx2">
                    <a:lumMod val="50000"/>
                  </a:schemeClr>
                </a:solidFill>
                <a:latin typeface="+mn-lt"/>
                <a:ea typeface="+mn-ea"/>
                <a:cs typeface="+mn-cs"/>
              </a:defRPr>
            </a:lvl1pPr>
            <a:lvl2pPr marL="742932" indent="-285744" algn="l" rtl="0" eaLnBrk="0" fontAlgn="base" hangingPunct="0">
              <a:spcBef>
                <a:spcPct val="20000"/>
              </a:spcBef>
              <a:spcAft>
                <a:spcPct val="0"/>
              </a:spcAft>
              <a:buClr>
                <a:schemeClr val="tx1"/>
              </a:buClr>
              <a:buSzPct val="100000"/>
              <a:buFont typeface="Arial" pitchFamily="34" charset="0"/>
              <a:buChar char="•"/>
              <a:defRPr sz="2800">
                <a:solidFill>
                  <a:schemeClr val="tx2">
                    <a:lumMod val="50000"/>
                  </a:schemeClr>
                </a:solidFill>
                <a:latin typeface="+mn-lt"/>
              </a:defRPr>
            </a:lvl2pPr>
            <a:lvl3pPr marL="1142971" indent="-228594" algn="l" rtl="0" eaLnBrk="0" fontAlgn="base" hangingPunct="0">
              <a:spcBef>
                <a:spcPct val="20000"/>
              </a:spcBef>
              <a:spcAft>
                <a:spcPct val="0"/>
              </a:spcAft>
              <a:buClr>
                <a:schemeClr val="tx1"/>
              </a:buClr>
              <a:buFont typeface="Calibri" pitchFamily="34" charset="0"/>
              <a:buChar char="‒"/>
              <a:defRPr sz="2400">
                <a:solidFill>
                  <a:schemeClr val="tx2">
                    <a:lumMod val="50000"/>
                  </a:schemeClr>
                </a:solidFill>
                <a:latin typeface="+mn-lt"/>
              </a:defRPr>
            </a:lvl3pPr>
            <a:lvl4pPr marL="1600160" indent="-228594" algn="l" rtl="0" eaLnBrk="0" fontAlgn="base" hangingPunct="0">
              <a:spcBef>
                <a:spcPct val="20000"/>
              </a:spcBef>
              <a:spcAft>
                <a:spcPct val="0"/>
              </a:spcAft>
              <a:buClr>
                <a:schemeClr val="tx1"/>
              </a:buClr>
              <a:buFont typeface="Calibri" pitchFamily="34" charset="0"/>
              <a:buChar char="»"/>
              <a:defRPr sz="2000">
                <a:solidFill>
                  <a:schemeClr val="tx2">
                    <a:lumMod val="50000"/>
                  </a:schemeClr>
                </a:solidFill>
                <a:latin typeface="+mn-lt"/>
              </a:defRPr>
            </a:lvl4pPr>
            <a:lvl5pPr marL="2057349" indent="-228594" algn="l" rtl="0" eaLnBrk="0" fontAlgn="base" hangingPunct="0">
              <a:spcBef>
                <a:spcPct val="20000"/>
              </a:spcBef>
              <a:spcAft>
                <a:spcPct val="0"/>
              </a:spcAft>
              <a:buClr>
                <a:schemeClr val="tx1"/>
              </a:buClr>
              <a:buFont typeface="Wingdings" pitchFamily="2" charset="2"/>
              <a:buChar char="§"/>
              <a:defRPr sz="2000">
                <a:solidFill>
                  <a:schemeClr val="tx2">
                    <a:lumMod val="50000"/>
                  </a:schemeClr>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0" indent="0">
              <a:spcBef>
                <a:spcPts val="0"/>
              </a:spcBef>
              <a:buFont typeface="Wingdings" pitchFamily="2" charset="2"/>
              <a:buNone/>
            </a:pPr>
            <a:r>
              <a:rPr lang="fr-FR" sz="2000" b="1" kern="100" dirty="0">
                <a:solidFill>
                  <a:srgbClr val="D75524"/>
                </a:solidFill>
                <a:latin typeface="Aptos" panose="020B0004020202020204" pitchFamily="34" charset="0"/>
                <a:cs typeface="Calibri" panose="020F0502020204030204" pitchFamily="34" charset="0"/>
              </a:rPr>
              <a:t>Inspection du travail et des mines</a:t>
            </a:r>
          </a:p>
          <a:p>
            <a:pPr marL="0" indent="0">
              <a:spcBef>
                <a:spcPts val="0"/>
              </a:spcBef>
              <a:buFont typeface="Wingdings" pitchFamily="2" charset="2"/>
              <a:buNone/>
            </a:pPr>
            <a:r>
              <a:rPr lang="fr-FR" sz="2000" kern="0" dirty="0">
                <a:solidFill>
                  <a:schemeClr val="tx1"/>
                </a:solidFill>
              </a:rPr>
              <a:t>Service Établissements soumis à autorisation</a:t>
            </a:r>
          </a:p>
          <a:p>
            <a:pPr marL="0" indent="0">
              <a:spcBef>
                <a:spcPts val="0"/>
              </a:spcBef>
              <a:buFont typeface="Wingdings" pitchFamily="2" charset="2"/>
              <a:buNone/>
            </a:pPr>
            <a:endParaRPr lang="fr-FR" sz="2000" kern="0" dirty="0">
              <a:solidFill>
                <a:schemeClr val="tx1"/>
              </a:solidFill>
            </a:endParaRPr>
          </a:p>
          <a:p>
            <a:pPr marL="0" indent="0">
              <a:spcBef>
                <a:spcPts val="0"/>
              </a:spcBef>
              <a:buFont typeface="Wingdings" pitchFamily="2" charset="2"/>
              <a:buNone/>
            </a:pPr>
            <a:r>
              <a:rPr lang="fr-FR" sz="2000" kern="0" dirty="0">
                <a:solidFill>
                  <a:schemeClr val="tx1"/>
                </a:solidFill>
              </a:rPr>
              <a:t>3, rue des Primeurs</a:t>
            </a:r>
          </a:p>
          <a:p>
            <a:pPr marL="0" indent="0">
              <a:spcBef>
                <a:spcPts val="0"/>
              </a:spcBef>
              <a:buFont typeface="Wingdings" pitchFamily="2" charset="2"/>
              <a:buNone/>
            </a:pPr>
            <a:r>
              <a:rPr lang="fr-FR" sz="2000" kern="0" dirty="0">
                <a:solidFill>
                  <a:schemeClr val="tx1"/>
                </a:solidFill>
              </a:rPr>
              <a:t>L-2361 </a:t>
            </a:r>
            <a:r>
              <a:rPr lang="fr-FR" sz="2000" kern="0" dirty="0" err="1">
                <a:solidFill>
                  <a:schemeClr val="tx1"/>
                </a:solidFill>
              </a:rPr>
              <a:t>Strassen</a:t>
            </a:r>
            <a:endParaRPr lang="fr-FR" sz="2000" kern="0" dirty="0">
              <a:solidFill>
                <a:schemeClr val="tx1"/>
              </a:solidFill>
            </a:endParaRPr>
          </a:p>
          <a:p>
            <a:pPr marL="0" indent="0" algn="ctr">
              <a:spcBef>
                <a:spcPts val="0"/>
              </a:spcBef>
              <a:buFont typeface="Wingdings" pitchFamily="2" charset="2"/>
              <a:buNone/>
            </a:pPr>
            <a:endParaRPr lang="fr-FR" sz="2000" kern="0" dirty="0">
              <a:solidFill>
                <a:schemeClr val="tx1"/>
              </a:solidFill>
            </a:endParaRPr>
          </a:p>
          <a:p>
            <a:pPr marL="0" indent="0">
              <a:spcBef>
                <a:spcPts val="0"/>
              </a:spcBef>
              <a:buFont typeface="Wingdings" pitchFamily="2" charset="2"/>
              <a:buNone/>
            </a:pPr>
            <a:r>
              <a:rPr lang="fr-FR" sz="2000" kern="0" dirty="0">
                <a:solidFill>
                  <a:schemeClr val="tx1"/>
                </a:solidFill>
              </a:rPr>
              <a:t>Tél.:	247 - 76100</a:t>
            </a:r>
          </a:p>
          <a:p>
            <a:pPr marL="0" indent="0">
              <a:spcBef>
                <a:spcPts val="0"/>
              </a:spcBef>
              <a:buFont typeface="Wingdings" pitchFamily="2" charset="2"/>
              <a:buNone/>
            </a:pPr>
            <a:r>
              <a:rPr lang="fr-FR" sz="2000" kern="0" dirty="0">
                <a:solidFill>
                  <a:schemeClr val="tx1"/>
                </a:solidFill>
              </a:rPr>
              <a:t>Email:	</a:t>
            </a:r>
            <a:r>
              <a:rPr lang="fr-FR" sz="2000" u="sng" kern="100" dirty="0">
                <a:solidFill>
                  <a:srgbClr val="595959"/>
                </a:solidFill>
                <a:latin typeface="Aptos" panose="020B0004020202020204" pitchFamily="34" charset="0"/>
                <a:cs typeface="Times New Roman" panose="02020603050405020304" pitchFamily="18" charset="0"/>
              </a:rPr>
              <a:t>contact@itm.etat.lu</a:t>
            </a:r>
            <a:r>
              <a:rPr lang="fr-FR" sz="2000" kern="0" dirty="0">
                <a:solidFill>
                  <a:schemeClr val="tx1"/>
                </a:solidFill>
              </a:rPr>
              <a:t>	</a:t>
            </a:r>
          </a:p>
          <a:p>
            <a:pPr marL="0" indent="0">
              <a:spcBef>
                <a:spcPts val="0"/>
              </a:spcBef>
              <a:buFont typeface="Wingdings" pitchFamily="2" charset="2"/>
              <a:buNone/>
            </a:pPr>
            <a:endParaRPr lang="fr-FR" sz="900" u="sng" kern="100" dirty="0">
              <a:solidFill>
                <a:srgbClr val="595959"/>
              </a:solidFill>
              <a:latin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marL="0" indent="0">
              <a:spcBef>
                <a:spcPts val="0"/>
              </a:spcBef>
              <a:buFont typeface="Wingdings" pitchFamily="2" charset="2"/>
              <a:buNone/>
            </a:pPr>
            <a:r>
              <a:rPr lang="fr-FR" sz="2000" u="sng" kern="100" dirty="0">
                <a:solidFill>
                  <a:srgbClr val="595959"/>
                </a:solidFill>
                <a:latin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www.itm.lu</a:t>
            </a:r>
            <a:endParaRPr lang="fr-FR" sz="2000" u="sng" kern="100" dirty="0">
              <a:solidFill>
                <a:srgbClr val="595959"/>
              </a:solidFill>
              <a:latin typeface="Aptos" panose="020B0004020202020204" pitchFamily="34" charset="0"/>
              <a:cs typeface="Times New Roman" panose="02020603050405020304" pitchFamily="18" charset="0"/>
            </a:endParaRPr>
          </a:p>
          <a:p>
            <a:endParaRPr lang="fr-LU" sz="1800" b="1" kern="0" dirty="0"/>
          </a:p>
          <a:p>
            <a:endParaRPr lang="fr-FR" sz="1800" kern="0" dirty="0"/>
          </a:p>
        </p:txBody>
      </p:sp>
      <p:sp>
        <p:nvSpPr>
          <p:cNvPr id="12" name="Title 1">
            <a:extLst>
              <a:ext uri="{FF2B5EF4-FFF2-40B4-BE49-F238E27FC236}">
                <a16:creationId xmlns:a16="http://schemas.microsoft.com/office/drawing/2014/main" id="{D13E8458-516E-C8E6-D247-C06FAF6FF328}"/>
              </a:ext>
            </a:extLst>
          </p:cNvPr>
          <p:cNvSpPr txBox="1">
            <a:spLocks/>
          </p:cNvSpPr>
          <p:nvPr/>
        </p:nvSpPr>
        <p:spPr>
          <a:xfrm>
            <a:off x="921728" y="805351"/>
            <a:ext cx="10554655" cy="70897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5400" b="1" i="0" kern="1200">
                <a:solidFill>
                  <a:schemeClr val="tx1"/>
                </a:solidFill>
                <a:latin typeface="Aptos Display" panose="020B0004020202020204" pitchFamily="34" charset="0"/>
                <a:ea typeface="+mj-ea"/>
                <a:cs typeface="Calibri" panose="020F0502020204030204" pitchFamily="34" charset="0"/>
              </a:defRPr>
            </a:lvl1pPr>
          </a:lstStyle>
          <a:p>
            <a:r>
              <a:rPr lang="en-US" sz="4000" cap="all" dirty="0"/>
              <a:t>CONTACT</a:t>
            </a:r>
          </a:p>
        </p:txBody>
      </p:sp>
    </p:spTree>
    <p:extLst>
      <p:ext uri="{BB962C8B-B14F-4D97-AF65-F5344CB8AC3E}">
        <p14:creationId xmlns:p14="http://schemas.microsoft.com/office/powerpoint/2010/main" val="3424722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881F7E8-3CC9-B98E-ABE0-C41888231C80}"/>
              </a:ext>
            </a:extLst>
          </p:cNvPr>
          <p:cNvSpPr>
            <a:spLocks noGrp="1"/>
          </p:cNvSpPr>
          <p:nvPr>
            <p:ph sz="quarter" idx="12"/>
          </p:nvPr>
        </p:nvSpPr>
        <p:spPr>
          <a:xfrm>
            <a:off x="922338" y="1507577"/>
            <a:ext cx="9786937" cy="4618959"/>
          </a:xfrm>
        </p:spPr>
        <p:txBody>
          <a:bodyPr>
            <a:normAutofit/>
          </a:bodyPr>
          <a:lstStyle/>
          <a:p>
            <a:pPr marL="0" indent="0">
              <a:buNone/>
            </a:pPr>
            <a:r>
              <a:rPr lang="fr-LU" sz="2000" dirty="0">
                <a:latin typeface="+mn-lt"/>
              </a:rPr>
              <a:t>Le volet sécurité reprend l’identification et la description des risques relatifs à la sécurité du public et du voisinage (rayonnement, risque chimique,...) ainsi que les risques concernant la sécurité, l’hygiène et la santé des salariés</a:t>
            </a:r>
            <a:r>
              <a:rPr lang="fr-FR" sz="2000" dirty="0">
                <a:latin typeface="+mn-lt"/>
                <a:cs typeface="Arial" panose="020B0604020202020204" pitchFamily="34" charset="0"/>
              </a:rPr>
              <a:t>.</a:t>
            </a:r>
          </a:p>
          <a:p>
            <a:pPr marL="0" indent="0">
              <a:buNone/>
            </a:pPr>
            <a:endParaRPr lang="en-US" dirty="0"/>
          </a:p>
        </p:txBody>
      </p:sp>
      <p:pic>
        <p:nvPicPr>
          <p:cNvPr id="22" name="Picture 40">
            <a:extLst>
              <a:ext uri="{FF2B5EF4-FFF2-40B4-BE49-F238E27FC236}">
                <a16:creationId xmlns:a16="http://schemas.microsoft.com/office/drawing/2014/main" id="{0D1846DE-922B-9CD1-A67B-D9A965A5F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146"/>
          <a:stretch>
            <a:fillRect/>
          </a:stretch>
        </p:blipFill>
        <p:spPr bwMode="auto">
          <a:xfrm>
            <a:off x="2017192" y="2636616"/>
            <a:ext cx="7344815" cy="359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a:extLst>
              <a:ext uri="{FF2B5EF4-FFF2-40B4-BE49-F238E27FC236}">
                <a16:creationId xmlns:a16="http://schemas.microsoft.com/office/drawing/2014/main" id="{F6EE8CB0-0959-5FF7-B8F3-7ED8445B2849}"/>
              </a:ext>
            </a:extLst>
          </p:cNvPr>
          <p:cNvSpPr txBox="1">
            <a:spLocks/>
          </p:cNvSpPr>
          <p:nvPr/>
        </p:nvSpPr>
        <p:spPr>
          <a:xfrm>
            <a:off x="921728" y="795132"/>
            <a:ext cx="8485883" cy="77987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5400" b="1" i="0" kern="1200">
                <a:solidFill>
                  <a:schemeClr val="tx1"/>
                </a:solidFill>
                <a:latin typeface="Aptos Display" panose="020B0004020202020204" pitchFamily="34" charset="0"/>
                <a:ea typeface="+mj-ea"/>
                <a:cs typeface="Calibri" panose="020F0502020204030204" pitchFamily="34" charset="0"/>
              </a:defRPr>
            </a:lvl1pPr>
          </a:lstStyle>
          <a:p>
            <a:r>
              <a:rPr lang="en-US" sz="4000" dirty="0"/>
              <a:t>LOI COMMODO</a:t>
            </a:r>
          </a:p>
        </p:txBody>
      </p:sp>
    </p:spTree>
    <p:extLst>
      <p:ext uri="{BB962C8B-B14F-4D97-AF65-F5344CB8AC3E}">
        <p14:creationId xmlns:p14="http://schemas.microsoft.com/office/powerpoint/2010/main" val="1659598000"/>
      </p:ext>
    </p:extLst>
  </p:cSld>
  <p:clrMapOvr>
    <a:masterClrMapping/>
  </p:clrMapOvr>
</p:sld>
</file>

<file path=ppt/theme/theme1.xml><?xml version="1.0" encoding="utf-8"?>
<a:theme xmlns:a="http://schemas.openxmlformats.org/drawingml/2006/main" name="AEV">
  <a:themeElements>
    <a:clrScheme name="AEV">
      <a:dk1>
        <a:sysClr val="windowText" lastClr="000000"/>
      </a:dk1>
      <a:lt1>
        <a:sysClr val="window" lastClr="FFFFFF"/>
      </a:lt1>
      <a:dk2>
        <a:srgbClr val="44546A"/>
      </a:dk2>
      <a:lt2>
        <a:srgbClr val="E7E6E6"/>
      </a:lt2>
      <a:accent1>
        <a:srgbClr val="D75524"/>
      </a:accent1>
      <a:accent2>
        <a:srgbClr val="6F884D"/>
      </a:accent2>
      <a:accent3>
        <a:srgbClr val="FFE9C6"/>
      </a:accent3>
      <a:accent4>
        <a:srgbClr val="F28C3E"/>
      </a:accent4>
      <a:accent5>
        <a:srgbClr val="B6B445"/>
      </a:accent5>
      <a:accent6>
        <a:srgbClr val="595959"/>
      </a:accent6>
      <a:hlink>
        <a:srgbClr val="4472C4"/>
      </a:hlink>
      <a:folHlink>
        <a:srgbClr val="954F72"/>
      </a:folHlink>
    </a:clrScheme>
    <a:fontScheme name="AEV">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8F2E9EE-6FB8-4031-9D56-89BF4FA6FAF1}" vid="{95906E9E-7E3E-4123-A8F6-2015A36C283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AEV-Template</Template>
  <TotalTime>0</TotalTime>
  <Words>6741</Words>
  <Application>Microsoft Office PowerPoint</Application>
  <PresentationFormat>Widescreen</PresentationFormat>
  <Paragraphs>982</Paragraphs>
  <Slides>84</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84</vt:i4>
      </vt:variant>
    </vt:vector>
  </HeadingPairs>
  <TitlesOfParts>
    <vt:vector size="94" baseType="lpstr">
      <vt:lpstr>Aptos</vt:lpstr>
      <vt:lpstr>Aptos Display</vt:lpstr>
      <vt:lpstr>Arial</vt:lpstr>
      <vt:lpstr>Calibri</vt:lpstr>
      <vt:lpstr>Courier New</vt:lpstr>
      <vt:lpstr>Google Sans</vt:lpstr>
      <vt:lpstr>Muli</vt:lpstr>
      <vt:lpstr>Segoe UI</vt:lpstr>
      <vt:lpstr>Wingdings</vt:lpstr>
      <vt:lpstr>AEV</vt:lpstr>
      <vt:lpstr> Chambre d’Agriculture   Établissements classés du secteur agricole</vt:lpstr>
      <vt:lpstr>PowerPoint Presentation</vt:lpstr>
      <vt:lpstr>PowerPoint Presentation</vt:lpstr>
      <vt:lpstr>ORDRE DU JOUR </vt:lpstr>
      <vt:lpstr>LÉGISLATIONS CONCERNÉES</vt:lpstr>
      <vt:lpstr>DANS QUELS CAS FAUT-IL SOLLICITER UNE AUTORISATION ? </vt:lpstr>
      <vt:lpstr>ATTENTION</vt:lpstr>
      <vt:lpstr>LOI COMMODO</vt:lpstr>
      <vt:lpstr>PowerPoint Presentation</vt:lpstr>
      <vt:lpstr>LÉGISLATIONS CONCERNÉES</vt:lpstr>
      <vt:lpstr>LOI COMMODO</vt:lpstr>
      <vt:lpstr>LOI COMMODO</vt:lpstr>
      <vt:lpstr>Établissements classés</vt:lpstr>
      <vt:lpstr>Établissements classés récurrents</vt:lpstr>
      <vt:lpstr>CONTENU D’UNE DEMANDE D’AUTORISATION (art. 7.10 et 7.11)   </vt:lpstr>
      <vt:lpstr>Étables</vt:lpstr>
      <vt:lpstr>Étables</vt:lpstr>
      <vt:lpstr>Étables - Dossier de demande</vt:lpstr>
      <vt:lpstr>PRESCRIPTIONS pour étables</vt:lpstr>
      <vt:lpstr>Étables – Formulaire de dÉclaration</vt:lpstr>
      <vt:lpstr>Étables  Formulaire de  dÉclaration</vt:lpstr>
      <vt:lpstr>Étables - Formulaire de dÉclaration</vt:lpstr>
      <vt:lpstr>Étables - Formulaire de dÉclaration</vt:lpstr>
      <vt:lpstr>Dépôts de Fumier et de Lisier /Purin</vt:lpstr>
      <vt:lpstr>PRESCRIPTIONS Pour le stockage de fumier </vt:lpstr>
      <vt:lpstr>PRESCRIPTIONS Pour le stockage de Lisier/Purin </vt:lpstr>
      <vt:lpstr>Silo à fourrages verts</vt:lpstr>
      <vt:lpstr>PRESCRIPTIONS Pour  les silos à fourrages verts </vt:lpstr>
      <vt:lpstr>Spécificités Pour  silos verticaux et horizontaux </vt:lpstr>
      <vt:lpstr>Spécificités Pour silos taupinières </vt:lpstr>
      <vt:lpstr>Dépôt de gasoil / Station de service</vt:lpstr>
      <vt:lpstr>Dépôt de gasoil &amp; Station de service  Spécificités Règlements grand-ducaux</vt:lpstr>
      <vt:lpstr>Production de Froid</vt:lpstr>
      <vt:lpstr>Dossier de demande</vt:lpstr>
      <vt:lpstr>Spécificités - réfrigération du lait</vt:lpstr>
      <vt:lpstr>Dépôt de substances</vt:lpstr>
      <vt:lpstr>substances classées comme dangereux</vt:lpstr>
      <vt:lpstr>Dossier de demande</vt:lpstr>
      <vt:lpstr>Dossier de demande</vt:lpstr>
      <vt:lpstr>Spécificités – Dépôts de substances</vt:lpstr>
      <vt:lpstr>Études des risques</vt:lpstr>
      <vt:lpstr>Études des risques</vt:lpstr>
      <vt:lpstr>Études des risques</vt:lpstr>
      <vt:lpstr>Études des risques</vt:lpstr>
      <vt:lpstr>Études des risques</vt:lpstr>
      <vt:lpstr>Études des risques </vt:lpstr>
      <vt:lpstr>Dépôt de Gaz *</vt:lpstr>
      <vt:lpstr>Dépôt de GAz</vt:lpstr>
      <vt:lpstr>Dossier de demande</vt:lpstr>
      <vt:lpstr>Dépôt D’Engrais chimiques</vt:lpstr>
      <vt:lpstr>Dossier de demande</vt:lpstr>
      <vt:lpstr>Air Comprimé</vt:lpstr>
      <vt:lpstr>Dossier de demande</vt:lpstr>
      <vt:lpstr>ÉCURIES ET CENTRES ÉQUESTRES </vt:lpstr>
      <vt:lpstr>Dossier de demande</vt:lpstr>
      <vt:lpstr>APPAREILS DE LEVAGE </vt:lpstr>
      <vt:lpstr>Dossier de demande</vt:lpstr>
      <vt:lpstr>APPAREILS DE LEVAGE </vt:lpstr>
      <vt:lpstr>APPAREILS DE LEVAGE </vt:lpstr>
      <vt:lpstr>APPAREILS DE LEVAGE </vt:lpstr>
      <vt:lpstr>APPAREILS DE LEVAGE </vt:lpstr>
      <vt:lpstr>APPAREILS DE LEVAGE </vt:lpstr>
      <vt:lpstr>CONDITIONS TYPES </vt:lpstr>
      <vt:lpstr>CODE DU TRAVAIL</vt:lpstr>
      <vt:lpstr>RÈGLEMENTS D’EXÉCUTION </vt:lpstr>
      <vt:lpstr>RÈGLEMENTS D’EXÉCUTION </vt:lpstr>
      <vt:lpstr>Enregistrement “transport de déchets”</vt:lpstr>
      <vt:lpstr>Attention lors de l’introduction d’une demande</vt:lpstr>
      <vt:lpstr>Caducité d’une autorisation</vt:lpstr>
      <vt:lpstr>Changement de classe</vt:lpstr>
      <vt:lpstr>Changement de classe</vt:lpstr>
      <vt:lpstr>Procédure d’instruction</vt:lpstr>
      <vt:lpstr>Procédure d’instruction</vt:lpstr>
      <vt:lpstr>Demande d’autorisation</vt:lpstr>
      <vt:lpstr>Demande d’autorisation</vt:lpstr>
      <vt:lpstr>Demande d’autorisation</vt:lpstr>
      <vt:lpstr>Demande d’autorisation</vt:lpstr>
      <vt:lpstr>Demande d’autorisation</vt:lpstr>
      <vt:lpstr>AFFICHAGE PUBLICATION DE LA DEMANDE</vt:lpstr>
      <vt:lpstr>PROCÉDURES Enquête Publique</vt:lpstr>
      <vt:lpstr>AUTORISATION D’EXPLOITATION(article 13)</vt:lpstr>
      <vt:lpstr>AUTORISATION D’EXPLOITATION(article 13)</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Info-Veranstaltung Chambre d’Agriculture   Établissements classés</dc:title>
  <dc:creator>Simone Dengler</dc:creator>
  <cp:lastModifiedBy>Simone Dengler</cp:lastModifiedBy>
  <cp:revision>121</cp:revision>
  <dcterms:created xsi:type="dcterms:W3CDTF">2024-09-30T06:49:41Z</dcterms:created>
  <dcterms:modified xsi:type="dcterms:W3CDTF">2024-11-22T13:35:08Z</dcterms:modified>
</cp:coreProperties>
</file>